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0" r:id="rId2"/>
    <p:sldId id="351" r:id="rId3"/>
    <p:sldId id="354" r:id="rId4"/>
    <p:sldId id="336" r:id="rId5"/>
    <p:sldId id="317" r:id="rId6"/>
    <p:sldId id="348" r:id="rId7"/>
    <p:sldId id="337" r:id="rId8"/>
    <p:sldId id="355" r:id="rId9"/>
    <p:sldId id="318" r:id="rId10"/>
    <p:sldId id="342" r:id="rId11"/>
    <p:sldId id="352" r:id="rId12"/>
    <p:sldId id="344" r:id="rId13"/>
    <p:sldId id="320" r:id="rId14"/>
    <p:sldId id="345" r:id="rId15"/>
    <p:sldId id="321" r:id="rId16"/>
    <p:sldId id="346" r:id="rId17"/>
    <p:sldId id="322" r:id="rId18"/>
    <p:sldId id="339" r:id="rId19"/>
    <p:sldId id="325" r:id="rId20"/>
    <p:sldId id="326" r:id="rId21"/>
    <p:sldId id="340" r:id="rId22"/>
    <p:sldId id="315" r:id="rId23"/>
  </p:sldIdLst>
  <p:sldSz cx="9144000" cy="6858000" type="screen4x3"/>
  <p:notesSz cx="6718300" cy="98552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5E5"/>
    <a:srgbClr val="EDECE3"/>
    <a:srgbClr val="19336D"/>
    <a:srgbClr val="FFCC00"/>
    <a:srgbClr val="FFFF66"/>
    <a:srgbClr val="385D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99472" autoAdjust="0"/>
  </p:normalViewPr>
  <p:slideViewPr>
    <p:cSldViewPr>
      <p:cViewPr>
        <p:scale>
          <a:sx n="75" d="100"/>
          <a:sy n="75" d="100"/>
        </p:scale>
        <p:origin x="-52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20429332010582077"/>
          <c:y val="0.11007091679282945"/>
          <c:w val="0.62708626608295259"/>
          <c:h val="0.96309436387002023"/>
        </c:manualLayout>
      </c:layout>
      <c:doughnutChart>
        <c:varyColors val="1"/>
        <c:ser>
          <c:idx val="0"/>
          <c:order val="0"/>
          <c:tx>
            <c:strRef>
              <c:f>'Plan1'!$B$1</c:f>
              <c:strCache>
                <c:ptCount val="1"/>
                <c:pt idx="0">
                  <c:v>Vendas</c:v>
                </c:pt>
              </c:strCache>
            </c:strRef>
          </c:tx>
          <c:spPr>
            <a:solidFill>
              <a:schemeClr val="accent1"/>
            </a:solidFill>
          </c:spPr>
          <c:explosion val="8"/>
          <c:dPt>
            <c:idx val="0"/>
            <c:spPr>
              <a:solidFill>
                <a:srgbClr val="009A46"/>
              </a:solidFill>
            </c:spPr>
          </c:dPt>
          <c:dPt>
            <c:idx val="1"/>
            <c:spPr>
              <a:solidFill>
                <a:schemeClr val="bg1">
                  <a:lumMod val="85000"/>
                </a:schemeClr>
              </a:solidFill>
            </c:spPr>
          </c:dPt>
          <c:dPt>
            <c:idx val="2"/>
            <c:spPr>
              <a:solidFill>
                <a:srgbClr val="C00000"/>
              </a:solidFill>
            </c:spPr>
          </c:dPt>
          <c:dPt>
            <c:idx val="3"/>
            <c:spPr>
              <a:solidFill>
                <a:schemeClr val="accent1">
                  <a:lumMod val="40000"/>
                  <a:lumOff val="60000"/>
                </a:schemeClr>
              </a:solidFill>
            </c:spPr>
          </c:dPt>
          <c:cat>
            <c:strRef>
              <c:f>'Plan1'!$A$2:$A$5</c:f>
              <c:strCache>
                <c:ptCount val="4"/>
                <c:pt idx="0">
                  <c:v>Business Drivers</c:v>
                </c:pt>
                <c:pt idx="1">
                  <c:v>Cash Flow</c:v>
                </c:pt>
                <c:pt idx="2">
                  <c:v>Funding Capacity</c:v>
                </c:pt>
                <c:pt idx="3">
                  <c:v>Strategic Assets</c:v>
                </c:pt>
              </c:strCache>
            </c:strRef>
          </c:cat>
          <c:val>
            <c:numRef>
              <c:f>'Plan1'!$B$2:$B$5</c:f>
              <c:numCache>
                <c:formatCode>General</c:formatCode>
                <c:ptCount val="4"/>
                <c:pt idx="0">
                  <c:v>0.25</c:v>
                </c:pt>
                <c:pt idx="1">
                  <c:v>0.25</c:v>
                </c:pt>
                <c:pt idx="2">
                  <c:v>0.25</c:v>
                </c:pt>
                <c:pt idx="3">
                  <c:v>0.25</c:v>
                </c:pt>
              </c:numCache>
            </c:numRef>
          </c:val>
        </c:ser>
        <c:firstSliceAng val="0"/>
        <c:holeSize val="70"/>
      </c:doughnutChart>
    </c:plotArea>
    <c:plotVisOnly val="1"/>
  </c:chart>
  <c:txPr>
    <a:bodyPr/>
    <a:lstStyle/>
    <a:p>
      <a:pPr>
        <a:defRPr sz="1800"/>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1475" cy="4921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05238" y="0"/>
            <a:ext cx="2911475" cy="4921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35D1F82-C72B-463C-BF5C-4C95362AAF41}" type="datetimeFigureOut">
              <a:rPr lang="pt-BR"/>
              <a:pPr>
                <a:defRPr/>
              </a:pPr>
              <a:t>27/03/2013</a:t>
            </a:fld>
            <a:endParaRPr lang="pt-BR"/>
          </a:p>
        </p:txBody>
      </p:sp>
      <p:sp>
        <p:nvSpPr>
          <p:cNvPr id="4" name="Espaço Reservado para Imagem de Slide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1513" y="4681538"/>
            <a:ext cx="5375275" cy="4433887"/>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6454330-CEB2-41F8-810C-77478442697F}" type="slidenum">
              <a:rPr lang="pt-BR"/>
              <a:pPr>
                <a:defRPr/>
              </a:pPr>
              <a:t>‹nº›</a:t>
            </a:fld>
            <a:endParaRPr lang="pt-BR"/>
          </a:p>
        </p:txBody>
      </p:sp>
    </p:spTree>
    <p:extLst>
      <p:ext uri="{BB962C8B-B14F-4D97-AF65-F5344CB8AC3E}">
        <p14:creationId xmlns:p14="http://schemas.microsoft.com/office/powerpoint/2010/main" xmlns="" val="3671990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cstate="print"/>
          <a:srcRect/>
          <a:stretch>
            <a:fillRect/>
          </a:stretch>
        </p:blipFill>
        <p:spPr bwMode="auto">
          <a:xfrm>
            <a:off x="1295400" y="6308725"/>
            <a:ext cx="7848600" cy="549275"/>
          </a:xfrm>
          <a:prstGeom prst="rect">
            <a:avLst/>
          </a:prstGeom>
          <a:noFill/>
          <a:ln w="9525">
            <a:noFill/>
            <a:miter lim="800000"/>
            <a:headEnd/>
            <a:tailEnd/>
          </a:ln>
        </p:spPr>
      </p:pic>
      <p:pic>
        <p:nvPicPr>
          <p:cNvPr id="5" name="Picture 16"/>
          <p:cNvPicPr>
            <a:picLocks noChangeAspect="1"/>
          </p:cNvPicPr>
          <p:nvPr userDrawn="1"/>
        </p:nvPicPr>
        <p:blipFill>
          <a:blip r:embed="rId3" cstate="print"/>
          <a:srcRect/>
          <a:stretch>
            <a:fillRect/>
          </a:stretch>
        </p:blipFill>
        <p:spPr bwMode="auto">
          <a:xfrm>
            <a:off x="914400" y="6019800"/>
            <a:ext cx="838200" cy="838200"/>
          </a:xfrm>
          <a:prstGeom prst="rect">
            <a:avLst/>
          </a:prstGeom>
          <a:noFill/>
          <a:ln w="9525">
            <a:noFill/>
            <a:miter lim="800000"/>
            <a:headEnd/>
            <a:tailEnd/>
          </a:ln>
        </p:spPr>
      </p:pic>
      <p:pic>
        <p:nvPicPr>
          <p:cNvPr id="6" name="Picture 17"/>
          <p:cNvPicPr>
            <a:picLocks noChangeAspect="1"/>
          </p:cNvPicPr>
          <p:nvPr userDrawn="1"/>
        </p:nvPicPr>
        <p:blipFill>
          <a:blip r:embed="rId4" cstate="print"/>
          <a:srcRect/>
          <a:stretch>
            <a:fillRect/>
          </a:stretch>
        </p:blipFill>
        <p:spPr bwMode="auto">
          <a:xfrm>
            <a:off x="539750" y="6353175"/>
            <a:ext cx="576263" cy="388938"/>
          </a:xfrm>
          <a:prstGeom prst="rect">
            <a:avLst/>
          </a:prstGeom>
          <a:noFill/>
          <a:ln w="9525">
            <a:noFill/>
            <a:miter lim="800000"/>
            <a:headEnd/>
            <a:tailEnd/>
          </a:ln>
        </p:spPr>
      </p:pic>
      <p:sp>
        <p:nvSpPr>
          <p:cNvPr id="7" name="Espaço Reservado para Número de Slide 5"/>
          <p:cNvSpPr txBox="1">
            <a:spLocks/>
          </p:cNvSpPr>
          <p:nvPr userDrawn="1"/>
        </p:nvSpPr>
        <p:spPr>
          <a:xfrm>
            <a:off x="6975475" y="6381750"/>
            <a:ext cx="2133600" cy="365125"/>
          </a:xfrm>
          <a:prstGeom prst="rect">
            <a:avLst/>
          </a:prstGeom>
        </p:spPr>
        <p:txBody>
          <a:bodyPr anchor="ctr"/>
          <a:lstStyle/>
          <a:p>
            <a:pPr algn="r" fontAlgn="auto">
              <a:spcBef>
                <a:spcPts val="0"/>
              </a:spcBef>
              <a:spcAft>
                <a:spcPts val="0"/>
              </a:spcAft>
              <a:defRPr/>
            </a:pPr>
            <a:fld id="{E2D65E77-F3DC-45D4-A156-9D107CACDA05}" type="slidenum">
              <a:rPr lang="pt-BR" sz="1600" b="1">
                <a:solidFill>
                  <a:schemeClr val="bg1"/>
                </a:solidFill>
                <a:latin typeface="+mn-lt"/>
              </a:rPr>
              <a:pPr algn="r" fontAlgn="auto">
                <a:spcBef>
                  <a:spcPts val="0"/>
                </a:spcBef>
                <a:spcAft>
                  <a:spcPts val="0"/>
                </a:spcAft>
                <a:defRPr/>
              </a:pPr>
              <a:t>‹nº›</a:t>
            </a:fld>
            <a:endParaRPr lang="pt-BR" sz="1600" b="1" dirty="0">
              <a:solidFill>
                <a:schemeClr val="bg1"/>
              </a:solidFill>
              <a:latin typeface="+mn-lt"/>
            </a:endParaRPr>
          </a:p>
        </p:txBody>
      </p:sp>
      <p:sp>
        <p:nvSpPr>
          <p:cNvPr id="2" name="Título 1"/>
          <p:cNvSpPr>
            <a:spLocks noGrp="1"/>
          </p:cNvSpPr>
          <p:nvPr>
            <p:ph type="ctrTitle"/>
          </p:nvPr>
        </p:nvSpPr>
        <p:spPr>
          <a:xfrm>
            <a:off x="685800" y="2130425"/>
            <a:ext cx="7772400" cy="1470025"/>
          </a:xfrm>
        </p:spPr>
        <p:txBody>
          <a:body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8" name="Espaço Reservado para Rodapé 4"/>
          <p:cNvSpPr>
            <a:spLocks noGrp="1"/>
          </p:cNvSpPr>
          <p:nvPr>
            <p:ph type="ftr" sz="quarter" idx="10"/>
          </p:nvPr>
        </p:nvSpPr>
        <p:spPr/>
        <p:txBody>
          <a:bodyPr/>
          <a:lstStyle>
            <a:lvl1pPr>
              <a:defRPr/>
            </a:lvl1pPr>
          </a:lstStyle>
          <a:p>
            <a:pPr>
              <a:defRPr/>
            </a:pPr>
            <a:endParaRPr lang="pt-BR"/>
          </a:p>
        </p:txBody>
      </p:sp>
      <p:sp>
        <p:nvSpPr>
          <p:cNvPr id="9" name="Espaço Reservado para Número de Slide 5"/>
          <p:cNvSpPr>
            <a:spLocks noGrp="1"/>
          </p:cNvSpPr>
          <p:nvPr>
            <p:ph type="sldNum" sz="quarter" idx="11"/>
          </p:nvPr>
        </p:nvSpPr>
        <p:spPr/>
        <p:txBody>
          <a:bodyPr/>
          <a:lstStyle>
            <a:lvl1pPr>
              <a:defRPr/>
            </a:lvl1pPr>
          </a:lstStyle>
          <a:p>
            <a:pPr>
              <a:defRPr/>
            </a:pPr>
            <a:fld id="{D97091BD-E32F-4B7D-BBBF-72EF338F5A7F}"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E384F44-269B-4247-AFD1-E755334F699E}" type="datetimeFigureOut">
              <a:rPr lang="pt-BR"/>
              <a:pPr>
                <a:defRPr/>
              </a:pPr>
              <a:t>27/03/2013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BBA88C3-C047-4385-ADE6-74C125AF0A23}"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39AF1C7-7136-4853-8E83-94C1D95B650F}" type="datetimeFigureOut">
              <a:rPr lang="pt-BR"/>
              <a:pPr>
                <a:defRPr/>
              </a:pPr>
              <a:t>27/03/2013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3B4FA9A-BA34-4E03-961F-64111E4CC7BB}"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3911136-BEFE-470D-BB7F-16D75598CA30}" type="datetimeFigureOut">
              <a:rPr lang="pt-BR"/>
              <a:pPr>
                <a:defRPr/>
              </a:pPr>
              <a:t>27/03/2013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762DBF9-4191-488D-B178-2D65063CE27E}"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C6F36156-E360-46B9-BFAA-00B6790B377D}" type="datetimeFigureOut">
              <a:rPr lang="pt-BR"/>
              <a:pPr>
                <a:defRPr/>
              </a:pPr>
              <a:t>27/03/2013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A470DE5-FF0D-46A9-8F73-A573DEF51BEB}"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F24839C-9F94-440A-8B24-A41C9403ADFA}" type="datetimeFigureOut">
              <a:rPr lang="pt-BR"/>
              <a:pPr>
                <a:defRPr/>
              </a:pPr>
              <a:t>27/03/2013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09082A2-5674-4DE0-8F13-9B631386CB46}"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F72AC04A-24E6-4220-8233-470FB333B42F}" type="datetimeFigureOut">
              <a:rPr lang="pt-BR"/>
              <a:pPr>
                <a:defRPr/>
              </a:pPr>
              <a:t>27/03/2013</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3BDD225-41BF-4AF3-B079-7F6694D8C573}"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F90BB9F-8313-4520-AF78-E1725DA89E95}" type="datetimeFigureOut">
              <a:rPr lang="pt-BR"/>
              <a:pPr>
                <a:defRPr/>
              </a:pPr>
              <a:t>27/03/2013</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AFCEAE8-B838-476F-BFC9-31992B0F89D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DF2469F-01B1-4BCE-BAC6-0D540854CC63}" type="datetimeFigureOut">
              <a:rPr lang="pt-BR"/>
              <a:pPr>
                <a:defRPr/>
              </a:pPr>
              <a:t>27/03/2013</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9612803-BD85-47B0-8642-56639B5A049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7742C91-263F-4397-A768-4C37A3CD16D5}" type="datetimeFigureOut">
              <a:rPr lang="pt-BR"/>
              <a:pPr>
                <a:defRPr/>
              </a:pPr>
              <a:t>27/03/2013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5EB245E-48A9-4A3B-A016-1A4EF1277C9F}"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0A612A6-B27B-4A7D-899F-30EEB20DC883}" type="datetimeFigureOut">
              <a:rPr lang="pt-BR"/>
              <a:pPr>
                <a:defRPr/>
              </a:pPr>
              <a:t>27/03/2013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05D832B-65D7-4455-9C59-9F3AA438D60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F3587B0-DEC7-4FD9-9802-CC096A5313BB}" type="datetimeFigureOut">
              <a:rPr lang="pt-BR"/>
              <a:pPr>
                <a:defRPr/>
              </a:pPr>
              <a:t>27/03/2013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46313DF-E971-4711-B2E1-C2D6D25A7BB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em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emf"/><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emf"/></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tags" Target="../tags/tag3.xml"/><Relationship Id="rId7" Type="http://schemas.openxmlformats.org/officeDocument/2006/relationships/image" Target="../media/image43.emf"/><Relationship Id="rId12" Type="http://schemas.openxmlformats.org/officeDocument/2006/relationships/image" Target="../media/image4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47.jpeg"/><Relationship Id="rId5" Type="http://schemas.openxmlformats.org/officeDocument/2006/relationships/tags" Target="../tags/tag5.xml"/><Relationship Id="rId10" Type="http://schemas.openxmlformats.org/officeDocument/2006/relationships/image" Target="../media/image46.jpeg"/><Relationship Id="rId4" Type="http://schemas.openxmlformats.org/officeDocument/2006/relationships/tags" Target="../tags/tag4.xm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1.xml"/><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wilsonsons.com.br/i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p:cNvPicPr>
          <p:nvPr/>
        </p:nvPicPr>
        <p:blipFill>
          <a:blip r:embed="rId2" cstate="print"/>
          <a:srcRect/>
          <a:stretch>
            <a:fillRect/>
          </a:stretch>
        </p:blipFill>
        <p:spPr bwMode="auto">
          <a:xfrm>
            <a:off x="0" y="4572000"/>
            <a:ext cx="9144000" cy="2286000"/>
          </a:xfrm>
          <a:prstGeom prst="rect">
            <a:avLst/>
          </a:prstGeom>
          <a:noFill/>
          <a:ln w="9525">
            <a:noFill/>
            <a:miter lim="800000"/>
            <a:headEnd/>
            <a:tailEnd/>
          </a:ln>
        </p:spPr>
      </p:pic>
      <p:sp>
        <p:nvSpPr>
          <p:cNvPr id="3076" name="CaixaDeTexto 12"/>
          <p:cNvSpPr txBox="1">
            <a:spLocks noChangeArrowheads="1"/>
          </p:cNvSpPr>
          <p:nvPr/>
        </p:nvSpPr>
        <p:spPr bwMode="auto">
          <a:xfrm>
            <a:off x="4932363" y="2022475"/>
            <a:ext cx="3887787" cy="738664"/>
          </a:xfrm>
          <a:prstGeom prst="rect">
            <a:avLst/>
          </a:prstGeom>
          <a:noFill/>
          <a:ln w="9525">
            <a:noFill/>
            <a:miter lim="800000"/>
            <a:headEnd/>
            <a:tailEnd/>
          </a:ln>
        </p:spPr>
        <p:txBody>
          <a:bodyPr>
            <a:spAutoFit/>
          </a:bodyPr>
          <a:lstStyle/>
          <a:p>
            <a:pPr algn="ctr"/>
            <a:r>
              <a:rPr lang="en-US" sz="2400" b="1" dirty="0" smtClean="0">
                <a:solidFill>
                  <a:schemeClr val="tx2"/>
                </a:solidFill>
                <a:latin typeface="Calibri" pitchFamily="34" charset="0"/>
              </a:rPr>
              <a:t>Institutional Presentation</a:t>
            </a:r>
          </a:p>
          <a:p>
            <a:pPr algn="ctr"/>
            <a:r>
              <a:rPr lang="pt-BR" dirty="0" err="1" smtClean="0">
                <a:solidFill>
                  <a:schemeClr val="tx2"/>
                </a:solidFill>
                <a:latin typeface="Calibri" pitchFamily="34" charset="0"/>
              </a:rPr>
              <a:t>April</a:t>
            </a:r>
            <a:r>
              <a:rPr lang="pt-BR" dirty="0" smtClean="0">
                <a:solidFill>
                  <a:schemeClr val="tx2"/>
                </a:solidFill>
                <a:latin typeface="Calibri" pitchFamily="34" charset="0"/>
              </a:rPr>
              <a:t> 2013</a:t>
            </a:r>
            <a:endParaRPr lang="pt-BR" dirty="0">
              <a:solidFill>
                <a:schemeClr val="tx2"/>
              </a:solidFill>
              <a:latin typeface="Calibri" pitchFamily="34" charset="0"/>
            </a:endParaRPr>
          </a:p>
        </p:txBody>
      </p:sp>
      <p:pic>
        <p:nvPicPr>
          <p:cNvPr id="1026" name="Picture 2" descr="C:\Documents and Settings\nva\Desktop\logo+grupo.png"/>
          <p:cNvPicPr>
            <a:picLocks noChangeAspect="1" noChangeArrowheads="1"/>
          </p:cNvPicPr>
          <p:nvPr/>
        </p:nvPicPr>
        <p:blipFill>
          <a:blip r:embed="rId3" cstate="print"/>
          <a:srcRect/>
          <a:stretch>
            <a:fillRect/>
          </a:stretch>
        </p:blipFill>
        <p:spPr bwMode="auto">
          <a:xfrm>
            <a:off x="642910" y="1001416"/>
            <a:ext cx="3608348" cy="24275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b="922"/>
          <a:stretch>
            <a:fillRect/>
          </a:stretch>
        </p:blipFill>
        <p:spPr bwMode="auto">
          <a:xfrm>
            <a:off x="0" y="0"/>
            <a:ext cx="9144000" cy="6072188"/>
          </a:xfrm>
          <a:prstGeom prst="rect">
            <a:avLst/>
          </a:prstGeom>
          <a:noFill/>
          <a:ln w="9525">
            <a:noFill/>
            <a:miter lim="800000"/>
            <a:headEnd/>
            <a:tailEnd/>
          </a:ln>
        </p:spPr>
      </p:pic>
      <p:sp>
        <p:nvSpPr>
          <p:cNvPr id="7" name="Retângulo 6"/>
          <p:cNvSpPr/>
          <p:nvPr/>
        </p:nvSpPr>
        <p:spPr>
          <a:xfrm>
            <a:off x="0" y="214313"/>
            <a:ext cx="9144000" cy="142875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292" name="CaixaDeTexto 7"/>
          <p:cNvSpPr txBox="1">
            <a:spLocks noChangeArrowheads="1"/>
          </p:cNvSpPr>
          <p:nvPr/>
        </p:nvSpPr>
        <p:spPr bwMode="auto">
          <a:xfrm>
            <a:off x="0" y="214313"/>
            <a:ext cx="4211638"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Port Terminals </a:t>
            </a:r>
            <a:r>
              <a:rPr lang="pt-BR" sz="1600">
                <a:solidFill>
                  <a:schemeClr val="tx2"/>
                </a:solidFill>
                <a:latin typeface="Calibri" pitchFamily="34" charset="0"/>
              </a:rPr>
              <a:t>(Brasco)</a:t>
            </a:r>
          </a:p>
        </p:txBody>
      </p:sp>
      <p:sp>
        <p:nvSpPr>
          <p:cNvPr id="12293" name="CaixaDeTexto 31"/>
          <p:cNvSpPr txBox="1">
            <a:spLocks noChangeArrowheads="1"/>
          </p:cNvSpPr>
          <p:nvPr/>
        </p:nvSpPr>
        <p:spPr bwMode="auto">
          <a:xfrm>
            <a:off x="3708400" y="642938"/>
            <a:ext cx="1439863"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1,002</a:t>
            </a:r>
            <a:endParaRPr lang="pt-BR" sz="2800" b="1" dirty="0">
              <a:solidFill>
                <a:schemeClr val="tx2"/>
              </a:solidFill>
              <a:latin typeface="Calibri" pitchFamily="34" charset="0"/>
            </a:endParaRPr>
          </a:p>
        </p:txBody>
      </p:sp>
      <p:sp>
        <p:nvSpPr>
          <p:cNvPr id="12294" name="CaixaDeTexto 32"/>
          <p:cNvSpPr txBox="1">
            <a:spLocks noChangeArrowheads="1"/>
          </p:cNvSpPr>
          <p:nvPr/>
        </p:nvSpPr>
        <p:spPr bwMode="auto">
          <a:xfrm>
            <a:off x="395288" y="1071563"/>
            <a:ext cx="15843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smtClean="0">
                <a:solidFill>
                  <a:schemeClr val="tx2"/>
                </a:solidFill>
                <a:latin typeface="Calibri" pitchFamily="34" charset="0"/>
              </a:rPr>
              <a:t>(6%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
        <p:nvSpPr>
          <p:cNvPr id="12295" name="CaixaDeTexto 33"/>
          <p:cNvSpPr txBox="1">
            <a:spLocks noChangeArrowheads="1"/>
          </p:cNvSpPr>
          <p:nvPr/>
        </p:nvSpPr>
        <p:spPr bwMode="auto">
          <a:xfrm>
            <a:off x="3492500" y="1071563"/>
            <a:ext cx="2016125" cy="476250"/>
          </a:xfrm>
          <a:prstGeom prst="rect">
            <a:avLst/>
          </a:prstGeom>
          <a:noFill/>
          <a:ln w="9525">
            <a:noFill/>
            <a:miter lim="800000"/>
            <a:headEnd/>
            <a:tailEnd/>
          </a:ln>
        </p:spPr>
        <p:txBody>
          <a:bodyPr>
            <a:spAutoFit/>
          </a:bodyPr>
          <a:lstStyle/>
          <a:p>
            <a:pPr algn="ctr"/>
            <a:r>
              <a:rPr lang="pt-BR" sz="1600" dirty="0" err="1">
                <a:solidFill>
                  <a:schemeClr val="tx2"/>
                </a:solidFill>
                <a:latin typeface="Calibri" pitchFamily="34" charset="0"/>
              </a:rPr>
              <a:t>Vessel</a:t>
            </a:r>
            <a:r>
              <a:rPr lang="pt-BR" sz="1600" dirty="0">
                <a:solidFill>
                  <a:schemeClr val="tx2"/>
                </a:solidFill>
                <a:latin typeface="Calibri" pitchFamily="34" charset="0"/>
              </a:rPr>
              <a:t> Turnarounds </a:t>
            </a:r>
            <a:r>
              <a:rPr lang="pt-BR" sz="900" dirty="0">
                <a:solidFill>
                  <a:schemeClr val="tx2"/>
                </a:solidFill>
                <a:latin typeface="Calibri" pitchFamily="34" charset="0"/>
              </a:rPr>
              <a:t>(</a:t>
            </a:r>
            <a:r>
              <a:rPr lang="pt-BR" sz="900" dirty="0" smtClean="0">
                <a:solidFill>
                  <a:schemeClr val="tx2"/>
                </a:solidFill>
                <a:latin typeface="Calibri" pitchFamily="34" charset="0"/>
              </a:rPr>
              <a:t>2012)</a:t>
            </a:r>
            <a:endParaRPr lang="pt-BR" sz="900" dirty="0">
              <a:solidFill>
                <a:schemeClr val="tx2"/>
              </a:solidFill>
              <a:latin typeface="Calibri" pitchFamily="34" charset="0"/>
            </a:endParaRPr>
          </a:p>
        </p:txBody>
      </p:sp>
      <p:sp>
        <p:nvSpPr>
          <p:cNvPr id="12296" name="CaixaDeTexto 34"/>
          <p:cNvSpPr txBox="1">
            <a:spLocks noChangeArrowheads="1"/>
          </p:cNvSpPr>
          <p:nvPr/>
        </p:nvSpPr>
        <p:spPr bwMode="auto">
          <a:xfrm>
            <a:off x="6732588" y="642938"/>
            <a:ext cx="1727200" cy="523875"/>
          </a:xfrm>
          <a:prstGeom prst="rect">
            <a:avLst/>
          </a:prstGeom>
          <a:noFill/>
          <a:ln w="9525">
            <a:noFill/>
            <a:miter lim="800000"/>
            <a:headEnd/>
            <a:tailEnd/>
          </a:ln>
        </p:spPr>
        <p:txBody>
          <a:bodyPr>
            <a:spAutoFit/>
          </a:bodyPr>
          <a:lstStyle/>
          <a:p>
            <a:pPr algn="ctr"/>
            <a:r>
              <a:rPr lang="pt-BR" sz="2800" dirty="0" smtClean="0">
                <a:solidFill>
                  <a:schemeClr val="tx2"/>
                </a:solidFill>
                <a:latin typeface="Calibri" pitchFamily="34" charset="0"/>
              </a:rPr>
              <a:t>~</a:t>
            </a:r>
            <a:r>
              <a:rPr lang="pt-BR" sz="2800" b="1" dirty="0" smtClean="0">
                <a:solidFill>
                  <a:schemeClr val="tx2"/>
                </a:solidFill>
                <a:latin typeface="Calibri" pitchFamily="34" charset="0"/>
              </a:rPr>
              <a:t>150,000</a:t>
            </a:r>
            <a:endParaRPr lang="pt-BR" sz="2800" b="1" dirty="0">
              <a:solidFill>
                <a:schemeClr val="tx2"/>
              </a:solidFill>
              <a:latin typeface="Calibri" pitchFamily="34" charset="0"/>
            </a:endParaRPr>
          </a:p>
        </p:txBody>
      </p:sp>
      <p:sp>
        <p:nvSpPr>
          <p:cNvPr id="12297" name="CaixaDeTexto 35"/>
          <p:cNvSpPr txBox="1">
            <a:spLocks noChangeArrowheads="1"/>
          </p:cNvSpPr>
          <p:nvPr/>
        </p:nvSpPr>
        <p:spPr bwMode="auto">
          <a:xfrm>
            <a:off x="6215063" y="1071563"/>
            <a:ext cx="2605087" cy="338554"/>
          </a:xfrm>
          <a:prstGeom prst="rect">
            <a:avLst/>
          </a:prstGeom>
          <a:noFill/>
          <a:ln w="9525">
            <a:noFill/>
            <a:miter lim="800000"/>
            <a:headEnd/>
            <a:tailEnd/>
          </a:ln>
        </p:spPr>
        <p:txBody>
          <a:bodyPr>
            <a:spAutoFit/>
          </a:bodyPr>
          <a:lstStyle/>
          <a:p>
            <a:pPr algn="ctr"/>
            <a:r>
              <a:rPr lang="pt-BR" sz="1600" dirty="0" err="1" smtClean="0">
                <a:solidFill>
                  <a:schemeClr val="tx2"/>
                </a:solidFill>
                <a:latin typeface="Calibri" pitchFamily="34" charset="0"/>
              </a:rPr>
              <a:t>Operational</a:t>
            </a:r>
            <a:r>
              <a:rPr lang="pt-BR" sz="1600" dirty="0" smtClean="0">
                <a:solidFill>
                  <a:schemeClr val="tx2"/>
                </a:solidFill>
                <a:latin typeface="Calibri" pitchFamily="34" charset="0"/>
              </a:rPr>
              <a:t> base </a:t>
            </a:r>
            <a:r>
              <a:rPr lang="pt-BR" sz="1600" dirty="0" err="1" smtClean="0">
                <a:solidFill>
                  <a:schemeClr val="tx2"/>
                </a:solidFill>
                <a:latin typeface="Calibri" pitchFamily="34" charset="0"/>
              </a:rPr>
              <a:t>area</a:t>
            </a:r>
            <a:r>
              <a:rPr lang="pt-BR" sz="1600" dirty="0" smtClean="0">
                <a:solidFill>
                  <a:schemeClr val="tx2"/>
                </a:solidFill>
                <a:latin typeface="Calibri" pitchFamily="34" charset="0"/>
              </a:rPr>
              <a:t> (</a:t>
            </a:r>
            <a:r>
              <a:rPr lang="pt-BR" sz="1600" dirty="0" err="1" smtClean="0">
                <a:solidFill>
                  <a:schemeClr val="tx2"/>
                </a:solidFill>
                <a:latin typeface="Calibri" pitchFamily="34" charset="0"/>
              </a:rPr>
              <a:t>sqm</a:t>
            </a:r>
            <a:r>
              <a:rPr lang="pt-BR" sz="1600" dirty="0" smtClean="0">
                <a:solidFill>
                  <a:schemeClr val="tx2"/>
                </a:solidFill>
                <a:latin typeface="Calibri" pitchFamily="34" charset="0"/>
              </a:rPr>
              <a:t>) </a:t>
            </a:r>
          </a:p>
        </p:txBody>
      </p:sp>
      <p:sp>
        <p:nvSpPr>
          <p:cNvPr id="12298" name="CaixaDeTexto 36"/>
          <p:cNvSpPr txBox="1">
            <a:spLocks noChangeArrowheads="1"/>
          </p:cNvSpPr>
          <p:nvPr/>
        </p:nvSpPr>
        <p:spPr bwMode="auto">
          <a:xfrm>
            <a:off x="250825" y="642938"/>
            <a:ext cx="1800225" cy="523875"/>
          </a:xfrm>
          <a:prstGeom prst="rect">
            <a:avLst/>
          </a:prstGeom>
          <a:noFill/>
          <a:ln w="9525">
            <a:noFill/>
            <a:miter lim="800000"/>
            <a:headEnd/>
            <a:tailEnd/>
          </a:ln>
        </p:spPr>
        <p:txBody>
          <a:bodyPr>
            <a:spAutoFit/>
          </a:bodyPr>
          <a:lstStyle/>
          <a:p>
            <a:pPr algn="ctr"/>
            <a:r>
              <a:rPr lang="pt-BR" sz="2800" b="1" dirty="0">
                <a:solidFill>
                  <a:schemeClr val="tx2"/>
                </a:solidFill>
                <a:latin typeface="Calibri" pitchFamily="34" charset="0"/>
              </a:rPr>
              <a:t>USD </a:t>
            </a:r>
            <a:r>
              <a:rPr lang="pt-BR" sz="2800" b="1" dirty="0" smtClean="0">
                <a:solidFill>
                  <a:schemeClr val="tx2"/>
                </a:solidFill>
                <a:latin typeface="Calibri" pitchFamily="34" charset="0"/>
              </a:rPr>
              <a:t>38M</a:t>
            </a:r>
            <a:endParaRPr lang="pt-BR" sz="2800" b="1" dirty="0">
              <a:solidFill>
                <a:schemeClr val="tx2"/>
              </a:solidFill>
              <a:latin typeface="Calibri" pitchFamily="34" charset="0"/>
            </a:endParaRPr>
          </a:p>
        </p:txBody>
      </p:sp>
      <p:sp>
        <p:nvSpPr>
          <p:cNvPr id="12299" name="CaixaDeTexto 10"/>
          <p:cNvSpPr txBox="1">
            <a:spLocks noChangeArrowheads="1"/>
          </p:cNvSpPr>
          <p:nvPr/>
        </p:nvSpPr>
        <p:spPr bwMode="auto">
          <a:xfrm>
            <a:off x="34925" y="5732463"/>
            <a:ext cx="1584325" cy="277812"/>
          </a:xfrm>
          <a:prstGeom prst="rect">
            <a:avLst/>
          </a:prstGeom>
          <a:noFill/>
          <a:ln w="9525">
            <a:noFill/>
            <a:miter lim="800000"/>
            <a:headEnd/>
            <a:tailEnd/>
          </a:ln>
        </p:spPr>
        <p:txBody>
          <a:bodyPr>
            <a:spAutoFit/>
          </a:bodyPr>
          <a:lstStyle/>
          <a:p>
            <a:r>
              <a:rPr lang="pt-BR" sz="1200" b="1">
                <a:solidFill>
                  <a:schemeClr val="bg1"/>
                </a:solidFill>
                <a:latin typeface="Calibri" pitchFamily="34" charset="0"/>
              </a:rPr>
              <a:t>Brasco (Niterói)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tângulo 131"/>
          <p:cNvSpPr/>
          <p:nvPr/>
        </p:nvSpPr>
        <p:spPr>
          <a:xfrm>
            <a:off x="5429250" y="5715000"/>
            <a:ext cx="3357563" cy="357188"/>
          </a:xfrm>
          <a:prstGeom prst="rect">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1" name="Retângulo 130"/>
          <p:cNvSpPr/>
          <p:nvPr/>
        </p:nvSpPr>
        <p:spPr>
          <a:xfrm>
            <a:off x="5429250" y="5180013"/>
            <a:ext cx="3357563" cy="357187"/>
          </a:xfrm>
          <a:prstGeom prst="rect">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0" name="Retângulo 129"/>
          <p:cNvSpPr/>
          <p:nvPr/>
        </p:nvSpPr>
        <p:spPr>
          <a:xfrm>
            <a:off x="5429250" y="4643438"/>
            <a:ext cx="3357563" cy="357187"/>
          </a:xfrm>
          <a:prstGeom prst="rect">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4" name="Retângulo 73"/>
          <p:cNvSpPr/>
          <p:nvPr/>
        </p:nvSpPr>
        <p:spPr>
          <a:xfrm>
            <a:off x="142875" y="2133600"/>
            <a:ext cx="4357688"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5" name="Retângulo 74"/>
          <p:cNvSpPr/>
          <p:nvPr/>
        </p:nvSpPr>
        <p:spPr>
          <a:xfrm>
            <a:off x="4643438" y="2133600"/>
            <a:ext cx="4357687"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319"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Port Terminals </a:t>
            </a:r>
            <a:r>
              <a:rPr lang="pt-BR" sz="1600">
                <a:solidFill>
                  <a:schemeClr val="tx2"/>
                </a:solidFill>
                <a:latin typeface="Calibri" pitchFamily="34" charset="0"/>
              </a:rPr>
              <a:t>(Brasco)</a:t>
            </a:r>
            <a:endParaRPr lang="pt-BR">
              <a:solidFill>
                <a:schemeClr val="tx2"/>
              </a:solidFill>
              <a:latin typeface="Calibri" pitchFamily="34" charset="0"/>
            </a:endParaRPr>
          </a:p>
        </p:txBody>
      </p:sp>
      <p:sp>
        <p:nvSpPr>
          <p:cNvPr id="3" name="Retângulo 2"/>
          <p:cNvSpPr/>
          <p:nvPr/>
        </p:nvSpPr>
        <p:spPr>
          <a:xfrm>
            <a:off x="0" y="404813"/>
            <a:ext cx="9144000" cy="1511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321" name="CaixaDeTexto 3"/>
          <p:cNvSpPr txBox="1">
            <a:spLocks noChangeArrowheads="1"/>
          </p:cNvSpPr>
          <p:nvPr/>
        </p:nvSpPr>
        <p:spPr bwMode="auto">
          <a:xfrm>
            <a:off x="30163" y="476250"/>
            <a:ext cx="8286750" cy="1323975"/>
          </a:xfrm>
          <a:prstGeom prst="rect">
            <a:avLst/>
          </a:prstGeom>
          <a:noFill/>
          <a:ln w="9525">
            <a:noFill/>
            <a:miter lim="800000"/>
            <a:headEnd/>
            <a:tailEnd/>
          </a:ln>
        </p:spPr>
        <p:txBody>
          <a:bodyPr>
            <a:spAutoFit/>
          </a:bodyPr>
          <a:lstStyle/>
          <a:p>
            <a:pPr>
              <a:buFont typeface="Arial" charset="0"/>
              <a:buChar char="•"/>
            </a:pPr>
            <a:r>
              <a:rPr lang="en-US" sz="1600" dirty="0">
                <a:solidFill>
                  <a:schemeClr val="bg1"/>
                </a:solidFill>
                <a:latin typeface="Calibri" pitchFamily="34" charset="0"/>
              </a:rPr>
              <a:t> Providing support to the Oil &amp; Gas industry, combining own assets and expertise in public ports</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First Oil &amp; Gas private terminal operator in Brazil, with more than 10 years of experience</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Strategically located bases across Brazil with advantageous access to the pre-salt areas</a:t>
            </a:r>
          </a:p>
        </p:txBody>
      </p:sp>
      <p:sp>
        <p:nvSpPr>
          <p:cNvPr id="13322" name="CaixaDeTexto 307"/>
          <p:cNvSpPr txBox="1">
            <a:spLocks noChangeArrowheads="1"/>
          </p:cNvSpPr>
          <p:nvPr/>
        </p:nvSpPr>
        <p:spPr bwMode="auto">
          <a:xfrm>
            <a:off x="4003675" y="6086475"/>
            <a:ext cx="31750" cy="150813"/>
          </a:xfrm>
          <a:prstGeom prst="rect">
            <a:avLst/>
          </a:prstGeom>
          <a:noFill/>
          <a:ln w="9525">
            <a:noFill/>
            <a:miter lim="800000"/>
            <a:headEnd/>
            <a:tailEnd/>
          </a:ln>
        </p:spPr>
        <p:txBody>
          <a:bodyPr>
            <a:spAutoFit/>
          </a:bodyPr>
          <a:lstStyle/>
          <a:p>
            <a:endParaRPr lang="pt-BR" sz="800">
              <a:latin typeface="Calibri" pitchFamily="34" charset="0"/>
            </a:endParaRPr>
          </a:p>
        </p:txBody>
      </p:sp>
      <p:sp>
        <p:nvSpPr>
          <p:cNvPr id="342" name="CaixaDeTexto 341"/>
          <p:cNvSpPr txBox="1"/>
          <p:nvPr/>
        </p:nvSpPr>
        <p:spPr>
          <a:xfrm>
            <a:off x="4786313" y="1963738"/>
            <a:ext cx="3643312" cy="469359"/>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Blocks by Operator: IOCs increasing </a:t>
            </a:r>
            <a:r>
              <a:rPr lang="en-US" sz="1400" b="1" dirty="0" smtClean="0">
                <a:solidFill>
                  <a:schemeClr val="tx2"/>
                </a:solidFill>
                <a:latin typeface="+mj-lt"/>
              </a:rPr>
              <a:t>position</a:t>
            </a:r>
          </a:p>
          <a:p>
            <a:pPr fontAlgn="auto">
              <a:spcBef>
                <a:spcPts val="0"/>
              </a:spcBef>
              <a:spcAft>
                <a:spcPts val="0"/>
              </a:spcAft>
              <a:defRPr/>
            </a:pPr>
            <a:r>
              <a:rPr lang="en-US" sz="1000" dirty="0" smtClean="0">
                <a:solidFill>
                  <a:schemeClr val="tx2"/>
                </a:solidFill>
                <a:latin typeface="+mj-lt"/>
              </a:rPr>
              <a:t>Source: ANP</a:t>
            </a:r>
            <a:endParaRPr lang="en-US" sz="1400" dirty="0">
              <a:solidFill>
                <a:schemeClr val="tx2"/>
              </a:solidFill>
              <a:latin typeface="+mj-lt"/>
            </a:endParaRPr>
          </a:p>
        </p:txBody>
      </p:sp>
      <p:sp>
        <p:nvSpPr>
          <p:cNvPr id="13324" name="Text Box 104"/>
          <p:cNvSpPr txBox="1">
            <a:spLocks noChangeArrowheads="1"/>
          </p:cNvSpPr>
          <p:nvPr/>
        </p:nvSpPr>
        <p:spPr bwMode="auto">
          <a:xfrm>
            <a:off x="3500438" y="4714875"/>
            <a:ext cx="1071562" cy="400050"/>
          </a:xfrm>
          <a:prstGeom prst="rect">
            <a:avLst/>
          </a:prstGeom>
          <a:noFill/>
          <a:ln w="9525">
            <a:noFill/>
            <a:miter lim="800000"/>
            <a:headEnd/>
            <a:tailEnd/>
          </a:ln>
        </p:spPr>
        <p:txBody>
          <a:bodyPr>
            <a:spAutoFit/>
          </a:bodyPr>
          <a:lstStyle/>
          <a:p>
            <a:pPr>
              <a:spcBef>
                <a:spcPct val="50000"/>
              </a:spcBef>
            </a:pPr>
            <a:r>
              <a:rPr lang="pt-BR" sz="800" b="1">
                <a:solidFill>
                  <a:schemeClr val="tx2"/>
                </a:solidFill>
                <a:latin typeface="Calibri" pitchFamily="34" charset="0"/>
              </a:rPr>
              <a:t>Espírito Santo </a:t>
            </a:r>
          </a:p>
          <a:p>
            <a:pPr>
              <a:spcBef>
                <a:spcPct val="50000"/>
              </a:spcBef>
            </a:pPr>
            <a:r>
              <a:rPr lang="pt-BR" sz="800" b="1">
                <a:solidFill>
                  <a:schemeClr val="tx2"/>
                </a:solidFill>
                <a:latin typeface="Calibri" pitchFamily="34" charset="0"/>
              </a:rPr>
              <a:t>Basin</a:t>
            </a:r>
          </a:p>
        </p:txBody>
      </p:sp>
      <p:sp>
        <p:nvSpPr>
          <p:cNvPr id="13325" name="Text Box 102"/>
          <p:cNvSpPr txBox="1">
            <a:spLocks noChangeArrowheads="1"/>
          </p:cNvSpPr>
          <p:nvPr/>
        </p:nvSpPr>
        <p:spPr bwMode="auto">
          <a:xfrm>
            <a:off x="3357563" y="5457825"/>
            <a:ext cx="930275" cy="400050"/>
          </a:xfrm>
          <a:prstGeom prst="rect">
            <a:avLst/>
          </a:prstGeom>
          <a:noFill/>
          <a:ln w="9525">
            <a:noFill/>
            <a:miter lim="800000"/>
            <a:headEnd/>
            <a:tailEnd/>
          </a:ln>
        </p:spPr>
        <p:txBody>
          <a:bodyPr>
            <a:spAutoFit/>
          </a:bodyPr>
          <a:lstStyle/>
          <a:p>
            <a:pPr>
              <a:spcBef>
                <a:spcPct val="50000"/>
              </a:spcBef>
            </a:pPr>
            <a:r>
              <a:rPr lang="pt-BR" sz="800" b="1">
                <a:solidFill>
                  <a:schemeClr val="tx2"/>
                </a:solidFill>
                <a:latin typeface="Calibri" pitchFamily="34" charset="0"/>
              </a:rPr>
              <a:t>Campos </a:t>
            </a:r>
          </a:p>
          <a:p>
            <a:pPr>
              <a:spcBef>
                <a:spcPct val="50000"/>
              </a:spcBef>
            </a:pPr>
            <a:r>
              <a:rPr lang="pt-BR" sz="800" b="1">
                <a:solidFill>
                  <a:schemeClr val="tx2"/>
                </a:solidFill>
                <a:latin typeface="Calibri" pitchFamily="34" charset="0"/>
              </a:rPr>
              <a:t>Basin</a:t>
            </a:r>
          </a:p>
        </p:txBody>
      </p:sp>
      <p:pic>
        <p:nvPicPr>
          <p:cNvPr id="13326" name="Picture 2"/>
          <p:cNvPicPr>
            <a:picLocks noChangeAspect="1" noChangeArrowheads="1"/>
          </p:cNvPicPr>
          <p:nvPr/>
        </p:nvPicPr>
        <p:blipFill>
          <a:blip r:embed="rId2" cstate="print"/>
          <a:srcRect/>
          <a:stretch>
            <a:fillRect/>
          </a:stretch>
        </p:blipFill>
        <p:spPr bwMode="auto">
          <a:xfrm>
            <a:off x="357188" y="4429125"/>
            <a:ext cx="2693987" cy="1670050"/>
          </a:xfrm>
          <a:prstGeom prst="rect">
            <a:avLst/>
          </a:prstGeom>
          <a:noFill/>
          <a:ln w="9525">
            <a:noFill/>
            <a:miter lim="800000"/>
            <a:headEnd/>
            <a:tailEnd/>
          </a:ln>
        </p:spPr>
      </p:pic>
      <p:sp>
        <p:nvSpPr>
          <p:cNvPr id="77" name="Elipse 76"/>
          <p:cNvSpPr/>
          <p:nvPr/>
        </p:nvSpPr>
        <p:spPr bwMode="auto">
          <a:xfrm>
            <a:off x="2330450" y="5599113"/>
            <a:ext cx="173038" cy="17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cxnSp>
        <p:nvCxnSpPr>
          <p:cNvPr id="78" name="Conector de seta reta 77"/>
          <p:cNvCxnSpPr>
            <a:stCxn id="77" idx="0"/>
          </p:cNvCxnSpPr>
          <p:nvPr/>
        </p:nvCxnSpPr>
        <p:spPr bwMode="auto">
          <a:xfrm rot="5400000" flipH="1" flipV="1">
            <a:off x="2182813" y="5337175"/>
            <a:ext cx="495300" cy="28575"/>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ector de seta reta 78"/>
          <p:cNvCxnSpPr>
            <a:stCxn id="77" idx="1"/>
            <a:endCxn id="13331" idx="2"/>
          </p:cNvCxnSpPr>
          <p:nvPr/>
        </p:nvCxnSpPr>
        <p:spPr bwMode="auto">
          <a:xfrm rot="16200000" flipV="1">
            <a:off x="2139950" y="5408613"/>
            <a:ext cx="290513" cy="141287"/>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30" name="CaixaDeTexto 226"/>
          <p:cNvSpPr txBox="1">
            <a:spLocks noChangeArrowheads="1"/>
          </p:cNvSpPr>
          <p:nvPr/>
        </p:nvSpPr>
        <p:spPr bwMode="auto">
          <a:xfrm>
            <a:off x="2214563" y="4889500"/>
            <a:ext cx="571500" cy="230188"/>
          </a:xfrm>
          <a:prstGeom prst="rect">
            <a:avLst/>
          </a:prstGeom>
          <a:noFill/>
          <a:ln w="9525">
            <a:noFill/>
            <a:miter lim="800000"/>
            <a:headEnd/>
            <a:tailEnd/>
          </a:ln>
        </p:spPr>
        <p:txBody>
          <a:bodyPr>
            <a:spAutoFit/>
          </a:bodyPr>
          <a:lstStyle/>
          <a:p>
            <a:pPr algn="ctr"/>
            <a:r>
              <a:rPr lang="pt-BR" sz="900" b="1">
                <a:solidFill>
                  <a:schemeClr val="tx2"/>
                </a:solidFill>
                <a:latin typeface="Calibri" pitchFamily="34" charset="0"/>
              </a:rPr>
              <a:t>Brasco</a:t>
            </a:r>
            <a:endParaRPr lang="pt-BR" sz="900">
              <a:solidFill>
                <a:schemeClr val="tx2"/>
              </a:solidFill>
              <a:latin typeface="Calibri" pitchFamily="34" charset="0"/>
            </a:endParaRPr>
          </a:p>
        </p:txBody>
      </p:sp>
      <p:sp>
        <p:nvSpPr>
          <p:cNvPr id="13331" name="CaixaDeTexto 226"/>
          <p:cNvSpPr txBox="1">
            <a:spLocks noChangeArrowheads="1"/>
          </p:cNvSpPr>
          <p:nvPr/>
        </p:nvSpPr>
        <p:spPr bwMode="auto">
          <a:xfrm>
            <a:off x="1928813" y="5102225"/>
            <a:ext cx="571500" cy="231775"/>
          </a:xfrm>
          <a:prstGeom prst="rect">
            <a:avLst/>
          </a:prstGeom>
          <a:noFill/>
          <a:ln w="9525">
            <a:noFill/>
            <a:miter lim="800000"/>
            <a:headEnd/>
            <a:tailEnd/>
          </a:ln>
        </p:spPr>
        <p:txBody>
          <a:bodyPr>
            <a:spAutoFit/>
          </a:bodyPr>
          <a:lstStyle/>
          <a:p>
            <a:pPr algn="ctr"/>
            <a:r>
              <a:rPr lang="pt-BR" sz="900" b="1">
                <a:solidFill>
                  <a:schemeClr val="tx2"/>
                </a:solidFill>
                <a:latin typeface="Calibri" pitchFamily="34" charset="0"/>
              </a:rPr>
              <a:t>Briclog</a:t>
            </a:r>
            <a:endParaRPr lang="pt-BR" sz="900">
              <a:solidFill>
                <a:schemeClr val="tx2"/>
              </a:solidFill>
              <a:latin typeface="Calibri" pitchFamily="34" charset="0"/>
            </a:endParaRPr>
          </a:p>
        </p:txBody>
      </p:sp>
      <p:sp>
        <p:nvSpPr>
          <p:cNvPr id="13332" name="Rectangle 101"/>
          <p:cNvSpPr>
            <a:spLocks noChangeArrowheads="1"/>
          </p:cNvSpPr>
          <p:nvPr/>
        </p:nvSpPr>
        <p:spPr bwMode="auto">
          <a:xfrm>
            <a:off x="2714625" y="5313363"/>
            <a:ext cx="642938" cy="500062"/>
          </a:xfrm>
          <a:prstGeom prst="rect">
            <a:avLst/>
          </a:prstGeom>
          <a:solidFill>
            <a:srgbClr val="006600">
              <a:alpha val="21176"/>
            </a:srgbClr>
          </a:solidFill>
          <a:ln w="12700">
            <a:solidFill>
              <a:srgbClr val="008000"/>
            </a:solidFill>
            <a:miter lim="800000"/>
            <a:headEnd/>
            <a:tailEnd/>
          </a:ln>
        </p:spPr>
        <p:txBody>
          <a:bodyPr wrap="none" anchor="ctr"/>
          <a:lstStyle/>
          <a:p>
            <a:endParaRPr lang="pt-BR">
              <a:latin typeface="Calibri" pitchFamily="34" charset="0"/>
            </a:endParaRPr>
          </a:p>
        </p:txBody>
      </p:sp>
      <p:sp>
        <p:nvSpPr>
          <p:cNvPr id="13333" name="Rectangle 105"/>
          <p:cNvSpPr>
            <a:spLocks noChangeArrowheads="1"/>
          </p:cNvSpPr>
          <p:nvPr/>
        </p:nvSpPr>
        <p:spPr bwMode="auto">
          <a:xfrm>
            <a:off x="1928813" y="5670550"/>
            <a:ext cx="1071562" cy="493713"/>
          </a:xfrm>
          <a:prstGeom prst="rect">
            <a:avLst/>
          </a:prstGeom>
          <a:solidFill>
            <a:srgbClr val="006600">
              <a:alpha val="21176"/>
            </a:srgbClr>
          </a:solidFill>
          <a:ln w="12700">
            <a:solidFill>
              <a:srgbClr val="008000"/>
            </a:solidFill>
            <a:miter lim="800000"/>
            <a:headEnd/>
            <a:tailEnd/>
          </a:ln>
        </p:spPr>
        <p:txBody>
          <a:bodyPr wrap="none" anchor="ctr"/>
          <a:lstStyle/>
          <a:p>
            <a:endParaRPr lang="pt-BR">
              <a:latin typeface="Calibri" pitchFamily="34" charset="0"/>
            </a:endParaRPr>
          </a:p>
        </p:txBody>
      </p:sp>
      <p:sp>
        <p:nvSpPr>
          <p:cNvPr id="13334" name="Rectangle 103"/>
          <p:cNvSpPr>
            <a:spLocks noChangeArrowheads="1"/>
          </p:cNvSpPr>
          <p:nvPr/>
        </p:nvSpPr>
        <p:spPr bwMode="auto">
          <a:xfrm>
            <a:off x="3036888" y="4741863"/>
            <a:ext cx="463550" cy="714375"/>
          </a:xfrm>
          <a:prstGeom prst="rect">
            <a:avLst/>
          </a:prstGeom>
          <a:solidFill>
            <a:srgbClr val="006600">
              <a:alpha val="21176"/>
            </a:srgbClr>
          </a:solidFill>
          <a:ln w="12700">
            <a:solidFill>
              <a:srgbClr val="008000"/>
            </a:solidFill>
            <a:miter lim="800000"/>
            <a:headEnd/>
            <a:tailEnd/>
          </a:ln>
        </p:spPr>
        <p:txBody>
          <a:bodyPr wrap="none" anchor="ctr"/>
          <a:lstStyle/>
          <a:p>
            <a:endParaRPr lang="pt-BR">
              <a:latin typeface="Calibri" pitchFamily="34" charset="0"/>
            </a:endParaRPr>
          </a:p>
        </p:txBody>
      </p:sp>
      <p:sp>
        <p:nvSpPr>
          <p:cNvPr id="13335" name="Text Box 102"/>
          <p:cNvSpPr txBox="1">
            <a:spLocks noChangeArrowheads="1"/>
          </p:cNvSpPr>
          <p:nvPr/>
        </p:nvSpPr>
        <p:spPr bwMode="auto">
          <a:xfrm>
            <a:off x="3000375" y="5786438"/>
            <a:ext cx="930275" cy="400050"/>
          </a:xfrm>
          <a:prstGeom prst="rect">
            <a:avLst/>
          </a:prstGeom>
          <a:noFill/>
          <a:ln w="9525">
            <a:noFill/>
            <a:miter lim="800000"/>
            <a:headEnd/>
            <a:tailEnd/>
          </a:ln>
        </p:spPr>
        <p:txBody>
          <a:bodyPr>
            <a:spAutoFit/>
          </a:bodyPr>
          <a:lstStyle/>
          <a:p>
            <a:pPr>
              <a:spcBef>
                <a:spcPct val="50000"/>
              </a:spcBef>
            </a:pPr>
            <a:r>
              <a:rPr lang="pt-BR" sz="800" b="1">
                <a:solidFill>
                  <a:schemeClr val="tx2"/>
                </a:solidFill>
                <a:latin typeface="Calibri" pitchFamily="34" charset="0"/>
              </a:rPr>
              <a:t>Santos </a:t>
            </a:r>
          </a:p>
          <a:p>
            <a:pPr>
              <a:spcBef>
                <a:spcPct val="50000"/>
              </a:spcBef>
            </a:pPr>
            <a:r>
              <a:rPr lang="pt-BR" sz="800" b="1">
                <a:solidFill>
                  <a:schemeClr val="tx2"/>
                </a:solidFill>
                <a:latin typeface="Calibri" pitchFamily="34" charset="0"/>
              </a:rPr>
              <a:t>Basin</a:t>
            </a:r>
          </a:p>
        </p:txBody>
      </p:sp>
      <p:sp>
        <p:nvSpPr>
          <p:cNvPr id="102" name="Retângulo 101"/>
          <p:cNvSpPr/>
          <p:nvPr/>
        </p:nvSpPr>
        <p:spPr>
          <a:xfrm>
            <a:off x="142875" y="4286250"/>
            <a:ext cx="4357688"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3" name="Retângulo 102"/>
          <p:cNvSpPr/>
          <p:nvPr/>
        </p:nvSpPr>
        <p:spPr>
          <a:xfrm>
            <a:off x="4643438" y="4286250"/>
            <a:ext cx="4357687"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30" name="CaixaDeTexto 329"/>
          <p:cNvSpPr txBox="1"/>
          <p:nvPr/>
        </p:nvSpPr>
        <p:spPr>
          <a:xfrm>
            <a:off x="250825" y="1979613"/>
            <a:ext cx="1535113"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Main Services</a:t>
            </a:r>
            <a:endParaRPr lang="en-US" sz="1400" dirty="0">
              <a:solidFill>
                <a:schemeClr val="tx2"/>
              </a:solidFill>
              <a:latin typeface="+mj-lt"/>
            </a:endParaRPr>
          </a:p>
        </p:txBody>
      </p:sp>
      <p:sp>
        <p:nvSpPr>
          <p:cNvPr id="331" name="CaixaDeTexto 330"/>
          <p:cNvSpPr txBox="1"/>
          <p:nvPr/>
        </p:nvSpPr>
        <p:spPr>
          <a:xfrm>
            <a:off x="250825" y="4122738"/>
            <a:ext cx="1584325" cy="306387"/>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Strategic Location</a:t>
            </a:r>
            <a:endParaRPr lang="en-US" sz="1400" dirty="0">
              <a:solidFill>
                <a:schemeClr val="tx2"/>
              </a:solidFill>
              <a:latin typeface="+mj-lt"/>
            </a:endParaRPr>
          </a:p>
        </p:txBody>
      </p:sp>
      <p:sp>
        <p:nvSpPr>
          <p:cNvPr id="104" name="CaixaDeTexto 103"/>
          <p:cNvSpPr txBox="1"/>
          <p:nvPr/>
        </p:nvSpPr>
        <p:spPr>
          <a:xfrm>
            <a:off x="4786313" y="4071942"/>
            <a:ext cx="3286125" cy="469359"/>
          </a:xfrm>
          <a:prstGeom prst="rect">
            <a:avLst/>
          </a:prstGeom>
          <a:solidFill>
            <a:schemeClr val="bg1"/>
          </a:solidFill>
          <a:ln>
            <a:noFill/>
          </a:ln>
        </p:spPr>
        <p:txBody>
          <a:bodyPr>
            <a:spAutoFit/>
          </a:bodyPr>
          <a:lstStyle/>
          <a:p>
            <a:pPr fontAlgn="auto">
              <a:spcBef>
                <a:spcPts val="0"/>
              </a:spcBef>
              <a:spcAft>
                <a:spcPts val="0"/>
              </a:spcAft>
              <a:defRPr/>
            </a:pPr>
            <a:r>
              <a:rPr lang="en-US" sz="1400" b="1" dirty="0" err="1" smtClean="0">
                <a:solidFill>
                  <a:schemeClr val="tx2"/>
                </a:solidFill>
                <a:latin typeface="+mj-lt"/>
              </a:rPr>
              <a:t>Espírito</a:t>
            </a:r>
            <a:r>
              <a:rPr lang="en-US" sz="1400" b="1" dirty="0" smtClean="0">
                <a:solidFill>
                  <a:schemeClr val="tx2"/>
                </a:solidFill>
                <a:latin typeface="+mj-lt"/>
              </a:rPr>
              <a:t> </a:t>
            </a:r>
            <a:r>
              <a:rPr lang="en-US" sz="1400" b="1" dirty="0">
                <a:solidFill>
                  <a:schemeClr val="tx2"/>
                </a:solidFill>
                <a:latin typeface="+mj-lt"/>
              </a:rPr>
              <a:t>Santo, Campos, and Santos </a:t>
            </a:r>
            <a:r>
              <a:rPr lang="en-US" sz="1400" b="1" dirty="0" smtClean="0">
                <a:solidFill>
                  <a:schemeClr val="tx2"/>
                </a:solidFill>
                <a:latin typeface="+mj-lt"/>
              </a:rPr>
              <a:t>Basins</a:t>
            </a:r>
          </a:p>
          <a:p>
            <a:pPr fontAlgn="auto">
              <a:spcBef>
                <a:spcPts val="0"/>
              </a:spcBef>
              <a:spcAft>
                <a:spcPts val="0"/>
              </a:spcAft>
              <a:defRPr/>
            </a:pPr>
            <a:r>
              <a:rPr lang="en-US" sz="1000" dirty="0" smtClean="0">
                <a:solidFill>
                  <a:schemeClr val="tx2"/>
                </a:solidFill>
                <a:latin typeface="+mj-lt"/>
              </a:rPr>
              <a:t>Source: ANP </a:t>
            </a:r>
            <a:endParaRPr lang="en-US" sz="1000" dirty="0">
              <a:solidFill>
                <a:schemeClr val="tx2"/>
              </a:solidFill>
              <a:latin typeface="+mj-lt"/>
            </a:endParaRPr>
          </a:p>
        </p:txBody>
      </p:sp>
      <p:sp>
        <p:nvSpPr>
          <p:cNvPr id="105" name="Pentágono 104"/>
          <p:cNvSpPr/>
          <p:nvPr/>
        </p:nvSpPr>
        <p:spPr>
          <a:xfrm>
            <a:off x="4786313" y="2735263"/>
            <a:ext cx="1200150" cy="225425"/>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err="1" smtClean="0"/>
              <a:t>Exploration</a:t>
            </a:r>
            <a:endParaRPr lang="pt-BR" sz="1000" b="1" dirty="0"/>
          </a:p>
        </p:txBody>
      </p:sp>
      <p:sp>
        <p:nvSpPr>
          <p:cNvPr id="106" name="Divisa 105"/>
          <p:cNvSpPr/>
          <p:nvPr/>
        </p:nvSpPr>
        <p:spPr>
          <a:xfrm>
            <a:off x="6019800" y="2735263"/>
            <a:ext cx="1357313" cy="2254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err="1" smtClean="0"/>
              <a:t>Development</a:t>
            </a:r>
            <a:endParaRPr lang="pt-BR" sz="1000" b="1" dirty="0"/>
          </a:p>
        </p:txBody>
      </p:sp>
      <p:sp>
        <p:nvSpPr>
          <p:cNvPr id="107" name="Divisa 106"/>
          <p:cNvSpPr/>
          <p:nvPr/>
        </p:nvSpPr>
        <p:spPr>
          <a:xfrm>
            <a:off x="7410450" y="2735263"/>
            <a:ext cx="1358900" cy="2254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err="1" smtClean="0"/>
              <a:t>Production</a:t>
            </a:r>
            <a:endParaRPr lang="pt-BR" sz="1000" b="1" dirty="0"/>
          </a:p>
        </p:txBody>
      </p:sp>
      <p:cxnSp>
        <p:nvCxnSpPr>
          <p:cNvPr id="108" name="Conector reto 107"/>
          <p:cNvCxnSpPr/>
          <p:nvPr/>
        </p:nvCxnSpPr>
        <p:spPr>
          <a:xfrm>
            <a:off x="4808538" y="2466970"/>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9" name="Conector reto 108"/>
          <p:cNvCxnSpPr/>
          <p:nvPr/>
        </p:nvCxnSpPr>
        <p:spPr>
          <a:xfrm rot="5400000">
            <a:off x="4736306" y="2467764"/>
            <a:ext cx="14446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0" name="Conector reto 109"/>
          <p:cNvCxnSpPr/>
          <p:nvPr/>
        </p:nvCxnSpPr>
        <p:spPr>
          <a:xfrm rot="5400000">
            <a:off x="8624093" y="2467764"/>
            <a:ext cx="144463" cy="0"/>
          </a:xfrm>
          <a:prstGeom prst="line">
            <a:avLst/>
          </a:prstGeom>
        </p:spPr>
        <p:style>
          <a:lnRef idx="1">
            <a:schemeClr val="accent2"/>
          </a:lnRef>
          <a:fillRef idx="0">
            <a:schemeClr val="accent2"/>
          </a:fillRef>
          <a:effectRef idx="0">
            <a:schemeClr val="accent2"/>
          </a:effectRef>
          <a:fontRef idx="minor">
            <a:schemeClr val="tx1"/>
          </a:fontRef>
        </p:style>
      </p:cxnSp>
      <p:sp>
        <p:nvSpPr>
          <p:cNvPr id="111" name="CaixaDeTexto 110"/>
          <p:cNvSpPr txBox="1"/>
          <p:nvPr/>
        </p:nvSpPr>
        <p:spPr>
          <a:xfrm>
            <a:off x="5786438" y="2251070"/>
            <a:ext cx="2000250" cy="392112"/>
          </a:xfrm>
          <a:prstGeom prst="rect">
            <a:avLst/>
          </a:prstGeom>
          <a:solidFill>
            <a:schemeClr val="bg1"/>
          </a:solidFill>
          <a:ln>
            <a:noFill/>
          </a:ln>
        </p:spPr>
        <p:txBody>
          <a:bodyPr>
            <a:spAutoFit/>
          </a:bodyPr>
          <a:lstStyle/>
          <a:p>
            <a:pPr algn="ctr" fontAlgn="auto">
              <a:spcBef>
                <a:spcPts val="0"/>
              </a:spcBef>
              <a:spcAft>
                <a:spcPts val="0"/>
              </a:spcAft>
              <a:defRPr/>
            </a:pPr>
            <a:r>
              <a:rPr lang="en-US" sz="1100" b="1" dirty="0">
                <a:solidFill>
                  <a:schemeClr val="accent2"/>
                </a:solidFill>
                <a:latin typeface="+mj-lt"/>
              </a:rPr>
              <a:t>Upstream</a:t>
            </a:r>
          </a:p>
          <a:p>
            <a:pPr algn="ctr" fontAlgn="auto">
              <a:spcBef>
                <a:spcPts val="0"/>
              </a:spcBef>
              <a:spcAft>
                <a:spcPts val="0"/>
              </a:spcAft>
              <a:defRPr/>
            </a:pPr>
            <a:r>
              <a:rPr lang="en-US" sz="850" dirty="0">
                <a:solidFill>
                  <a:schemeClr val="accent2"/>
                </a:solidFill>
                <a:latin typeface="+mj-lt"/>
              </a:rPr>
              <a:t>~ 40 years according to specific areas</a:t>
            </a:r>
          </a:p>
        </p:txBody>
      </p:sp>
      <p:sp>
        <p:nvSpPr>
          <p:cNvPr id="13352" name="CaixaDeTexto 226"/>
          <p:cNvSpPr txBox="1">
            <a:spLocks noChangeArrowheads="1"/>
          </p:cNvSpPr>
          <p:nvPr/>
        </p:nvSpPr>
        <p:spPr bwMode="auto">
          <a:xfrm>
            <a:off x="5429250" y="4691063"/>
            <a:ext cx="2857500" cy="261937"/>
          </a:xfrm>
          <a:prstGeom prst="rect">
            <a:avLst/>
          </a:prstGeom>
          <a:noFill/>
          <a:ln w="9525">
            <a:noFill/>
            <a:miter lim="800000"/>
            <a:headEnd/>
            <a:tailEnd/>
          </a:ln>
        </p:spPr>
        <p:txBody>
          <a:bodyPr>
            <a:spAutoFit/>
          </a:bodyPr>
          <a:lstStyle/>
          <a:p>
            <a:r>
              <a:rPr lang="pt-BR" sz="1100" dirty="0">
                <a:solidFill>
                  <a:schemeClr val="tx2"/>
                </a:solidFill>
                <a:latin typeface="Calibri" pitchFamily="34" charset="0"/>
              </a:rPr>
              <a:t>~ </a:t>
            </a:r>
            <a:r>
              <a:rPr lang="pt-BR" sz="1100" dirty="0" smtClean="0">
                <a:solidFill>
                  <a:schemeClr val="tx2"/>
                </a:solidFill>
                <a:latin typeface="Calibri" pitchFamily="34" charset="0"/>
              </a:rPr>
              <a:t>91% </a:t>
            </a:r>
            <a:r>
              <a:rPr lang="pt-BR" sz="1100" dirty="0" err="1">
                <a:solidFill>
                  <a:schemeClr val="tx2"/>
                </a:solidFill>
                <a:latin typeface="Calibri" pitchFamily="34" charset="0"/>
              </a:rPr>
              <a:t>of</a:t>
            </a:r>
            <a:r>
              <a:rPr lang="pt-BR" sz="1100" dirty="0">
                <a:solidFill>
                  <a:schemeClr val="tx2"/>
                </a:solidFill>
                <a:latin typeface="Calibri" pitchFamily="34" charset="0"/>
              </a:rPr>
              <a:t> </a:t>
            </a:r>
            <a:r>
              <a:rPr lang="pt-BR" sz="1100" dirty="0" err="1">
                <a:solidFill>
                  <a:schemeClr val="tx2"/>
                </a:solidFill>
                <a:latin typeface="Calibri" pitchFamily="34" charset="0"/>
              </a:rPr>
              <a:t>Oil</a:t>
            </a:r>
            <a:r>
              <a:rPr lang="pt-BR" sz="1100" dirty="0">
                <a:solidFill>
                  <a:schemeClr val="tx2"/>
                </a:solidFill>
                <a:latin typeface="Calibri" pitchFamily="34" charset="0"/>
              </a:rPr>
              <a:t> &amp; </a:t>
            </a:r>
            <a:r>
              <a:rPr lang="pt-BR" sz="1100" dirty="0" err="1">
                <a:solidFill>
                  <a:schemeClr val="tx2"/>
                </a:solidFill>
                <a:latin typeface="Calibri" pitchFamily="34" charset="0"/>
              </a:rPr>
              <a:t>Gas</a:t>
            </a:r>
            <a:r>
              <a:rPr lang="pt-BR" sz="1100" dirty="0">
                <a:solidFill>
                  <a:schemeClr val="tx2"/>
                </a:solidFill>
                <a:latin typeface="Calibri" pitchFamily="34" charset="0"/>
              </a:rPr>
              <a:t> </a:t>
            </a:r>
            <a:r>
              <a:rPr lang="pt-BR" sz="1100" dirty="0" err="1">
                <a:solidFill>
                  <a:schemeClr val="tx2"/>
                </a:solidFill>
                <a:latin typeface="Calibri" pitchFamily="34" charset="0"/>
              </a:rPr>
              <a:t>production</a:t>
            </a:r>
            <a:r>
              <a:rPr lang="pt-BR" sz="1100" dirty="0">
                <a:solidFill>
                  <a:schemeClr val="tx2"/>
                </a:solidFill>
                <a:latin typeface="Calibri" pitchFamily="34" charset="0"/>
              </a:rPr>
              <a:t> in </a:t>
            </a:r>
            <a:r>
              <a:rPr lang="pt-BR" sz="1100" dirty="0" err="1">
                <a:solidFill>
                  <a:schemeClr val="tx2"/>
                </a:solidFill>
                <a:latin typeface="Calibri" pitchFamily="34" charset="0"/>
              </a:rPr>
              <a:t>Brazil</a:t>
            </a:r>
            <a:endParaRPr lang="pt-BR" sz="1100" dirty="0">
              <a:solidFill>
                <a:schemeClr val="tx2"/>
              </a:solidFill>
              <a:latin typeface="Calibri" pitchFamily="34" charset="0"/>
            </a:endParaRPr>
          </a:p>
        </p:txBody>
      </p:sp>
      <p:sp>
        <p:nvSpPr>
          <p:cNvPr id="13353" name="CaixaDeTexto 227"/>
          <p:cNvSpPr txBox="1">
            <a:spLocks noChangeArrowheads="1"/>
          </p:cNvSpPr>
          <p:nvPr/>
        </p:nvSpPr>
        <p:spPr bwMode="auto">
          <a:xfrm>
            <a:off x="5500688" y="5227638"/>
            <a:ext cx="2857500" cy="261610"/>
          </a:xfrm>
          <a:prstGeom prst="rect">
            <a:avLst/>
          </a:prstGeom>
          <a:noFill/>
          <a:ln w="9525">
            <a:noFill/>
            <a:miter lim="800000"/>
            <a:headEnd/>
            <a:tailEnd/>
          </a:ln>
        </p:spPr>
        <p:txBody>
          <a:bodyPr>
            <a:spAutoFit/>
          </a:bodyPr>
          <a:lstStyle/>
          <a:p>
            <a:r>
              <a:rPr lang="pt-BR" sz="1100" dirty="0">
                <a:solidFill>
                  <a:schemeClr val="tx2"/>
                </a:solidFill>
                <a:latin typeface="Calibri" pitchFamily="34" charset="0"/>
              </a:rPr>
              <a:t>~ </a:t>
            </a:r>
            <a:r>
              <a:rPr lang="pt-BR" sz="1100" dirty="0" smtClean="0">
                <a:solidFill>
                  <a:schemeClr val="tx2"/>
                </a:solidFill>
                <a:latin typeface="Calibri" pitchFamily="34" charset="0"/>
              </a:rPr>
              <a:t>100 </a:t>
            </a:r>
            <a:r>
              <a:rPr lang="pt-BR" sz="1100" dirty="0" err="1" smtClean="0">
                <a:solidFill>
                  <a:schemeClr val="tx2"/>
                </a:solidFill>
                <a:latin typeface="Calibri" pitchFamily="34" charset="0"/>
              </a:rPr>
              <a:t>Offshore</a:t>
            </a:r>
            <a:r>
              <a:rPr lang="pt-BR" sz="1100" dirty="0" smtClean="0">
                <a:solidFill>
                  <a:schemeClr val="tx2"/>
                </a:solidFill>
                <a:latin typeface="Calibri" pitchFamily="34" charset="0"/>
              </a:rPr>
              <a:t> </a:t>
            </a:r>
            <a:r>
              <a:rPr lang="pt-BR" sz="1100" dirty="0" err="1" smtClean="0">
                <a:solidFill>
                  <a:schemeClr val="tx2"/>
                </a:solidFill>
                <a:latin typeface="Calibri" pitchFamily="34" charset="0"/>
              </a:rPr>
              <a:t>Drilling</a:t>
            </a:r>
            <a:r>
              <a:rPr lang="pt-BR" sz="1100" dirty="0" smtClean="0">
                <a:solidFill>
                  <a:schemeClr val="tx2"/>
                </a:solidFill>
                <a:latin typeface="Calibri" pitchFamily="34" charset="0"/>
              </a:rPr>
              <a:t> </a:t>
            </a:r>
            <a:r>
              <a:rPr lang="pt-BR" sz="1100" dirty="0" err="1" smtClean="0">
                <a:solidFill>
                  <a:schemeClr val="tx2"/>
                </a:solidFill>
                <a:latin typeface="Calibri" pitchFamily="34" charset="0"/>
              </a:rPr>
              <a:t>and</a:t>
            </a:r>
            <a:r>
              <a:rPr lang="pt-BR" sz="1100" dirty="0" smtClean="0">
                <a:solidFill>
                  <a:schemeClr val="tx2"/>
                </a:solidFill>
                <a:latin typeface="Calibri" pitchFamily="34" charset="0"/>
              </a:rPr>
              <a:t> </a:t>
            </a:r>
            <a:r>
              <a:rPr lang="pt-BR" sz="1100" dirty="0" err="1" smtClean="0">
                <a:solidFill>
                  <a:schemeClr val="tx2"/>
                </a:solidFill>
                <a:latin typeface="Calibri" pitchFamily="34" charset="0"/>
              </a:rPr>
              <a:t>Production</a:t>
            </a:r>
            <a:r>
              <a:rPr lang="pt-BR" sz="1100" dirty="0" smtClean="0">
                <a:solidFill>
                  <a:schemeClr val="tx2"/>
                </a:solidFill>
                <a:latin typeface="Calibri" pitchFamily="34" charset="0"/>
              </a:rPr>
              <a:t> </a:t>
            </a:r>
            <a:r>
              <a:rPr lang="pt-BR" sz="1100" dirty="0" err="1" smtClean="0">
                <a:solidFill>
                  <a:schemeClr val="tx2"/>
                </a:solidFill>
                <a:latin typeface="Calibri" pitchFamily="34" charset="0"/>
              </a:rPr>
              <a:t>Rigs</a:t>
            </a:r>
            <a:endParaRPr lang="pt-BR" sz="1100" dirty="0">
              <a:solidFill>
                <a:schemeClr val="tx2"/>
              </a:solidFill>
              <a:latin typeface="Calibri" pitchFamily="34" charset="0"/>
            </a:endParaRPr>
          </a:p>
        </p:txBody>
      </p:sp>
      <p:sp>
        <p:nvSpPr>
          <p:cNvPr id="13354" name="CaixaDeTexto 246"/>
          <p:cNvSpPr txBox="1">
            <a:spLocks noChangeArrowheads="1"/>
          </p:cNvSpPr>
          <p:nvPr/>
        </p:nvSpPr>
        <p:spPr bwMode="auto">
          <a:xfrm>
            <a:off x="5500688" y="5762625"/>
            <a:ext cx="3071812" cy="261938"/>
          </a:xfrm>
          <a:prstGeom prst="rect">
            <a:avLst/>
          </a:prstGeom>
          <a:noFill/>
          <a:ln w="9525">
            <a:noFill/>
            <a:miter lim="800000"/>
            <a:headEnd/>
            <a:tailEnd/>
          </a:ln>
        </p:spPr>
        <p:txBody>
          <a:bodyPr>
            <a:spAutoFit/>
          </a:bodyPr>
          <a:lstStyle/>
          <a:p>
            <a:r>
              <a:rPr lang="pt-BR" sz="1100" dirty="0">
                <a:solidFill>
                  <a:schemeClr val="tx2"/>
                </a:solidFill>
                <a:latin typeface="Calibri" pitchFamily="34" charset="0"/>
              </a:rPr>
              <a:t>~ </a:t>
            </a:r>
            <a:r>
              <a:rPr lang="pt-BR" sz="1100" dirty="0" smtClean="0">
                <a:solidFill>
                  <a:schemeClr val="tx2"/>
                </a:solidFill>
                <a:latin typeface="Calibri" pitchFamily="34" charset="0"/>
              </a:rPr>
              <a:t>351 </a:t>
            </a:r>
            <a:r>
              <a:rPr lang="pt-BR" sz="1100" dirty="0" err="1">
                <a:solidFill>
                  <a:schemeClr val="tx2"/>
                </a:solidFill>
                <a:latin typeface="Calibri" pitchFamily="34" charset="0"/>
              </a:rPr>
              <a:t>Offshore</a:t>
            </a:r>
            <a:r>
              <a:rPr lang="pt-BR" sz="1100" dirty="0">
                <a:solidFill>
                  <a:schemeClr val="tx2"/>
                </a:solidFill>
                <a:latin typeface="Calibri" pitchFamily="34" charset="0"/>
              </a:rPr>
              <a:t> </a:t>
            </a:r>
            <a:r>
              <a:rPr lang="pt-BR" sz="1100" dirty="0" err="1">
                <a:solidFill>
                  <a:schemeClr val="tx2"/>
                </a:solidFill>
                <a:latin typeface="Calibri" pitchFamily="34" charset="0"/>
              </a:rPr>
              <a:t>Support</a:t>
            </a:r>
            <a:r>
              <a:rPr lang="pt-BR" sz="1100" dirty="0">
                <a:solidFill>
                  <a:schemeClr val="tx2"/>
                </a:solidFill>
                <a:latin typeface="Calibri" pitchFamily="34" charset="0"/>
              </a:rPr>
              <a:t> </a:t>
            </a:r>
            <a:r>
              <a:rPr lang="pt-BR" sz="1100" dirty="0" err="1">
                <a:solidFill>
                  <a:schemeClr val="tx2"/>
                </a:solidFill>
                <a:latin typeface="Calibri" pitchFamily="34" charset="0"/>
              </a:rPr>
              <a:t>Vessels</a:t>
            </a:r>
            <a:r>
              <a:rPr lang="pt-BR" sz="1100" dirty="0">
                <a:solidFill>
                  <a:schemeClr val="tx2"/>
                </a:solidFill>
                <a:latin typeface="Calibri" pitchFamily="34" charset="0"/>
              </a:rPr>
              <a:t> in </a:t>
            </a:r>
            <a:r>
              <a:rPr lang="pt-BR" sz="1100" dirty="0" err="1">
                <a:solidFill>
                  <a:schemeClr val="tx2"/>
                </a:solidFill>
                <a:latin typeface="Calibri" pitchFamily="34" charset="0"/>
              </a:rPr>
              <a:t>operation</a:t>
            </a:r>
            <a:endParaRPr lang="pt-BR" sz="1100" dirty="0">
              <a:solidFill>
                <a:schemeClr val="tx2"/>
              </a:solidFill>
              <a:latin typeface="Calibri" pitchFamily="34" charset="0"/>
            </a:endParaRPr>
          </a:p>
        </p:txBody>
      </p:sp>
      <p:grpSp>
        <p:nvGrpSpPr>
          <p:cNvPr id="2" name="Grupo 127"/>
          <p:cNvGrpSpPr>
            <a:grpSpLocks/>
          </p:cNvGrpSpPr>
          <p:nvPr/>
        </p:nvGrpSpPr>
        <p:grpSpPr bwMode="auto">
          <a:xfrm>
            <a:off x="4786313" y="4572000"/>
            <a:ext cx="500062" cy="428625"/>
            <a:chOff x="4857752" y="4429132"/>
            <a:chExt cx="428628" cy="357190"/>
          </a:xfrm>
        </p:grpSpPr>
        <p:pic>
          <p:nvPicPr>
            <p:cNvPr id="13374" name="Imagem 36" descr="legenda sep 12.png"/>
            <p:cNvPicPr>
              <a:picLocks noChangeAspect="1"/>
            </p:cNvPicPr>
            <p:nvPr/>
          </p:nvPicPr>
          <p:blipFill>
            <a:blip r:embed="rId3" cstate="print"/>
            <a:srcRect/>
            <a:stretch>
              <a:fillRect/>
            </a:stretch>
          </p:blipFill>
          <p:spPr bwMode="auto">
            <a:xfrm>
              <a:off x="4857752" y="4429132"/>
              <a:ext cx="428628" cy="357190"/>
            </a:xfrm>
            <a:prstGeom prst="rect">
              <a:avLst/>
            </a:prstGeom>
            <a:noFill/>
            <a:ln w="9525">
              <a:noFill/>
              <a:miter lim="800000"/>
              <a:headEnd/>
              <a:tailEnd/>
            </a:ln>
          </p:spPr>
        </p:pic>
        <p:pic>
          <p:nvPicPr>
            <p:cNvPr id="13375" name="Picture 7"/>
            <p:cNvPicPr>
              <a:picLocks noChangeAspect="1" noChangeArrowheads="1"/>
            </p:cNvPicPr>
            <p:nvPr/>
          </p:nvPicPr>
          <p:blipFill>
            <a:blip r:embed="rId4" cstate="print"/>
            <a:srcRect/>
            <a:stretch>
              <a:fillRect/>
            </a:stretch>
          </p:blipFill>
          <p:spPr bwMode="auto">
            <a:xfrm>
              <a:off x="5000628" y="4508986"/>
              <a:ext cx="142876" cy="197482"/>
            </a:xfrm>
            <a:prstGeom prst="rect">
              <a:avLst/>
            </a:prstGeom>
            <a:noFill/>
            <a:ln w="9525">
              <a:noFill/>
              <a:miter lim="800000"/>
              <a:headEnd/>
              <a:tailEnd/>
            </a:ln>
          </p:spPr>
        </p:pic>
      </p:grpSp>
      <p:grpSp>
        <p:nvGrpSpPr>
          <p:cNvPr id="4" name="Grupo 126"/>
          <p:cNvGrpSpPr>
            <a:grpSpLocks/>
          </p:cNvGrpSpPr>
          <p:nvPr/>
        </p:nvGrpSpPr>
        <p:grpSpPr bwMode="auto">
          <a:xfrm>
            <a:off x="4786313" y="5143500"/>
            <a:ext cx="500062" cy="428625"/>
            <a:chOff x="4857752" y="4881573"/>
            <a:chExt cx="428628" cy="357190"/>
          </a:xfrm>
        </p:grpSpPr>
        <p:pic>
          <p:nvPicPr>
            <p:cNvPr id="13372" name="Imagem 36" descr="legenda sep 12.png"/>
            <p:cNvPicPr>
              <a:picLocks noChangeAspect="1"/>
            </p:cNvPicPr>
            <p:nvPr/>
          </p:nvPicPr>
          <p:blipFill>
            <a:blip r:embed="rId3" cstate="print"/>
            <a:srcRect/>
            <a:stretch>
              <a:fillRect/>
            </a:stretch>
          </p:blipFill>
          <p:spPr bwMode="auto">
            <a:xfrm>
              <a:off x="4857752" y="4881573"/>
              <a:ext cx="428628" cy="357190"/>
            </a:xfrm>
            <a:prstGeom prst="rect">
              <a:avLst/>
            </a:prstGeom>
            <a:noFill/>
            <a:ln w="9525">
              <a:noFill/>
              <a:miter lim="800000"/>
              <a:headEnd/>
              <a:tailEnd/>
            </a:ln>
          </p:spPr>
        </p:pic>
        <p:pic>
          <p:nvPicPr>
            <p:cNvPr id="13373" name="Imagem 124" descr="plataforma de petroleo.png"/>
            <p:cNvPicPr>
              <a:picLocks noChangeAspect="1"/>
            </p:cNvPicPr>
            <p:nvPr/>
          </p:nvPicPr>
          <p:blipFill>
            <a:blip r:embed="rId5" cstate="print"/>
            <a:srcRect/>
            <a:stretch>
              <a:fillRect/>
            </a:stretch>
          </p:blipFill>
          <p:spPr bwMode="auto">
            <a:xfrm>
              <a:off x="4962904" y="4953011"/>
              <a:ext cx="218324" cy="214314"/>
            </a:xfrm>
            <a:prstGeom prst="rect">
              <a:avLst/>
            </a:prstGeom>
            <a:noFill/>
            <a:ln w="9525">
              <a:noFill/>
              <a:miter lim="800000"/>
              <a:headEnd/>
              <a:tailEnd/>
            </a:ln>
          </p:spPr>
        </p:pic>
      </p:grpSp>
      <p:grpSp>
        <p:nvGrpSpPr>
          <p:cNvPr id="5" name="Grupo 128"/>
          <p:cNvGrpSpPr>
            <a:grpSpLocks/>
          </p:cNvGrpSpPr>
          <p:nvPr/>
        </p:nvGrpSpPr>
        <p:grpSpPr bwMode="auto">
          <a:xfrm>
            <a:off x="4786313" y="5715000"/>
            <a:ext cx="500062" cy="428625"/>
            <a:chOff x="4857752" y="5786454"/>
            <a:chExt cx="428628" cy="357190"/>
          </a:xfrm>
        </p:grpSpPr>
        <p:pic>
          <p:nvPicPr>
            <p:cNvPr id="13370" name="Imagem 36" descr="legenda sep 12.png"/>
            <p:cNvPicPr>
              <a:picLocks noChangeAspect="1"/>
            </p:cNvPicPr>
            <p:nvPr/>
          </p:nvPicPr>
          <p:blipFill>
            <a:blip r:embed="rId3" cstate="print"/>
            <a:srcRect/>
            <a:stretch>
              <a:fillRect/>
            </a:stretch>
          </p:blipFill>
          <p:spPr bwMode="auto">
            <a:xfrm>
              <a:off x="4857752" y="5786454"/>
              <a:ext cx="428628" cy="357190"/>
            </a:xfrm>
            <a:prstGeom prst="rect">
              <a:avLst/>
            </a:prstGeom>
            <a:noFill/>
            <a:ln w="9525">
              <a:noFill/>
              <a:miter lim="800000"/>
              <a:headEnd/>
              <a:tailEnd/>
            </a:ln>
          </p:spPr>
        </p:pic>
        <p:pic>
          <p:nvPicPr>
            <p:cNvPr id="13371" name="Imagem 60" descr="psv.png"/>
            <p:cNvPicPr>
              <a:picLocks noChangeAspect="1"/>
            </p:cNvPicPr>
            <p:nvPr/>
          </p:nvPicPr>
          <p:blipFill>
            <a:blip r:embed="rId6" cstate="print"/>
            <a:srcRect b="68262"/>
            <a:stretch>
              <a:fillRect/>
            </a:stretch>
          </p:blipFill>
          <p:spPr bwMode="auto">
            <a:xfrm>
              <a:off x="4929190" y="5882331"/>
              <a:ext cx="285752" cy="165436"/>
            </a:xfrm>
            <a:prstGeom prst="rect">
              <a:avLst/>
            </a:prstGeom>
            <a:noFill/>
            <a:ln w="9525">
              <a:noFill/>
              <a:miter lim="800000"/>
              <a:headEnd/>
              <a:tailEnd/>
            </a:ln>
          </p:spPr>
        </p:pic>
      </p:grpSp>
      <p:pic>
        <p:nvPicPr>
          <p:cNvPr id="13358" name="Imagem 138" descr="legenda sep 12.png"/>
          <p:cNvPicPr>
            <a:picLocks noChangeAspect="1"/>
          </p:cNvPicPr>
          <p:nvPr/>
        </p:nvPicPr>
        <p:blipFill>
          <a:blip r:embed="rId3" cstate="print"/>
          <a:srcRect/>
          <a:stretch>
            <a:fillRect/>
          </a:stretch>
        </p:blipFill>
        <p:spPr bwMode="auto">
          <a:xfrm>
            <a:off x="2555875" y="3402013"/>
            <a:ext cx="430213" cy="428625"/>
          </a:xfrm>
          <a:prstGeom prst="rect">
            <a:avLst/>
          </a:prstGeom>
          <a:noFill/>
          <a:ln w="9525">
            <a:noFill/>
            <a:miter lim="800000"/>
            <a:headEnd/>
            <a:tailEnd/>
          </a:ln>
        </p:spPr>
      </p:pic>
      <p:pic>
        <p:nvPicPr>
          <p:cNvPr id="13359" name="Picture 2"/>
          <p:cNvPicPr>
            <a:picLocks noChangeAspect="1" noChangeArrowheads="1"/>
          </p:cNvPicPr>
          <p:nvPr/>
        </p:nvPicPr>
        <p:blipFill>
          <a:blip r:embed="rId7" cstate="print"/>
          <a:srcRect/>
          <a:stretch>
            <a:fillRect/>
          </a:stretch>
        </p:blipFill>
        <p:spPr bwMode="auto">
          <a:xfrm>
            <a:off x="2649538" y="3490913"/>
            <a:ext cx="255587" cy="204787"/>
          </a:xfrm>
          <a:prstGeom prst="rect">
            <a:avLst/>
          </a:prstGeom>
          <a:noFill/>
          <a:ln w="9525">
            <a:noFill/>
            <a:miter lim="800000"/>
            <a:headEnd/>
            <a:tailEnd/>
          </a:ln>
        </p:spPr>
      </p:pic>
      <p:sp>
        <p:nvSpPr>
          <p:cNvPr id="141" name="CaixaDeTexto 140"/>
          <p:cNvSpPr txBox="1"/>
          <p:nvPr/>
        </p:nvSpPr>
        <p:spPr>
          <a:xfrm>
            <a:off x="2986088" y="2467269"/>
            <a:ext cx="1443036" cy="461665"/>
          </a:xfrm>
          <a:prstGeom prst="rect">
            <a:avLst/>
          </a:prstGeom>
          <a:noFill/>
        </p:spPr>
        <p:txBody>
          <a:bodyPr wrap="square">
            <a:spAutoFit/>
          </a:bodyPr>
          <a:lstStyle/>
          <a:p>
            <a:pPr>
              <a:defRPr/>
            </a:pPr>
            <a:r>
              <a:rPr lang="en-US" sz="1200" dirty="0" smtClean="0">
                <a:solidFill>
                  <a:schemeClr val="tx2"/>
                </a:solidFill>
                <a:latin typeface="+mj-lt"/>
              </a:rPr>
              <a:t>Environmental Services</a:t>
            </a:r>
          </a:p>
        </p:txBody>
      </p:sp>
      <p:sp>
        <p:nvSpPr>
          <p:cNvPr id="142" name="Retângulo 141"/>
          <p:cNvSpPr/>
          <p:nvPr/>
        </p:nvSpPr>
        <p:spPr>
          <a:xfrm>
            <a:off x="3003550" y="3357563"/>
            <a:ext cx="1158875" cy="461665"/>
          </a:xfrm>
          <a:prstGeom prst="rect">
            <a:avLst/>
          </a:prstGeom>
        </p:spPr>
        <p:txBody>
          <a:bodyPr>
            <a:spAutoFit/>
          </a:bodyPr>
          <a:lstStyle/>
          <a:p>
            <a:pPr fontAlgn="ctr">
              <a:defRPr/>
            </a:pPr>
            <a:r>
              <a:rPr lang="en-US" sz="1200" dirty="0" smtClean="0">
                <a:solidFill>
                  <a:schemeClr val="tx2"/>
                </a:solidFill>
                <a:latin typeface="+mj-lt"/>
              </a:rPr>
              <a:t>Logistics Solutions</a:t>
            </a:r>
            <a:endParaRPr lang="en-US" sz="1200" dirty="0">
              <a:solidFill>
                <a:schemeClr val="tx2"/>
              </a:solidFill>
              <a:latin typeface="+mj-lt"/>
            </a:endParaRPr>
          </a:p>
        </p:txBody>
      </p:sp>
      <p:sp>
        <p:nvSpPr>
          <p:cNvPr id="143" name="CaixaDeTexto 142"/>
          <p:cNvSpPr txBox="1"/>
          <p:nvPr/>
        </p:nvSpPr>
        <p:spPr>
          <a:xfrm>
            <a:off x="915988" y="3449638"/>
            <a:ext cx="1081087" cy="276225"/>
          </a:xfrm>
          <a:prstGeom prst="rect">
            <a:avLst/>
          </a:prstGeom>
          <a:noFill/>
        </p:spPr>
        <p:txBody>
          <a:bodyPr>
            <a:spAutoFit/>
          </a:bodyPr>
          <a:lstStyle/>
          <a:p>
            <a:pPr>
              <a:defRPr/>
            </a:pPr>
            <a:r>
              <a:rPr lang="pt-BR" sz="1200" dirty="0" err="1">
                <a:solidFill>
                  <a:schemeClr val="tx2"/>
                </a:solidFill>
                <a:latin typeface="+mj-lt"/>
              </a:rPr>
              <a:t>Warehousing</a:t>
            </a:r>
            <a:endParaRPr lang="pt-BR" sz="1200" dirty="0">
              <a:solidFill>
                <a:schemeClr val="tx2"/>
              </a:solidFill>
              <a:latin typeface="+mj-lt"/>
            </a:endParaRPr>
          </a:p>
        </p:txBody>
      </p:sp>
      <p:sp>
        <p:nvSpPr>
          <p:cNvPr id="144" name="Retângulo 143"/>
          <p:cNvSpPr/>
          <p:nvPr/>
        </p:nvSpPr>
        <p:spPr>
          <a:xfrm>
            <a:off x="900113" y="2538413"/>
            <a:ext cx="1012825" cy="461962"/>
          </a:xfrm>
          <a:prstGeom prst="rect">
            <a:avLst/>
          </a:prstGeom>
        </p:spPr>
        <p:txBody>
          <a:bodyPr>
            <a:spAutoFit/>
          </a:bodyPr>
          <a:lstStyle/>
          <a:p>
            <a:pPr fontAlgn="ctr">
              <a:defRPr/>
            </a:pPr>
            <a:r>
              <a:rPr lang="pt-BR" sz="1200">
                <a:solidFill>
                  <a:schemeClr val="tx2"/>
                </a:solidFill>
                <a:latin typeface="+mj-lt"/>
              </a:rPr>
              <a:t>Load/Unload Cargo</a:t>
            </a:r>
            <a:endParaRPr lang="pt-BR" sz="1200" dirty="0">
              <a:solidFill>
                <a:schemeClr val="tx2"/>
              </a:solidFill>
              <a:latin typeface="+mj-lt"/>
            </a:endParaRPr>
          </a:p>
        </p:txBody>
      </p:sp>
      <p:pic>
        <p:nvPicPr>
          <p:cNvPr id="13364" name="Imagem 144" descr="legenda sep 12.png"/>
          <p:cNvPicPr>
            <a:picLocks noChangeAspect="1"/>
          </p:cNvPicPr>
          <p:nvPr/>
        </p:nvPicPr>
        <p:blipFill>
          <a:blip r:embed="rId3" cstate="print"/>
          <a:srcRect/>
          <a:stretch>
            <a:fillRect/>
          </a:stretch>
        </p:blipFill>
        <p:spPr bwMode="auto">
          <a:xfrm>
            <a:off x="2555875" y="2462213"/>
            <a:ext cx="430213" cy="428625"/>
          </a:xfrm>
          <a:prstGeom prst="rect">
            <a:avLst/>
          </a:prstGeom>
          <a:noFill/>
          <a:ln w="9525">
            <a:noFill/>
            <a:miter lim="800000"/>
            <a:headEnd/>
            <a:tailEnd/>
          </a:ln>
        </p:spPr>
      </p:pic>
      <p:pic>
        <p:nvPicPr>
          <p:cNvPr id="13365" name="Imagem 145" descr="legenda sep 12.png"/>
          <p:cNvPicPr>
            <a:picLocks noChangeAspect="1"/>
          </p:cNvPicPr>
          <p:nvPr/>
        </p:nvPicPr>
        <p:blipFill>
          <a:blip r:embed="rId3" cstate="print"/>
          <a:srcRect/>
          <a:stretch>
            <a:fillRect/>
          </a:stretch>
        </p:blipFill>
        <p:spPr bwMode="auto">
          <a:xfrm>
            <a:off x="484188" y="3389313"/>
            <a:ext cx="430212" cy="428625"/>
          </a:xfrm>
          <a:prstGeom prst="rect">
            <a:avLst/>
          </a:prstGeom>
          <a:noFill/>
          <a:ln w="9525">
            <a:noFill/>
            <a:miter lim="800000"/>
            <a:headEnd/>
            <a:tailEnd/>
          </a:ln>
        </p:spPr>
      </p:pic>
      <p:pic>
        <p:nvPicPr>
          <p:cNvPr id="13366" name="Imagem 146" descr="legenda sep 12.png"/>
          <p:cNvPicPr>
            <a:picLocks noChangeAspect="1"/>
          </p:cNvPicPr>
          <p:nvPr/>
        </p:nvPicPr>
        <p:blipFill>
          <a:blip r:embed="rId3" cstate="print"/>
          <a:srcRect/>
          <a:stretch>
            <a:fillRect/>
          </a:stretch>
        </p:blipFill>
        <p:spPr bwMode="auto">
          <a:xfrm>
            <a:off x="468313" y="2470150"/>
            <a:ext cx="428625" cy="428625"/>
          </a:xfrm>
          <a:prstGeom prst="rect">
            <a:avLst/>
          </a:prstGeom>
          <a:noFill/>
          <a:ln w="9525">
            <a:noFill/>
            <a:miter lim="800000"/>
            <a:headEnd/>
            <a:tailEnd/>
          </a:ln>
        </p:spPr>
      </p:pic>
      <p:pic>
        <p:nvPicPr>
          <p:cNvPr id="13367" name="Picture 2"/>
          <p:cNvPicPr>
            <a:picLocks noChangeAspect="1" noChangeArrowheads="1"/>
          </p:cNvPicPr>
          <p:nvPr/>
        </p:nvPicPr>
        <p:blipFill>
          <a:blip r:embed="rId8" cstate="print"/>
          <a:srcRect/>
          <a:stretch>
            <a:fillRect/>
          </a:stretch>
        </p:blipFill>
        <p:spPr bwMode="auto">
          <a:xfrm>
            <a:off x="2625725" y="2544763"/>
            <a:ext cx="276225" cy="263525"/>
          </a:xfrm>
          <a:prstGeom prst="rect">
            <a:avLst/>
          </a:prstGeom>
          <a:noFill/>
          <a:ln w="9525">
            <a:noFill/>
            <a:miter lim="800000"/>
            <a:headEnd/>
            <a:tailEnd/>
          </a:ln>
        </p:spPr>
      </p:pic>
      <p:pic>
        <p:nvPicPr>
          <p:cNvPr id="13368" name="Picture 2"/>
          <p:cNvPicPr>
            <a:picLocks noChangeAspect="1" noChangeArrowheads="1"/>
          </p:cNvPicPr>
          <p:nvPr/>
        </p:nvPicPr>
        <p:blipFill>
          <a:blip r:embed="rId9" cstate="print"/>
          <a:srcRect l="38417" t="7474" r="12355" b="22939"/>
          <a:stretch>
            <a:fillRect/>
          </a:stretch>
        </p:blipFill>
        <p:spPr bwMode="auto">
          <a:xfrm>
            <a:off x="557213" y="3449638"/>
            <a:ext cx="285750" cy="303212"/>
          </a:xfrm>
          <a:prstGeom prst="rect">
            <a:avLst/>
          </a:prstGeom>
          <a:noFill/>
          <a:ln w="9525">
            <a:noFill/>
            <a:miter lim="800000"/>
            <a:headEnd/>
            <a:tailEnd/>
          </a:ln>
        </p:spPr>
      </p:pic>
      <p:pic>
        <p:nvPicPr>
          <p:cNvPr id="13369" name="Picture 5"/>
          <p:cNvPicPr>
            <a:picLocks noChangeAspect="1" noChangeArrowheads="1"/>
          </p:cNvPicPr>
          <p:nvPr/>
        </p:nvPicPr>
        <p:blipFill>
          <a:blip r:embed="rId10" cstate="print"/>
          <a:srcRect/>
          <a:stretch>
            <a:fillRect/>
          </a:stretch>
        </p:blipFill>
        <p:spPr bwMode="auto">
          <a:xfrm>
            <a:off x="555625" y="2544763"/>
            <a:ext cx="269875" cy="269875"/>
          </a:xfrm>
          <a:prstGeom prst="rect">
            <a:avLst/>
          </a:prstGeom>
          <a:noFill/>
          <a:ln w="9525">
            <a:noFill/>
            <a:miter lim="800000"/>
            <a:headEnd/>
            <a:tailEnd/>
          </a:ln>
        </p:spPr>
      </p:pic>
      <p:pic>
        <p:nvPicPr>
          <p:cNvPr id="1026" name="Picture 2"/>
          <p:cNvPicPr>
            <a:picLocks noChangeAspect="1" noChangeArrowheads="1"/>
          </p:cNvPicPr>
          <p:nvPr/>
        </p:nvPicPr>
        <p:blipFill>
          <a:blip r:embed="rId11" cstate="print"/>
          <a:srcRect/>
          <a:stretch>
            <a:fillRect/>
          </a:stretch>
        </p:blipFill>
        <p:spPr bwMode="auto">
          <a:xfrm>
            <a:off x="7429520" y="3070257"/>
            <a:ext cx="1428760" cy="644495"/>
          </a:xfrm>
          <a:prstGeom prst="rect">
            <a:avLst/>
          </a:prstGeom>
          <a:noFill/>
          <a:ln w="9525">
            <a:noFill/>
            <a:miter lim="800000"/>
            <a:headEnd/>
            <a:tailEnd/>
          </a:ln>
          <a:effectLst/>
        </p:spPr>
      </p:pic>
      <p:pic>
        <p:nvPicPr>
          <p:cNvPr id="1027" name="Picture 3"/>
          <p:cNvPicPr>
            <a:picLocks noChangeAspect="1" noChangeArrowheads="1"/>
          </p:cNvPicPr>
          <p:nvPr/>
        </p:nvPicPr>
        <p:blipFill>
          <a:blip r:embed="rId12" cstate="print"/>
          <a:srcRect/>
          <a:stretch>
            <a:fillRect/>
          </a:stretch>
        </p:blipFill>
        <p:spPr bwMode="auto">
          <a:xfrm>
            <a:off x="6072198" y="3070257"/>
            <a:ext cx="1428760" cy="644495"/>
          </a:xfrm>
          <a:prstGeom prst="rect">
            <a:avLst/>
          </a:prstGeom>
          <a:noFill/>
          <a:ln w="9525">
            <a:noFill/>
            <a:miter lim="800000"/>
            <a:headEnd/>
            <a:tailEnd/>
          </a:ln>
          <a:effectLst/>
        </p:spPr>
      </p:pic>
      <p:pic>
        <p:nvPicPr>
          <p:cNvPr id="1028" name="Picture 4"/>
          <p:cNvPicPr>
            <a:picLocks noChangeAspect="1" noChangeArrowheads="1"/>
          </p:cNvPicPr>
          <p:nvPr/>
        </p:nvPicPr>
        <p:blipFill>
          <a:blip r:embed="rId13" cstate="print"/>
          <a:srcRect/>
          <a:stretch>
            <a:fillRect/>
          </a:stretch>
        </p:blipFill>
        <p:spPr bwMode="auto">
          <a:xfrm>
            <a:off x="4714876" y="3070257"/>
            <a:ext cx="1428760" cy="644495"/>
          </a:xfrm>
          <a:prstGeom prst="rect">
            <a:avLst/>
          </a:prstGeom>
          <a:noFill/>
          <a:ln w="9525">
            <a:noFill/>
            <a:miter lim="800000"/>
            <a:headEnd/>
            <a:tailEnd/>
          </a:ln>
          <a:effectLst/>
        </p:spPr>
      </p:pic>
      <p:pic>
        <p:nvPicPr>
          <p:cNvPr id="1029" name="Picture 5"/>
          <p:cNvPicPr>
            <a:picLocks noChangeAspect="1" noChangeArrowheads="1"/>
          </p:cNvPicPr>
          <p:nvPr/>
        </p:nvPicPr>
        <p:blipFill>
          <a:blip r:embed="rId14" cstate="print"/>
          <a:srcRect/>
          <a:stretch>
            <a:fillRect/>
          </a:stretch>
        </p:blipFill>
        <p:spPr bwMode="auto">
          <a:xfrm>
            <a:off x="6076971" y="3786190"/>
            <a:ext cx="1495425"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l="4243" t="8987" r="2892" b="10281"/>
          <a:stretch>
            <a:fillRect/>
          </a:stretch>
        </p:blipFill>
        <p:spPr bwMode="auto">
          <a:xfrm>
            <a:off x="-32" y="-24"/>
            <a:ext cx="9144032" cy="6091985"/>
          </a:xfrm>
          <a:prstGeom prst="rect">
            <a:avLst/>
          </a:prstGeom>
          <a:noFill/>
          <a:ln w="9525">
            <a:noFill/>
            <a:miter lim="800000"/>
            <a:headEnd/>
            <a:tailEnd/>
          </a:ln>
        </p:spPr>
      </p:pic>
      <p:sp>
        <p:nvSpPr>
          <p:cNvPr id="4" name="Retângulo 3"/>
          <p:cNvSpPr/>
          <p:nvPr/>
        </p:nvSpPr>
        <p:spPr>
          <a:xfrm>
            <a:off x="0" y="142852"/>
            <a:ext cx="9144000" cy="142875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388" name="CaixaDeTexto 4"/>
          <p:cNvSpPr txBox="1">
            <a:spLocks noChangeArrowheads="1"/>
          </p:cNvSpPr>
          <p:nvPr/>
        </p:nvSpPr>
        <p:spPr bwMode="auto">
          <a:xfrm>
            <a:off x="0" y="214313"/>
            <a:ext cx="4211638"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Towage</a:t>
            </a:r>
            <a:endParaRPr lang="pt-BR" sz="1600">
              <a:solidFill>
                <a:schemeClr val="tx2"/>
              </a:solidFill>
              <a:latin typeface="Calibri" pitchFamily="34" charset="0"/>
            </a:endParaRPr>
          </a:p>
        </p:txBody>
      </p:sp>
      <p:sp>
        <p:nvSpPr>
          <p:cNvPr id="16389" name="CaixaDeTexto 5"/>
          <p:cNvSpPr txBox="1">
            <a:spLocks noChangeArrowheads="1"/>
          </p:cNvSpPr>
          <p:nvPr/>
        </p:nvSpPr>
        <p:spPr bwMode="auto">
          <a:xfrm>
            <a:off x="34925" y="642938"/>
            <a:ext cx="1873250" cy="523875"/>
          </a:xfrm>
          <a:prstGeom prst="rect">
            <a:avLst/>
          </a:prstGeom>
          <a:noFill/>
          <a:ln w="9525">
            <a:noFill/>
            <a:miter lim="800000"/>
            <a:headEnd/>
            <a:tailEnd/>
          </a:ln>
        </p:spPr>
        <p:txBody>
          <a:bodyPr>
            <a:spAutoFit/>
          </a:bodyPr>
          <a:lstStyle/>
          <a:p>
            <a:pPr algn="ctr"/>
            <a:r>
              <a:rPr lang="pt-BR" sz="2800" b="1" dirty="0">
                <a:solidFill>
                  <a:schemeClr val="tx2"/>
                </a:solidFill>
                <a:latin typeface="Calibri" pitchFamily="34" charset="0"/>
              </a:rPr>
              <a:t>USD </a:t>
            </a:r>
            <a:r>
              <a:rPr lang="pt-BR" sz="2800" b="1" dirty="0" smtClean="0">
                <a:solidFill>
                  <a:schemeClr val="tx2"/>
                </a:solidFill>
                <a:latin typeface="Calibri" pitchFamily="34" charset="0"/>
              </a:rPr>
              <a:t>178M</a:t>
            </a:r>
            <a:endParaRPr lang="pt-BR" sz="2800" b="1" dirty="0">
              <a:solidFill>
                <a:schemeClr val="tx2"/>
              </a:solidFill>
              <a:latin typeface="Calibri" pitchFamily="34" charset="0"/>
            </a:endParaRPr>
          </a:p>
        </p:txBody>
      </p:sp>
      <p:sp>
        <p:nvSpPr>
          <p:cNvPr id="16392" name="CaixaDeTexto 9"/>
          <p:cNvSpPr txBox="1">
            <a:spLocks noChangeArrowheads="1"/>
          </p:cNvSpPr>
          <p:nvPr/>
        </p:nvSpPr>
        <p:spPr bwMode="auto">
          <a:xfrm>
            <a:off x="3708392" y="642938"/>
            <a:ext cx="1728787"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15.0%</a:t>
            </a:r>
            <a:endParaRPr lang="pt-BR" sz="2800" b="1" dirty="0">
              <a:solidFill>
                <a:schemeClr val="tx2"/>
              </a:solidFill>
              <a:latin typeface="Calibri" pitchFamily="34" charset="0"/>
            </a:endParaRPr>
          </a:p>
        </p:txBody>
      </p:sp>
      <p:sp>
        <p:nvSpPr>
          <p:cNvPr id="16393" name="CaixaDeTexto 10"/>
          <p:cNvSpPr txBox="1">
            <a:spLocks noChangeArrowheads="1"/>
          </p:cNvSpPr>
          <p:nvPr/>
        </p:nvSpPr>
        <p:spPr bwMode="auto">
          <a:xfrm>
            <a:off x="3492492" y="1071563"/>
            <a:ext cx="2232025" cy="476250"/>
          </a:xfrm>
          <a:prstGeom prst="rect">
            <a:avLst/>
          </a:prstGeom>
          <a:noFill/>
          <a:ln w="9525">
            <a:noFill/>
            <a:miter lim="800000"/>
            <a:headEnd/>
            <a:tailEnd/>
          </a:ln>
        </p:spPr>
        <p:txBody>
          <a:bodyPr>
            <a:spAutoFit/>
          </a:bodyPr>
          <a:lstStyle/>
          <a:p>
            <a:pPr algn="ctr"/>
            <a:r>
              <a:rPr lang="pt-BR" sz="1600" dirty="0" err="1">
                <a:solidFill>
                  <a:schemeClr val="tx2"/>
                </a:solidFill>
                <a:latin typeface="Calibri" pitchFamily="34" charset="0"/>
              </a:rPr>
              <a:t>Special</a:t>
            </a:r>
            <a:r>
              <a:rPr lang="pt-BR" sz="1600" dirty="0">
                <a:solidFill>
                  <a:schemeClr val="tx2"/>
                </a:solidFill>
                <a:latin typeface="Calibri" pitchFamily="34" charset="0"/>
              </a:rPr>
              <a:t> </a:t>
            </a:r>
            <a:r>
              <a:rPr lang="pt-BR" sz="1600" dirty="0" err="1">
                <a:solidFill>
                  <a:schemeClr val="tx2"/>
                </a:solidFill>
                <a:latin typeface="Calibri" pitchFamily="34" charset="0"/>
              </a:rPr>
              <a:t>Operations</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Towage</a:t>
            </a:r>
            <a:r>
              <a:rPr lang="pt-BR" sz="900" dirty="0">
                <a:solidFill>
                  <a:schemeClr val="tx2"/>
                </a:solidFill>
                <a:latin typeface="Calibri" pitchFamily="34" charset="0"/>
              </a:rPr>
              <a:t> </a:t>
            </a:r>
            <a:r>
              <a:rPr lang="pt-BR" sz="900" dirty="0" err="1">
                <a:solidFill>
                  <a:schemeClr val="tx2"/>
                </a:solidFill>
                <a:latin typeface="Calibri" pitchFamily="34" charset="0"/>
              </a:rPr>
              <a:t>Revs</a:t>
            </a:r>
            <a:r>
              <a:rPr lang="pt-BR" sz="900" dirty="0">
                <a:solidFill>
                  <a:schemeClr val="tx2"/>
                </a:solidFill>
                <a:latin typeface="Calibri" pitchFamily="34" charset="0"/>
              </a:rPr>
              <a:t>)</a:t>
            </a:r>
          </a:p>
        </p:txBody>
      </p:sp>
      <p:sp>
        <p:nvSpPr>
          <p:cNvPr id="16394" name="CaixaDeTexto 13"/>
          <p:cNvSpPr txBox="1">
            <a:spLocks noChangeArrowheads="1"/>
          </p:cNvSpPr>
          <p:nvPr/>
        </p:nvSpPr>
        <p:spPr bwMode="auto">
          <a:xfrm>
            <a:off x="179388" y="1071563"/>
            <a:ext cx="15843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28%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
        <p:nvSpPr>
          <p:cNvPr id="16395" name="CaixaDeTexto 14"/>
          <p:cNvSpPr txBox="1">
            <a:spLocks noChangeArrowheads="1"/>
          </p:cNvSpPr>
          <p:nvPr/>
        </p:nvSpPr>
        <p:spPr bwMode="auto">
          <a:xfrm>
            <a:off x="7164388" y="642938"/>
            <a:ext cx="1728787"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52,204</a:t>
            </a:r>
            <a:endParaRPr lang="pt-BR" sz="2800" b="1" dirty="0">
              <a:solidFill>
                <a:schemeClr val="tx2"/>
              </a:solidFill>
              <a:latin typeface="Calibri" pitchFamily="34" charset="0"/>
            </a:endParaRPr>
          </a:p>
        </p:txBody>
      </p:sp>
      <p:sp>
        <p:nvSpPr>
          <p:cNvPr id="16396" name="CaixaDeTexto 15"/>
          <p:cNvSpPr txBox="1">
            <a:spLocks noChangeArrowheads="1"/>
          </p:cNvSpPr>
          <p:nvPr/>
        </p:nvSpPr>
        <p:spPr bwMode="auto">
          <a:xfrm>
            <a:off x="7019925" y="1071563"/>
            <a:ext cx="2016125" cy="476250"/>
          </a:xfrm>
          <a:prstGeom prst="rect">
            <a:avLst/>
          </a:prstGeom>
          <a:noFill/>
          <a:ln w="9525">
            <a:noFill/>
            <a:miter lim="800000"/>
            <a:headEnd/>
            <a:tailEnd/>
          </a:ln>
        </p:spPr>
        <p:txBody>
          <a:bodyPr>
            <a:spAutoFit/>
          </a:bodyPr>
          <a:lstStyle/>
          <a:p>
            <a:pPr algn="ctr"/>
            <a:r>
              <a:rPr lang="pt-BR" sz="1600" dirty="0" err="1">
                <a:solidFill>
                  <a:schemeClr val="tx2"/>
                </a:solidFill>
                <a:latin typeface="Calibri" pitchFamily="34" charset="0"/>
              </a:rPr>
              <a:t>Harbour</a:t>
            </a:r>
            <a:r>
              <a:rPr lang="pt-BR" sz="1600" dirty="0">
                <a:solidFill>
                  <a:schemeClr val="tx2"/>
                </a:solidFill>
                <a:latin typeface="Calibri" pitchFamily="34" charset="0"/>
              </a:rPr>
              <a:t> </a:t>
            </a:r>
            <a:r>
              <a:rPr lang="pt-BR" sz="1600" dirty="0" err="1">
                <a:solidFill>
                  <a:schemeClr val="tx2"/>
                </a:solidFill>
                <a:latin typeface="Calibri" pitchFamily="34" charset="0"/>
              </a:rPr>
              <a:t>Manoeuvres</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2012)</a:t>
            </a:r>
            <a:endParaRPr lang="pt-BR" sz="900" dirty="0">
              <a:solidFill>
                <a:schemeClr val="tx2"/>
              </a:solidFill>
              <a:latin typeface="Calibri" pitchFamily="34" charset="0"/>
            </a:endParaRPr>
          </a:p>
        </p:txBody>
      </p:sp>
      <p:sp>
        <p:nvSpPr>
          <p:cNvPr id="16397" name="CaixaDeTexto 16"/>
          <p:cNvSpPr txBox="1">
            <a:spLocks noChangeArrowheads="1"/>
          </p:cNvSpPr>
          <p:nvPr/>
        </p:nvSpPr>
        <p:spPr bwMode="auto">
          <a:xfrm>
            <a:off x="-32" y="5795207"/>
            <a:ext cx="4465638" cy="276999"/>
          </a:xfrm>
          <a:prstGeom prst="rect">
            <a:avLst/>
          </a:prstGeom>
          <a:noFill/>
          <a:ln w="9525">
            <a:noFill/>
            <a:miter lim="800000"/>
            <a:headEnd/>
            <a:tailEnd/>
          </a:ln>
        </p:spPr>
        <p:txBody>
          <a:bodyPr wrap="square">
            <a:spAutoFit/>
          </a:bodyPr>
          <a:lstStyle/>
          <a:p>
            <a:r>
              <a:rPr lang="pt-BR" sz="1200" b="1" dirty="0" err="1" smtClean="0">
                <a:solidFill>
                  <a:schemeClr val="bg1"/>
                </a:solidFill>
                <a:latin typeface="Calibri" pitchFamily="34" charset="0"/>
              </a:rPr>
              <a:t>Special</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Operation</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Arrival</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of</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equipment</a:t>
            </a:r>
            <a:r>
              <a:rPr lang="pt-BR" sz="1200" b="1" dirty="0" smtClean="0">
                <a:solidFill>
                  <a:schemeClr val="bg1"/>
                </a:solidFill>
                <a:latin typeface="Calibri" pitchFamily="34" charset="0"/>
              </a:rPr>
              <a:t> in </a:t>
            </a:r>
            <a:r>
              <a:rPr lang="pt-BR" sz="1200" b="1" dirty="0" err="1" smtClean="0">
                <a:solidFill>
                  <a:schemeClr val="bg1"/>
                </a:solidFill>
                <a:latin typeface="Calibri" pitchFamily="34" charset="0"/>
              </a:rPr>
              <a:t>the</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port</a:t>
            </a:r>
            <a:r>
              <a:rPr lang="pt-BR" sz="1200" b="1" dirty="0" smtClean="0">
                <a:solidFill>
                  <a:schemeClr val="bg1"/>
                </a:solidFill>
                <a:latin typeface="Calibri" pitchFamily="34" charset="0"/>
              </a:rPr>
              <a:t> </a:t>
            </a:r>
            <a:r>
              <a:rPr lang="pt-BR" sz="1200" b="1" dirty="0" err="1" smtClean="0">
                <a:solidFill>
                  <a:schemeClr val="bg1"/>
                </a:solidFill>
                <a:latin typeface="Calibri" pitchFamily="34" charset="0"/>
              </a:rPr>
              <a:t>of</a:t>
            </a:r>
            <a:r>
              <a:rPr lang="pt-BR" sz="1200" b="1" dirty="0" smtClean="0">
                <a:solidFill>
                  <a:schemeClr val="bg1"/>
                </a:solidFill>
                <a:latin typeface="Calibri" pitchFamily="34" charset="0"/>
              </a:rPr>
              <a:t> Santos)</a:t>
            </a:r>
            <a:endParaRPr lang="pt-BR" sz="1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7" cstate="print"/>
          <a:srcRect b="17140"/>
          <a:stretch>
            <a:fillRect/>
          </a:stretch>
        </p:blipFill>
        <p:spPr bwMode="auto">
          <a:xfrm>
            <a:off x="1000100" y="4643446"/>
            <a:ext cx="3425774" cy="1332000"/>
          </a:xfrm>
          <a:prstGeom prst="rect">
            <a:avLst/>
          </a:prstGeom>
          <a:noFill/>
          <a:ln w="9525">
            <a:noFill/>
            <a:miter lim="800000"/>
            <a:headEnd/>
            <a:tailEnd/>
          </a:ln>
          <a:effectLst/>
        </p:spPr>
      </p:pic>
      <p:sp>
        <p:nvSpPr>
          <p:cNvPr id="19" name="Retângulo 18"/>
          <p:cNvSpPr/>
          <p:nvPr/>
        </p:nvSpPr>
        <p:spPr>
          <a:xfrm>
            <a:off x="0" y="404813"/>
            <a:ext cx="9144000" cy="1511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411"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Towage</a:t>
            </a:r>
          </a:p>
        </p:txBody>
      </p:sp>
      <p:sp>
        <p:nvSpPr>
          <p:cNvPr id="17412" name="CaixaDeTexto 3"/>
          <p:cNvSpPr txBox="1">
            <a:spLocks noChangeArrowheads="1"/>
          </p:cNvSpPr>
          <p:nvPr/>
        </p:nvSpPr>
        <p:spPr bwMode="auto">
          <a:xfrm>
            <a:off x="30163" y="476250"/>
            <a:ext cx="9113837" cy="1323439"/>
          </a:xfrm>
          <a:prstGeom prst="rect">
            <a:avLst/>
          </a:prstGeom>
          <a:noFill/>
          <a:ln w="9525">
            <a:noFill/>
            <a:miter lim="800000"/>
            <a:headEnd/>
            <a:tailEnd/>
          </a:ln>
        </p:spPr>
        <p:txBody>
          <a:bodyPr>
            <a:spAutoFit/>
          </a:bodyPr>
          <a:lstStyle/>
          <a:p>
            <a:pPr>
              <a:buFont typeface="Arial" charset="0"/>
              <a:buChar char="•"/>
            </a:pPr>
            <a:r>
              <a:rPr lang="en-US" sz="1600" dirty="0">
                <a:solidFill>
                  <a:schemeClr val="bg1"/>
                </a:solidFill>
                <a:latin typeface="Calibri" pitchFamily="34" charset="0"/>
              </a:rPr>
              <a:t> Largest fleet in </a:t>
            </a:r>
            <a:r>
              <a:rPr lang="en-US" sz="1600" dirty="0" smtClean="0">
                <a:solidFill>
                  <a:schemeClr val="bg1"/>
                </a:solidFill>
                <a:latin typeface="Calibri" pitchFamily="34" charset="0"/>
              </a:rPr>
              <a:t>Brazil, approx. 50</a:t>
            </a:r>
            <a:r>
              <a:rPr lang="en-US" sz="1600" dirty="0">
                <a:solidFill>
                  <a:schemeClr val="bg1"/>
                </a:solidFill>
                <a:latin typeface="Calibri" pitchFamily="34" charset="0"/>
              </a:rPr>
              <a:t>% </a:t>
            </a:r>
            <a:r>
              <a:rPr lang="en-US" sz="1600" dirty="0" smtClean="0">
                <a:solidFill>
                  <a:schemeClr val="bg1"/>
                </a:solidFill>
                <a:latin typeface="Calibri" pitchFamily="34" charset="0"/>
              </a:rPr>
              <a:t>share at </a:t>
            </a:r>
            <a:r>
              <a:rPr lang="en-US" sz="1600" dirty="0" err="1" smtClean="0">
                <a:solidFill>
                  <a:schemeClr val="bg1"/>
                </a:solidFill>
                <a:latin typeface="Calibri" pitchFamily="34" charset="0"/>
              </a:rPr>
              <a:t>habour</a:t>
            </a:r>
            <a:r>
              <a:rPr lang="en-US" sz="1600" dirty="0" smtClean="0">
                <a:solidFill>
                  <a:schemeClr val="bg1"/>
                </a:solidFill>
                <a:latin typeface="Calibri" pitchFamily="34" charset="0"/>
              </a:rPr>
              <a:t> </a:t>
            </a:r>
            <a:r>
              <a:rPr lang="en-US" sz="1600" dirty="0" err="1" smtClean="0">
                <a:solidFill>
                  <a:schemeClr val="bg1"/>
                </a:solidFill>
                <a:latin typeface="Calibri" pitchFamily="34" charset="0"/>
              </a:rPr>
              <a:t>manouevres</a:t>
            </a:r>
            <a:r>
              <a:rPr lang="en-US" sz="1600" dirty="0" smtClean="0">
                <a:solidFill>
                  <a:schemeClr val="bg1"/>
                </a:solidFill>
                <a:latin typeface="Calibri" pitchFamily="34" charset="0"/>
              </a:rPr>
              <a:t>, </a:t>
            </a:r>
            <a:r>
              <a:rPr lang="en-US" sz="1600" dirty="0">
                <a:solidFill>
                  <a:schemeClr val="bg1"/>
                </a:solidFill>
                <a:latin typeface="Calibri" pitchFamily="34" charset="0"/>
              </a:rPr>
              <a:t>operating in all major ports of Brazil</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Regulatory protection ensures priority to Brazilian flag vessels (ANTAQ Resolution 494)</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Friendly funding available from FMM (Fundo </a:t>
            </a:r>
            <a:r>
              <a:rPr lang="en-US" sz="1600" dirty="0" err="1">
                <a:solidFill>
                  <a:schemeClr val="bg1"/>
                </a:solidFill>
                <a:latin typeface="Calibri" pitchFamily="34" charset="0"/>
              </a:rPr>
              <a:t>da</a:t>
            </a:r>
            <a:r>
              <a:rPr lang="en-US" sz="1600" dirty="0">
                <a:solidFill>
                  <a:schemeClr val="bg1"/>
                </a:solidFill>
                <a:latin typeface="Calibri" pitchFamily="34" charset="0"/>
              </a:rPr>
              <a:t> </a:t>
            </a:r>
            <a:r>
              <a:rPr lang="en-US" sz="1600" dirty="0" err="1">
                <a:solidFill>
                  <a:schemeClr val="bg1"/>
                </a:solidFill>
                <a:latin typeface="Calibri" pitchFamily="34" charset="0"/>
              </a:rPr>
              <a:t>Marinha</a:t>
            </a:r>
            <a:r>
              <a:rPr lang="en-US" sz="1600" dirty="0">
                <a:solidFill>
                  <a:schemeClr val="bg1"/>
                </a:solidFill>
                <a:latin typeface="Calibri" pitchFamily="34" charset="0"/>
              </a:rPr>
              <a:t> </a:t>
            </a:r>
            <a:r>
              <a:rPr lang="en-US" sz="1600" dirty="0" err="1">
                <a:solidFill>
                  <a:schemeClr val="bg1"/>
                </a:solidFill>
                <a:latin typeface="Calibri" pitchFamily="34" charset="0"/>
              </a:rPr>
              <a:t>Mercante</a:t>
            </a:r>
            <a:r>
              <a:rPr lang="en-US" sz="1600" dirty="0">
                <a:solidFill>
                  <a:schemeClr val="bg1"/>
                </a:solidFill>
                <a:latin typeface="Calibri" pitchFamily="34" charset="0"/>
              </a:rPr>
              <a:t>) – Long-term, Low-cost</a:t>
            </a:r>
          </a:p>
        </p:txBody>
      </p:sp>
      <p:pic>
        <p:nvPicPr>
          <p:cNvPr id="26" name="Picture 54"/>
          <p:cNvPicPr>
            <a:picLocks noChangeAspect="1" noChangeArrowheads="1"/>
          </p:cNvPicPr>
          <p:nvPr/>
        </p:nvPicPr>
        <p:blipFill>
          <a:blip r:embed="rId8" cstate="print"/>
          <a:srcRect r="3498" b="12862"/>
          <a:stretch>
            <a:fillRect/>
          </a:stretch>
        </p:blipFill>
        <p:spPr bwMode="auto">
          <a:xfrm>
            <a:off x="7278688" y="2682875"/>
            <a:ext cx="1627187" cy="1101725"/>
          </a:xfrm>
          <a:prstGeom prst="rect">
            <a:avLst/>
          </a:prstGeom>
          <a:ln>
            <a:noFill/>
          </a:ln>
          <a:effectLst>
            <a:outerShdw sx="1000" sy="1000" algn="tl" rotWithShape="0">
              <a:srgbClr val="333333"/>
            </a:outerShdw>
          </a:effectLst>
        </p:spPr>
      </p:pic>
      <p:pic>
        <p:nvPicPr>
          <p:cNvPr id="27" name="Picture 53"/>
          <p:cNvPicPr>
            <a:picLocks noChangeAspect="1" noChangeArrowheads="1"/>
          </p:cNvPicPr>
          <p:nvPr/>
        </p:nvPicPr>
        <p:blipFill>
          <a:blip r:embed="rId9" cstate="print"/>
          <a:srcRect t="11597" r="770" b="734"/>
          <a:stretch>
            <a:fillRect/>
          </a:stretch>
        </p:blipFill>
        <p:spPr bwMode="auto">
          <a:xfrm>
            <a:off x="1846263" y="2682875"/>
            <a:ext cx="1651000" cy="1101725"/>
          </a:xfrm>
          <a:prstGeom prst="rect">
            <a:avLst/>
          </a:prstGeom>
          <a:ln>
            <a:noFill/>
          </a:ln>
          <a:effectLst>
            <a:outerShdw sx="1000" sy="1000" algn="tl" rotWithShape="0">
              <a:srgbClr val="333333"/>
            </a:outerShdw>
          </a:effectLst>
        </p:spPr>
      </p:pic>
      <p:pic>
        <p:nvPicPr>
          <p:cNvPr id="28" name="Picture 55"/>
          <p:cNvPicPr>
            <a:picLocks noChangeAspect="1" noChangeArrowheads="1"/>
          </p:cNvPicPr>
          <p:nvPr/>
        </p:nvPicPr>
        <p:blipFill>
          <a:blip r:embed="rId10" cstate="print"/>
          <a:srcRect t="11562" r="3774" b="2079"/>
          <a:stretch>
            <a:fillRect/>
          </a:stretch>
        </p:blipFill>
        <p:spPr bwMode="auto">
          <a:xfrm>
            <a:off x="5495925" y="2682875"/>
            <a:ext cx="1612900" cy="1101725"/>
          </a:xfrm>
          <a:prstGeom prst="rect">
            <a:avLst/>
          </a:prstGeom>
          <a:ln>
            <a:noFill/>
          </a:ln>
          <a:effectLst>
            <a:outerShdw sx="1000" sy="1000" algn="tl" rotWithShape="0">
              <a:srgbClr val="333333"/>
            </a:outerShdw>
          </a:effectLst>
        </p:spPr>
      </p:pic>
      <p:pic>
        <p:nvPicPr>
          <p:cNvPr id="29" name="Picture 19"/>
          <p:cNvPicPr>
            <a:picLocks noChangeAspect="1" noChangeArrowheads="1"/>
          </p:cNvPicPr>
          <p:nvPr/>
        </p:nvPicPr>
        <p:blipFill>
          <a:blip r:embed="rId11" cstate="print"/>
          <a:srcRect/>
          <a:stretch>
            <a:fillRect/>
          </a:stretch>
        </p:blipFill>
        <p:spPr bwMode="auto">
          <a:xfrm>
            <a:off x="214313" y="2682875"/>
            <a:ext cx="1462087" cy="1101725"/>
          </a:xfrm>
          <a:prstGeom prst="rect">
            <a:avLst/>
          </a:prstGeom>
          <a:ln>
            <a:noFill/>
          </a:ln>
          <a:effectLst>
            <a:outerShdw sx="1000" sy="1000" algn="tl" rotWithShape="0">
              <a:srgbClr val="333333"/>
            </a:outerShdw>
          </a:effectLst>
        </p:spPr>
      </p:pic>
      <p:sp>
        <p:nvSpPr>
          <p:cNvPr id="31" name="Rectangle 17"/>
          <p:cNvSpPr>
            <a:spLocks noChangeArrowheads="1"/>
          </p:cNvSpPr>
          <p:nvPr>
            <p:custDataLst>
              <p:tags r:id="rId1"/>
            </p:custDataLst>
          </p:nvPr>
        </p:nvSpPr>
        <p:spPr bwMode="auto">
          <a:xfrm>
            <a:off x="5572125" y="2343150"/>
            <a:ext cx="1389063" cy="268288"/>
          </a:xfrm>
          <a:prstGeom prst="rect">
            <a:avLst/>
          </a:prstGeom>
          <a:noFill/>
          <a:ln w="19050">
            <a:noFill/>
            <a:miter lim="800000"/>
            <a:headEnd/>
            <a:tailEnd/>
          </a:ln>
        </p:spPr>
        <p:txBody>
          <a:bodyPr lIns="36576" tIns="36576" rIns="36576" bIns="36576">
            <a:spAutoFit/>
          </a:bodyPr>
          <a:lstStyle/>
          <a:p>
            <a:pPr marL="225425" indent="-225425" algn="ctr" eaLnBrk="0" fontAlgn="auto" hangingPunct="0">
              <a:lnSpc>
                <a:spcPct val="120000"/>
              </a:lnSpc>
              <a:spcBef>
                <a:spcPct val="35000"/>
              </a:spcBef>
              <a:spcAft>
                <a:spcPts val="0"/>
              </a:spcAft>
              <a:buClr>
                <a:srgbClr val="1A1A6C"/>
              </a:buClr>
              <a:buSzPct val="75000"/>
              <a:defRPr/>
            </a:pPr>
            <a:r>
              <a:rPr lang="en-US" sz="1050" dirty="0">
                <a:solidFill>
                  <a:schemeClr val="tx2"/>
                </a:solidFill>
                <a:latin typeface="Calibri" pitchFamily="34" charset="0"/>
              </a:rPr>
              <a:t>OCEAN TOWAGE</a:t>
            </a:r>
          </a:p>
        </p:txBody>
      </p:sp>
      <p:sp>
        <p:nvSpPr>
          <p:cNvPr id="32" name="Rectangle 17"/>
          <p:cNvSpPr>
            <a:spLocks noChangeArrowheads="1"/>
          </p:cNvSpPr>
          <p:nvPr>
            <p:custDataLst>
              <p:tags r:id="rId2"/>
            </p:custDataLst>
          </p:nvPr>
        </p:nvSpPr>
        <p:spPr bwMode="auto">
          <a:xfrm>
            <a:off x="7500938" y="2343150"/>
            <a:ext cx="1211262" cy="268288"/>
          </a:xfrm>
          <a:prstGeom prst="rect">
            <a:avLst/>
          </a:prstGeom>
          <a:noFill/>
          <a:ln w="19050">
            <a:noFill/>
            <a:miter lim="800000"/>
            <a:headEnd/>
            <a:tailEnd/>
          </a:ln>
        </p:spPr>
        <p:txBody>
          <a:bodyPr lIns="36576" tIns="36576" rIns="36576" bIns="36576">
            <a:spAutoFit/>
          </a:bodyPr>
          <a:lstStyle/>
          <a:p>
            <a:pPr marL="225425" indent="-225425" algn="ctr" eaLnBrk="0" fontAlgn="auto" hangingPunct="0">
              <a:lnSpc>
                <a:spcPct val="120000"/>
              </a:lnSpc>
              <a:spcBef>
                <a:spcPct val="35000"/>
              </a:spcBef>
              <a:spcAft>
                <a:spcPts val="0"/>
              </a:spcAft>
              <a:buClr>
                <a:srgbClr val="1A1A6C"/>
              </a:buClr>
              <a:buSzPct val="75000"/>
              <a:defRPr/>
            </a:pPr>
            <a:r>
              <a:rPr lang="en-US" sz="1050" dirty="0">
                <a:solidFill>
                  <a:schemeClr val="tx2"/>
                </a:solidFill>
                <a:latin typeface="Calibri" pitchFamily="34" charset="0"/>
              </a:rPr>
              <a:t>SALVAGE</a:t>
            </a:r>
          </a:p>
        </p:txBody>
      </p:sp>
      <p:sp>
        <p:nvSpPr>
          <p:cNvPr id="33" name="Rectangle 17"/>
          <p:cNvSpPr>
            <a:spLocks noChangeArrowheads="1"/>
          </p:cNvSpPr>
          <p:nvPr>
            <p:custDataLst>
              <p:tags r:id="rId3"/>
            </p:custDataLst>
          </p:nvPr>
        </p:nvSpPr>
        <p:spPr bwMode="auto">
          <a:xfrm>
            <a:off x="2071688" y="2343150"/>
            <a:ext cx="1270000" cy="268288"/>
          </a:xfrm>
          <a:prstGeom prst="rect">
            <a:avLst/>
          </a:prstGeom>
          <a:noFill/>
          <a:ln w="19050">
            <a:noFill/>
            <a:miter lim="800000"/>
            <a:headEnd/>
            <a:tailEnd/>
          </a:ln>
        </p:spPr>
        <p:txBody>
          <a:bodyPr lIns="36576" tIns="36576" rIns="36576" bIns="36576">
            <a:spAutoFit/>
          </a:bodyPr>
          <a:lstStyle/>
          <a:p>
            <a:pPr marL="225425" indent="-225425" algn="ctr" eaLnBrk="0" fontAlgn="auto" hangingPunct="0">
              <a:lnSpc>
                <a:spcPct val="120000"/>
              </a:lnSpc>
              <a:spcBef>
                <a:spcPct val="35000"/>
              </a:spcBef>
              <a:spcAft>
                <a:spcPts val="0"/>
              </a:spcAft>
              <a:buClr>
                <a:srgbClr val="1A1A6C"/>
              </a:buClr>
              <a:buSzPct val="75000"/>
              <a:defRPr/>
            </a:pPr>
            <a:r>
              <a:rPr lang="en-US" sz="1050" dirty="0">
                <a:solidFill>
                  <a:schemeClr val="tx2"/>
                </a:solidFill>
                <a:latin typeface="Calibri" pitchFamily="34" charset="0"/>
              </a:rPr>
              <a:t>LNG OPERATIONS</a:t>
            </a:r>
          </a:p>
        </p:txBody>
      </p:sp>
      <p:sp>
        <p:nvSpPr>
          <p:cNvPr id="17427" name="CaixaDeTexto 43"/>
          <p:cNvSpPr txBox="1">
            <a:spLocks noChangeArrowheads="1"/>
          </p:cNvSpPr>
          <p:nvPr/>
        </p:nvSpPr>
        <p:spPr bwMode="auto">
          <a:xfrm>
            <a:off x="3057519" y="5929330"/>
            <a:ext cx="647700" cy="246062"/>
          </a:xfrm>
          <a:prstGeom prst="rect">
            <a:avLst/>
          </a:prstGeom>
          <a:noFill/>
          <a:ln w="9525">
            <a:noFill/>
            <a:miter lim="800000"/>
            <a:headEnd/>
            <a:tailEnd/>
          </a:ln>
        </p:spPr>
        <p:txBody>
          <a:bodyPr>
            <a:spAutoFit/>
          </a:bodyPr>
          <a:lstStyle/>
          <a:p>
            <a:pPr algn="ctr"/>
            <a:r>
              <a:rPr lang="pt-BR" sz="1000" dirty="0">
                <a:solidFill>
                  <a:schemeClr val="tx2"/>
                </a:solidFill>
                <a:latin typeface="Calibri" pitchFamily="34" charset="0"/>
              </a:rPr>
              <a:t>2011</a:t>
            </a:r>
          </a:p>
        </p:txBody>
      </p:sp>
      <p:sp>
        <p:nvSpPr>
          <p:cNvPr id="17428" name="CaixaDeTexto 44"/>
          <p:cNvSpPr txBox="1">
            <a:spLocks noChangeArrowheads="1"/>
          </p:cNvSpPr>
          <p:nvPr/>
        </p:nvSpPr>
        <p:spPr bwMode="auto">
          <a:xfrm>
            <a:off x="1109643" y="5929330"/>
            <a:ext cx="647700" cy="246062"/>
          </a:xfrm>
          <a:prstGeom prst="rect">
            <a:avLst/>
          </a:prstGeom>
          <a:noFill/>
          <a:ln w="9525">
            <a:noFill/>
            <a:miter lim="800000"/>
            <a:headEnd/>
            <a:tailEnd/>
          </a:ln>
        </p:spPr>
        <p:txBody>
          <a:bodyPr>
            <a:spAutoFit/>
          </a:bodyPr>
          <a:lstStyle/>
          <a:p>
            <a:pPr algn="ctr"/>
            <a:r>
              <a:rPr lang="pt-BR" sz="1000" dirty="0">
                <a:solidFill>
                  <a:schemeClr val="tx2"/>
                </a:solidFill>
                <a:latin typeface="Calibri" pitchFamily="34" charset="0"/>
              </a:rPr>
              <a:t>2008</a:t>
            </a:r>
          </a:p>
        </p:txBody>
      </p:sp>
      <p:sp>
        <p:nvSpPr>
          <p:cNvPr id="17429" name="CaixaDeTexto 45"/>
          <p:cNvSpPr txBox="1">
            <a:spLocks noChangeArrowheads="1"/>
          </p:cNvSpPr>
          <p:nvPr/>
        </p:nvSpPr>
        <p:spPr bwMode="auto">
          <a:xfrm>
            <a:off x="1724005" y="5929330"/>
            <a:ext cx="649287" cy="246062"/>
          </a:xfrm>
          <a:prstGeom prst="rect">
            <a:avLst/>
          </a:prstGeom>
          <a:noFill/>
          <a:ln w="9525">
            <a:noFill/>
            <a:miter lim="800000"/>
            <a:headEnd/>
            <a:tailEnd/>
          </a:ln>
        </p:spPr>
        <p:txBody>
          <a:bodyPr>
            <a:spAutoFit/>
          </a:bodyPr>
          <a:lstStyle/>
          <a:p>
            <a:pPr algn="ctr"/>
            <a:r>
              <a:rPr lang="pt-BR" sz="1000" dirty="0">
                <a:solidFill>
                  <a:schemeClr val="tx2"/>
                </a:solidFill>
                <a:latin typeface="Calibri" pitchFamily="34" charset="0"/>
              </a:rPr>
              <a:t>2009</a:t>
            </a:r>
          </a:p>
        </p:txBody>
      </p:sp>
      <p:sp>
        <p:nvSpPr>
          <p:cNvPr id="17430" name="CaixaDeTexto 46"/>
          <p:cNvSpPr txBox="1">
            <a:spLocks noChangeArrowheads="1"/>
          </p:cNvSpPr>
          <p:nvPr/>
        </p:nvSpPr>
        <p:spPr bwMode="auto">
          <a:xfrm>
            <a:off x="2395527" y="5921710"/>
            <a:ext cx="647700" cy="246062"/>
          </a:xfrm>
          <a:prstGeom prst="rect">
            <a:avLst/>
          </a:prstGeom>
          <a:noFill/>
          <a:ln w="9525">
            <a:noFill/>
            <a:miter lim="800000"/>
            <a:headEnd/>
            <a:tailEnd/>
          </a:ln>
        </p:spPr>
        <p:txBody>
          <a:bodyPr>
            <a:spAutoFit/>
          </a:bodyPr>
          <a:lstStyle/>
          <a:p>
            <a:pPr algn="ctr"/>
            <a:r>
              <a:rPr lang="pt-BR" sz="1000" dirty="0">
                <a:solidFill>
                  <a:schemeClr val="tx2"/>
                </a:solidFill>
                <a:latin typeface="Calibri" pitchFamily="34" charset="0"/>
              </a:rPr>
              <a:t>2010</a:t>
            </a:r>
          </a:p>
        </p:txBody>
      </p:sp>
      <p:sp>
        <p:nvSpPr>
          <p:cNvPr id="17431" name="CaixaDeTexto 47"/>
          <p:cNvSpPr txBox="1">
            <a:spLocks noChangeArrowheads="1"/>
          </p:cNvSpPr>
          <p:nvPr/>
        </p:nvSpPr>
        <p:spPr bwMode="auto">
          <a:xfrm>
            <a:off x="142844" y="5046679"/>
            <a:ext cx="784225" cy="369888"/>
          </a:xfrm>
          <a:prstGeom prst="rect">
            <a:avLst/>
          </a:prstGeom>
          <a:noFill/>
          <a:ln w="9525">
            <a:noFill/>
            <a:miter lim="800000"/>
            <a:headEnd/>
            <a:tailEnd/>
          </a:ln>
        </p:spPr>
        <p:txBody>
          <a:bodyPr>
            <a:spAutoFit/>
          </a:bodyPr>
          <a:lstStyle/>
          <a:p>
            <a:r>
              <a:rPr lang="pt-BR" sz="900" dirty="0" err="1">
                <a:solidFill>
                  <a:schemeClr val="tx2"/>
                </a:solidFill>
                <a:latin typeface="Calibri" pitchFamily="34" charset="0"/>
              </a:rPr>
              <a:t>Harbour</a:t>
            </a:r>
            <a:r>
              <a:rPr lang="pt-BR" sz="900" dirty="0">
                <a:solidFill>
                  <a:schemeClr val="tx2"/>
                </a:solidFill>
                <a:latin typeface="Calibri" pitchFamily="34" charset="0"/>
              </a:rPr>
              <a:t> </a:t>
            </a:r>
            <a:r>
              <a:rPr lang="pt-BR" sz="900" dirty="0" err="1">
                <a:solidFill>
                  <a:schemeClr val="tx2"/>
                </a:solidFill>
                <a:latin typeface="Calibri" pitchFamily="34" charset="0"/>
              </a:rPr>
              <a:t>Manoeuvres</a:t>
            </a:r>
            <a:endParaRPr lang="pt-BR" sz="900" dirty="0">
              <a:solidFill>
                <a:schemeClr val="tx2"/>
              </a:solidFill>
              <a:latin typeface="Calibri" pitchFamily="34" charset="0"/>
            </a:endParaRPr>
          </a:p>
        </p:txBody>
      </p:sp>
      <p:sp>
        <p:nvSpPr>
          <p:cNvPr id="17432" name="CaixaDeTexto 48"/>
          <p:cNvSpPr txBox="1">
            <a:spLocks noChangeArrowheads="1"/>
          </p:cNvSpPr>
          <p:nvPr/>
        </p:nvSpPr>
        <p:spPr bwMode="auto">
          <a:xfrm>
            <a:off x="142844" y="5630881"/>
            <a:ext cx="784225" cy="369887"/>
          </a:xfrm>
          <a:prstGeom prst="rect">
            <a:avLst/>
          </a:prstGeom>
          <a:noFill/>
          <a:ln w="9525">
            <a:noFill/>
            <a:miter lim="800000"/>
            <a:headEnd/>
            <a:tailEnd/>
          </a:ln>
        </p:spPr>
        <p:txBody>
          <a:bodyPr>
            <a:spAutoFit/>
          </a:bodyPr>
          <a:lstStyle/>
          <a:p>
            <a:r>
              <a:rPr lang="pt-BR" sz="900">
                <a:solidFill>
                  <a:schemeClr val="tx2"/>
                </a:solidFill>
                <a:latin typeface="Calibri" pitchFamily="34" charset="0"/>
              </a:rPr>
              <a:t>Special</a:t>
            </a:r>
          </a:p>
          <a:p>
            <a:r>
              <a:rPr lang="pt-BR" sz="900">
                <a:solidFill>
                  <a:schemeClr val="tx2"/>
                </a:solidFill>
                <a:latin typeface="Calibri" pitchFamily="34" charset="0"/>
              </a:rPr>
              <a:t>Operations</a:t>
            </a:r>
          </a:p>
        </p:txBody>
      </p:sp>
      <p:sp>
        <p:nvSpPr>
          <p:cNvPr id="54" name="Seta para a direita 53"/>
          <p:cNvSpPr/>
          <p:nvPr/>
        </p:nvSpPr>
        <p:spPr>
          <a:xfrm>
            <a:off x="927069" y="5119704"/>
            <a:ext cx="214313" cy="1524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5" name="Seta para a direita 54"/>
          <p:cNvSpPr/>
          <p:nvPr/>
        </p:nvSpPr>
        <p:spPr>
          <a:xfrm>
            <a:off x="908019" y="5765819"/>
            <a:ext cx="214313" cy="152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7435" name="Imagem 51" descr="Foto 11].jpg"/>
          <p:cNvPicPr>
            <a:picLocks noChangeAspect="1"/>
          </p:cNvPicPr>
          <p:nvPr/>
        </p:nvPicPr>
        <p:blipFill>
          <a:blip r:embed="rId12" cstate="print"/>
          <a:srcRect/>
          <a:stretch>
            <a:fillRect/>
          </a:stretch>
        </p:blipFill>
        <p:spPr bwMode="auto">
          <a:xfrm>
            <a:off x="3667125" y="2682875"/>
            <a:ext cx="1658938" cy="1101725"/>
          </a:xfrm>
          <a:prstGeom prst="rect">
            <a:avLst/>
          </a:prstGeom>
          <a:noFill/>
          <a:ln w="9525">
            <a:noFill/>
            <a:miter lim="800000"/>
            <a:headEnd/>
            <a:tailEnd/>
          </a:ln>
        </p:spPr>
      </p:pic>
      <p:sp>
        <p:nvSpPr>
          <p:cNvPr id="59" name="Rectangle 17"/>
          <p:cNvSpPr>
            <a:spLocks noChangeArrowheads="1"/>
          </p:cNvSpPr>
          <p:nvPr>
            <p:custDataLst>
              <p:tags r:id="rId4"/>
            </p:custDataLst>
          </p:nvPr>
        </p:nvSpPr>
        <p:spPr bwMode="auto">
          <a:xfrm>
            <a:off x="285750" y="2286000"/>
            <a:ext cx="1285875" cy="396875"/>
          </a:xfrm>
          <a:prstGeom prst="rect">
            <a:avLst/>
          </a:prstGeom>
          <a:noFill/>
          <a:ln w="19050">
            <a:noFill/>
            <a:miter lim="800000"/>
            <a:headEnd/>
            <a:tailEnd/>
          </a:ln>
        </p:spPr>
        <p:txBody>
          <a:bodyPr lIns="36576" tIns="36576" rIns="36576" bIns="36576">
            <a:spAutoFit/>
          </a:bodyPr>
          <a:lstStyle/>
          <a:p>
            <a:pPr algn="ctr" eaLnBrk="0" fontAlgn="auto" hangingPunct="0">
              <a:spcBef>
                <a:spcPts val="0"/>
              </a:spcBef>
              <a:spcAft>
                <a:spcPts val="0"/>
              </a:spcAft>
              <a:buClr>
                <a:srgbClr val="1A1A6C"/>
              </a:buClr>
              <a:buSzPct val="75000"/>
              <a:buFont typeface="Wingdings 3" pitchFamily="18" charset="2"/>
              <a:buNone/>
              <a:defRPr/>
            </a:pPr>
            <a:r>
              <a:rPr lang="en-US" sz="1050" dirty="0">
                <a:solidFill>
                  <a:schemeClr val="tx2"/>
                </a:solidFill>
                <a:latin typeface="Calibri" pitchFamily="34" charset="0"/>
              </a:rPr>
              <a:t>SUPPORT TO FPSO</a:t>
            </a:r>
          </a:p>
          <a:p>
            <a:pPr algn="ctr" eaLnBrk="0" fontAlgn="auto" hangingPunct="0">
              <a:spcBef>
                <a:spcPts val="0"/>
              </a:spcBef>
              <a:spcAft>
                <a:spcPts val="0"/>
              </a:spcAft>
              <a:buClr>
                <a:srgbClr val="1A1A6C"/>
              </a:buClr>
              <a:buSzPct val="75000"/>
              <a:buFont typeface="Wingdings 3" pitchFamily="18" charset="2"/>
              <a:buNone/>
              <a:defRPr/>
            </a:pPr>
            <a:r>
              <a:rPr lang="en-US" sz="1050" dirty="0">
                <a:solidFill>
                  <a:schemeClr val="tx2"/>
                </a:solidFill>
                <a:latin typeface="Calibri" pitchFamily="34" charset="0"/>
              </a:rPr>
              <a:t>CONSTRUCTION</a:t>
            </a:r>
          </a:p>
        </p:txBody>
      </p:sp>
      <p:sp>
        <p:nvSpPr>
          <p:cNvPr id="61" name="Rectangle 17"/>
          <p:cNvSpPr>
            <a:spLocks noChangeArrowheads="1"/>
          </p:cNvSpPr>
          <p:nvPr>
            <p:custDataLst>
              <p:tags r:id="rId5"/>
            </p:custDataLst>
          </p:nvPr>
        </p:nvSpPr>
        <p:spPr bwMode="auto">
          <a:xfrm>
            <a:off x="3929063" y="2343150"/>
            <a:ext cx="1143000" cy="255588"/>
          </a:xfrm>
          <a:prstGeom prst="rect">
            <a:avLst/>
          </a:prstGeom>
          <a:noFill/>
          <a:ln w="19050">
            <a:noFill/>
            <a:miter lim="800000"/>
            <a:headEnd/>
            <a:tailEnd/>
          </a:ln>
        </p:spPr>
        <p:txBody>
          <a:bodyPr lIns="36576" tIns="36576" rIns="36576" bIns="36576">
            <a:spAutoFit/>
          </a:bodyPr>
          <a:lstStyle/>
          <a:p>
            <a:pPr marL="225425" indent="-225425" algn="ctr" eaLnBrk="0" fontAlgn="auto" hangingPunct="0">
              <a:lnSpc>
                <a:spcPct val="120000"/>
              </a:lnSpc>
              <a:spcBef>
                <a:spcPct val="35000"/>
              </a:spcBef>
              <a:spcAft>
                <a:spcPts val="0"/>
              </a:spcAft>
              <a:buClr>
                <a:srgbClr val="1A1A6C"/>
              </a:buClr>
              <a:buSzPct val="75000"/>
              <a:buFont typeface="Wingdings 3" pitchFamily="18" charset="2"/>
              <a:buNone/>
              <a:defRPr/>
            </a:pPr>
            <a:r>
              <a:rPr lang="en-US" sz="1050" dirty="0">
                <a:solidFill>
                  <a:schemeClr val="tx2"/>
                </a:solidFill>
                <a:latin typeface="Calibri" pitchFamily="34" charset="0"/>
              </a:rPr>
              <a:t>FPSO TOWAGE</a:t>
            </a:r>
          </a:p>
        </p:txBody>
      </p:sp>
      <p:sp>
        <p:nvSpPr>
          <p:cNvPr id="51" name="Retângulo 50"/>
          <p:cNvSpPr/>
          <p:nvPr/>
        </p:nvSpPr>
        <p:spPr>
          <a:xfrm>
            <a:off x="142875" y="2133600"/>
            <a:ext cx="8858250"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0" name="Retângulo 59"/>
          <p:cNvSpPr/>
          <p:nvPr/>
        </p:nvSpPr>
        <p:spPr>
          <a:xfrm>
            <a:off x="142875" y="4286250"/>
            <a:ext cx="4357688"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2" name="Retângulo 61"/>
          <p:cNvSpPr/>
          <p:nvPr/>
        </p:nvSpPr>
        <p:spPr>
          <a:xfrm>
            <a:off x="4643438" y="4286250"/>
            <a:ext cx="4357687"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0" name="CaixaDeTexto 19"/>
          <p:cNvSpPr txBox="1"/>
          <p:nvPr/>
        </p:nvSpPr>
        <p:spPr>
          <a:xfrm>
            <a:off x="250825" y="1979613"/>
            <a:ext cx="1749425" cy="306387"/>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Special Operations</a:t>
            </a:r>
          </a:p>
        </p:txBody>
      </p:sp>
      <p:sp>
        <p:nvSpPr>
          <p:cNvPr id="35" name="CaixaDeTexto 34"/>
          <p:cNvSpPr txBox="1"/>
          <p:nvPr/>
        </p:nvSpPr>
        <p:spPr>
          <a:xfrm>
            <a:off x="4768850" y="4071938"/>
            <a:ext cx="1946275" cy="469900"/>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n-lt"/>
              </a:rPr>
              <a:t>New Port Facilities</a:t>
            </a:r>
          </a:p>
          <a:p>
            <a:pPr fontAlgn="auto">
              <a:spcBef>
                <a:spcPts val="0"/>
              </a:spcBef>
              <a:spcAft>
                <a:spcPts val="0"/>
              </a:spcAft>
              <a:defRPr/>
            </a:pPr>
            <a:r>
              <a:rPr lang="en-US" sz="1000" dirty="0">
                <a:solidFill>
                  <a:schemeClr val="tx2"/>
                </a:solidFill>
                <a:latin typeface="+mn-lt"/>
              </a:rPr>
              <a:t>Source: BNDES + WS Estimates</a:t>
            </a:r>
            <a:endParaRPr lang="en-US" sz="1400" dirty="0">
              <a:solidFill>
                <a:schemeClr val="tx2"/>
              </a:solidFill>
              <a:latin typeface="+mn-lt"/>
            </a:endParaRPr>
          </a:p>
        </p:txBody>
      </p:sp>
      <p:sp>
        <p:nvSpPr>
          <p:cNvPr id="23" name="CaixaDeTexto 22"/>
          <p:cNvSpPr txBox="1"/>
          <p:nvPr/>
        </p:nvSpPr>
        <p:spPr>
          <a:xfrm>
            <a:off x="250825" y="4071938"/>
            <a:ext cx="1963738" cy="469900"/>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Revenues Breakdown</a:t>
            </a:r>
          </a:p>
          <a:p>
            <a:pPr fontAlgn="auto">
              <a:spcBef>
                <a:spcPts val="0"/>
              </a:spcBef>
              <a:spcAft>
                <a:spcPts val="0"/>
              </a:spcAft>
              <a:defRPr/>
            </a:pPr>
            <a:r>
              <a:rPr lang="en-US" sz="1000" dirty="0">
                <a:solidFill>
                  <a:schemeClr val="tx2"/>
                </a:solidFill>
                <a:latin typeface="+mj-lt"/>
              </a:rPr>
              <a:t>% of Total Towage Revenues</a:t>
            </a:r>
          </a:p>
        </p:txBody>
      </p:sp>
      <p:grpSp>
        <p:nvGrpSpPr>
          <p:cNvPr id="17445" name="Grupo 64"/>
          <p:cNvGrpSpPr>
            <a:grpSpLocks/>
          </p:cNvGrpSpPr>
          <p:nvPr/>
        </p:nvGrpSpPr>
        <p:grpSpPr bwMode="auto">
          <a:xfrm>
            <a:off x="5505450" y="4643438"/>
            <a:ext cx="1439863" cy="1368425"/>
            <a:chOff x="3000364" y="3071810"/>
            <a:chExt cx="2286016" cy="2286016"/>
          </a:xfrm>
        </p:grpSpPr>
        <p:pic>
          <p:nvPicPr>
            <p:cNvPr id="17448" name="Imagem 65" descr="mapa portos.png"/>
            <p:cNvPicPr>
              <a:picLocks noChangeAspect="1"/>
            </p:cNvPicPr>
            <p:nvPr/>
          </p:nvPicPr>
          <p:blipFill>
            <a:blip r:embed="rId13" cstate="print"/>
            <a:srcRect/>
            <a:stretch>
              <a:fillRect/>
            </a:stretch>
          </p:blipFill>
          <p:spPr bwMode="auto">
            <a:xfrm>
              <a:off x="3000364" y="3071810"/>
              <a:ext cx="2286016" cy="2286016"/>
            </a:xfrm>
            <a:prstGeom prst="rect">
              <a:avLst/>
            </a:prstGeom>
            <a:noFill/>
            <a:ln w="9525">
              <a:noFill/>
              <a:miter lim="800000"/>
              <a:headEnd/>
              <a:tailEnd/>
            </a:ln>
          </p:spPr>
        </p:pic>
        <p:sp>
          <p:nvSpPr>
            <p:cNvPr id="67" name="Elipse 66"/>
            <p:cNvSpPr/>
            <p:nvPr/>
          </p:nvSpPr>
          <p:spPr>
            <a:xfrm flipV="1">
              <a:off x="4686522" y="3437785"/>
              <a:ext cx="45367" cy="450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8" name="Elipse 67"/>
            <p:cNvSpPr/>
            <p:nvPr/>
          </p:nvSpPr>
          <p:spPr>
            <a:xfrm flipV="1">
              <a:off x="4714245" y="3535908"/>
              <a:ext cx="45367" cy="4508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9" name="Elipse 68"/>
            <p:cNvSpPr/>
            <p:nvPr/>
          </p:nvSpPr>
          <p:spPr>
            <a:xfrm flipV="1">
              <a:off x="5021736" y="3575688"/>
              <a:ext cx="45367" cy="450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sp>
          <p:nvSpPr>
            <p:cNvPr id="70" name="Elipse 69"/>
            <p:cNvSpPr/>
            <p:nvPr/>
          </p:nvSpPr>
          <p:spPr>
            <a:xfrm flipV="1">
              <a:off x="4986450" y="4286422"/>
              <a:ext cx="45367" cy="450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sp>
          <p:nvSpPr>
            <p:cNvPr id="71" name="Elipse 70"/>
            <p:cNvSpPr/>
            <p:nvPr/>
          </p:nvSpPr>
          <p:spPr>
            <a:xfrm flipV="1">
              <a:off x="4772216" y="4716044"/>
              <a:ext cx="45367" cy="450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sp>
          <p:nvSpPr>
            <p:cNvPr id="72" name="Elipse 71"/>
            <p:cNvSpPr/>
            <p:nvPr/>
          </p:nvSpPr>
          <p:spPr>
            <a:xfrm flipV="1">
              <a:off x="4557980" y="4739911"/>
              <a:ext cx="45367" cy="477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sp>
          <p:nvSpPr>
            <p:cNvPr id="73" name="Elipse 72"/>
            <p:cNvSpPr/>
            <p:nvPr/>
          </p:nvSpPr>
          <p:spPr>
            <a:xfrm flipV="1">
              <a:off x="4484888" y="4787647"/>
              <a:ext cx="45367" cy="4508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sp>
          <p:nvSpPr>
            <p:cNvPr id="74" name="Elipse 73"/>
            <p:cNvSpPr/>
            <p:nvPr/>
          </p:nvSpPr>
          <p:spPr>
            <a:xfrm flipV="1">
              <a:off x="4414317" y="4999806"/>
              <a:ext cx="45367" cy="4773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 </a:t>
              </a:r>
            </a:p>
          </p:txBody>
        </p:sp>
      </p:grpSp>
      <p:sp>
        <p:nvSpPr>
          <p:cNvPr id="75" name="Retângulo 74"/>
          <p:cNvSpPr/>
          <p:nvPr/>
        </p:nvSpPr>
        <p:spPr>
          <a:xfrm>
            <a:off x="6962775" y="4714875"/>
            <a:ext cx="1855788" cy="1339850"/>
          </a:xfrm>
          <a:prstGeom prst="rect">
            <a:avLst/>
          </a:prstGeom>
        </p:spPr>
        <p:txBody>
          <a:bodyPr>
            <a:spAutoFit/>
          </a:bodyPr>
          <a:lstStyle/>
          <a:p>
            <a:pPr>
              <a:buFont typeface="Arial" pitchFamily="34" charset="0"/>
              <a:buChar char="•"/>
              <a:defRPr/>
            </a:pPr>
            <a:r>
              <a:rPr lang="pt-BR" sz="900" dirty="0">
                <a:solidFill>
                  <a:schemeClr val="tx2"/>
                </a:solidFill>
                <a:latin typeface="+mj-lt"/>
              </a:rPr>
              <a:t> </a:t>
            </a:r>
            <a:r>
              <a:rPr lang="en-GB" sz="900" dirty="0">
                <a:solidFill>
                  <a:schemeClr val="tx2"/>
                </a:solidFill>
                <a:latin typeface="+mj-lt"/>
              </a:rPr>
              <a:t>Refinery </a:t>
            </a:r>
            <a:r>
              <a:rPr lang="en-GB" sz="900">
                <a:solidFill>
                  <a:schemeClr val="tx2"/>
                </a:solidFill>
                <a:latin typeface="+mj-lt"/>
              </a:rPr>
              <a:t>Premium I (</a:t>
            </a:r>
            <a:r>
              <a:rPr lang="en-GB" sz="900" dirty="0">
                <a:solidFill>
                  <a:schemeClr val="tx2"/>
                </a:solidFill>
                <a:latin typeface="+mj-lt"/>
              </a:rPr>
              <a:t>MA)</a:t>
            </a:r>
          </a:p>
          <a:p>
            <a:pPr>
              <a:buFont typeface="Arial" pitchFamily="34" charset="0"/>
              <a:buChar char="•"/>
              <a:defRPr/>
            </a:pPr>
            <a:r>
              <a:rPr lang="en-GB" sz="900" dirty="0">
                <a:solidFill>
                  <a:schemeClr val="tx2"/>
                </a:solidFill>
                <a:latin typeface="+mj-lt"/>
              </a:rPr>
              <a:t> Terminal Ponta </a:t>
            </a:r>
            <a:r>
              <a:rPr lang="en-GB" sz="900" dirty="0" err="1">
                <a:solidFill>
                  <a:schemeClr val="tx2"/>
                </a:solidFill>
                <a:latin typeface="+mj-lt"/>
              </a:rPr>
              <a:t>da</a:t>
            </a:r>
            <a:r>
              <a:rPr lang="en-GB" sz="900" dirty="0">
                <a:solidFill>
                  <a:schemeClr val="tx2"/>
                </a:solidFill>
                <a:latin typeface="+mj-lt"/>
              </a:rPr>
              <a:t> Madeira (MA)</a:t>
            </a:r>
          </a:p>
          <a:p>
            <a:pPr>
              <a:buFont typeface="Arial" pitchFamily="34" charset="0"/>
              <a:buChar char="•"/>
              <a:defRPr/>
            </a:pPr>
            <a:r>
              <a:rPr lang="en-GB" sz="900" dirty="0">
                <a:solidFill>
                  <a:schemeClr val="tx2"/>
                </a:solidFill>
                <a:latin typeface="+mj-lt"/>
              </a:rPr>
              <a:t> Refinery Premium II (CE)</a:t>
            </a:r>
          </a:p>
          <a:p>
            <a:pPr>
              <a:buFont typeface="Arial" pitchFamily="34" charset="0"/>
              <a:buChar char="•"/>
              <a:defRPr/>
            </a:pPr>
            <a:r>
              <a:rPr lang="en-GB" sz="900" dirty="0">
                <a:solidFill>
                  <a:schemeClr val="tx2"/>
                </a:solidFill>
                <a:latin typeface="+mj-lt"/>
              </a:rPr>
              <a:t> Refinery </a:t>
            </a:r>
            <a:r>
              <a:rPr lang="en-GB" sz="900" dirty="0" err="1">
                <a:solidFill>
                  <a:schemeClr val="tx2"/>
                </a:solidFill>
                <a:latin typeface="+mj-lt"/>
              </a:rPr>
              <a:t>Abreu</a:t>
            </a:r>
            <a:r>
              <a:rPr lang="en-GB" sz="900" dirty="0">
                <a:solidFill>
                  <a:schemeClr val="tx2"/>
                </a:solidFill>
                <a:latin typeface="+mj-lt"/>
              </a:rPr>
              <a:t> e Lima (PE)</a:t>
            </a:r>
          </a:p>
          <a:p>
            <a:pPr>
              <a:buFont typeface="Arial" pitchFamily="34" charset="0"/>
              <a:buChar char="•"/>
              <a:defRPr/>
            </a:pPr>
            <a:r>
              <a:rPr lang="en-GB" sz="900" dirty="0">
                <a:solidFill>
                  <a:schemeClr val="tx2"/>
                </a:solidFill>
                <a:latin typeface="+mj-lt"/>
              </a:rPr>
              <a:t> Porto </a:t>
            </a:r>
            <a:r>
              <a:rPr lang="en-GB" sz="900" dirty="0" err="1">
                <a:solidFill>
                  <a:schemeClr val="tx2"/>
                </a:solidFill>
                <a:latin typeface="+mj-lt"/>
              </a:rPr>
              <a:t>Sul</a:t>
            </a:r>
            <a:r>
              <a:rPr lang="en-GB" sz="900" dirty="0">
                <a:solidFill>
                  <a:schemeClr val="tx2"/>
                </a:solidFill>
                <a:latin typeface="+mj-lt"/>
              </a:rPr>
              <a:t> (BA)</a:t>
            </a:r>
          </a:p>
          <a:p>
            <a:pPr>
              <a:buFont typeface="Arial" pitchFamily="34" charset="0"/>
              <a:buChar char="•"/>
              <a:defRPr/>
            </a:pPr>
            <a:r>
              <a:rPr lang="en-GB" sz="900" dirty="0">
                <a:solidFill>
                  <a:schemeClr val="tx2"/>
                </a:solidFill>
                <a:latin typeface="+mj-lt"/>
              </a:rPr>
              <a:t> Porto do </a:t>
            </a:r>
            <a:r>
              <a:rPr lang="en-GB" sz="900" dirty="0" err="1">
                <a:solidFill>
                  <a:schemeClr val="tx2"/>
                </a:solidFill>
                <a:latin typeface="+mj-lt"/>
              </a:rPr>
              <a:t>Açu</a:t>
            </a:r>
            <a:r>
              <a:rPr lang="en-GB" sz="900" dirty="0">
                <a:solidFill>
                  <a:schemeClr val="tx2"/>
                </a:solidFill>
                <a:latin typeface="+mj-lt"/>
              </a:rPr>
              <a:t> (RJ)</a:t>
            </a:r>
          </a:p>
          <a:p>
            <a:pPr>
              <a:buFont typeface="Arial" pitchFamily="34" charset="0"/>
              <a:buChar char="•"/>
              <a:defRPr/>
            </a:pPr>
            <a:r>
              <a:rPr lang="en-GB" sz="900" dirty="0">
                <a:solidFill>
                  <a:schemeClr val="tx2"/>
                </a:solidFill>
                <a:latin typeface="+mj-lt"/>
              </a:rPr>
              <a:t> </a:t>
            </a:r>
            <a:r>
              <a:rPr lang="en-GB" sz="900" dirty="0" err="1">
                <a:solidFill>
                  <a:schemeClr val="tx2"/>
                </a:solidFill>
                <a:latin typeface="+mj-lt"/>
              </a:rPr>
              <a:t>Embraport</a:t>
            </a:r>
            <a:r>
              <a:rPr lang="en-GB" sz="900" dirty="0">
                <a:solidFill>
                  <a:schemeClr val="tx2"/>
                </a:solidFill>
                <a:latin typeface="+mj-lt"/>
              </a:rPr>
              <a:t> (SP)</a:t>
            </a:r>
          </a:p>
          <a:p>
            <a:pPr>
              <a:buFont typeface="Arial" pitchFamily="34" charset="0"/>
              <a:buChar char="•"/>
              <a:defRPr/>
            </a:pPr>
            <a:r>
              <a:rPr lang="en-GB" sz="900" dirty="0">
                <a:solidFill>
                  <a:schemeClr val="tx2"/>
                </a:solidFill>
                <a:latin typeface="+mj-lt"/>
              </a:rPr>
              <a:t> </a:t>
            </a:r>
            <a:r>
              <a:rPr lang="en-GB" sz="900" dirty="0" err="1">
                <a:solidFill>
                  <a:schemeClr val="tx2"/>
                </a:solidFill>
                <a:latin typeface="+mj-lt"/>
              </a:rPr>
              <a:t>Brasil</a:t>
            </a:r>
            <a:r>
              <a:rPr lang="en-GB" sz="900" dirty="0">
                <a:solidFill>
                  <a:schemeClr val="tx2"/>
                </a:solidFill>
                <a:latin typeface="+mj-lt"/>
              </a:rPr>
              <a:t> </a:t>
            </a:r>
            <a:r>
              <a:rPr lang="en-GB" sz="900" dirty="0" err="1">
                <a:solidFill>
                  <a:schemeClr val="tx2"/>
                </a:solidFill>
                <a:latin typeface="+mj-lt"/>
              </a:rPr>
              <a:t>Terminais</a:t>
            </a:r>
            <a:r>
              <a:rPr lang="en-GB" sz="900" dirty="0">
                <a:solidFill>
                  <a:schemeClr val="tx2"/>
                </a:solidFill>
                <a:latin typeface="+mj-lt"/>
              </a:rPr>
              <a:t> </a:t>
            </a:r>
            <a:r>
              <a:rPr lang="en-GB" sz="900" dirty="0" err="1">
                <a:solidFill>
                  <a:schemeClr val="tx2"/>
                </a:solidFill>
                <a:latin typeface="+mj-lt"/>
              </a:rPr>
              <a:t>Portuários</a:t>
            </a:r>
            <a:r>
              <a:rPr lang="en-GB" sz="900" dirty="0">
                <a:solidFill>
                  <a:schemeClr val="tx2"/>
                </a:solidFill>
                <a:latin typeface="+mj-lt"/>
              </a:rPr>
              <a:t> (SP)</a:t>
            </a:r>
          </a:p>
          <a:p>
            <a:pPr>
              <a:buFont typeface="Arial" pitchFamily="34" charset="0"/>
              <a:buChar char="•"/>
              <a:defRPr/>
            </a:pPr>
            <a:r>
              <a:rPr lang="en-GB" sz="900" dirty="0">
                <a:solidFill>
                  <a:schemeClr val="tx2"/>
                </a:solidFill>
                <a:latin typeface="+mj-lt"/>
              </a:rPr>
              <a:t> </a:t>
            </a:r>
            <a:r>
              <a:rPr lang="en-GB" sz="900" dirty="0" err="1">
                <a:solidFill>
                  <a:schemeClr val="tx2"/>
                </a:solidFill>
                <a:latin typeface="+mj-lt"/>
              </a:rPr>
              <a:t>Itapoá</a:t>
            </a:r>
            <a:r>
              <a:rPr lang="en-GB" sz="900" dirty="0">
                <a:solidFill>
                  <a:schemeClr val="tx2"/>
                </a:solidFill>
                <a:latin typeface="+mj-lt"/>
              </a:rPr>
              <a:t> (SC)</a:t>
            </a:r>
          </a:p>
        </p:txBody>
      </p:sp>
      <p:sp>
        <p:nvSpPr>
          <p:cNvPr id="76" name="Retângulo 75"/>
          <p:cNvSpPr/>
          <p:nvPr/>
        </p:nvSpPr>
        <p:spPr>
          <a:xfrm>
            <a:off x="4714876" y="5568950"/>
            <a:ext cx="1071572" cy="431800"/>
          </a:xfrm>
          <a:prstGeom prst="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a:defRPr/>
            </a:pPr>
            <a:r>
              <a:rPr lang="pt-BR" sz="1050" b="1" dirty="0" smtClean="0">
                <a:solidFill>
                  <a:schemeClr val="tx2"/>
                </a:solidFill>
              </a:rPr>
              <a:t>BRL ~R$ 54 </a:t>
            </a:r>
            <a:r>
              <a:rPr lang="pt-BR" sz="1050" b="1" dirty="0">
                <a:solidFill>
                  <a:schemeClr val="tx2"/>
                </a:solidFill>
              </a:rPr>
              <a:t>Bi</a:t>
            </a:r>
          </a:p>
          <a:p>
            <a:pPr algn="ctr">
              <a:defRPr/>
            </a:pPr>
            <a:r>
              <a:rPr lang="pt-BR" sz="900" dirty="0">
                <a:solidFill>
                  <a:schemeClr val="tx2"/>
                </a:solidFill>
              </a:rPr>
              <a:t>in </a:t>
            </a:r>
            <a:r>
              <a:rPr lang="pt-BR" sz="900" dirty="0" err="1">
                <a:solidFill>
                  <a:schemeClr val="tx2"/>
                </a:solidFill>
              </a:rPr>
              <a:t>investments</a:t>
            </a:r>
            <a:endParaRPr lang="pt-BR" sz="900" dirty="0">
              <a:solidFill>
                <a:schemeClr val="tx2"/>
              </a:solidFill>
            </a:endParaRPr>
          </a:p>
        </p:txBody>
      </p:sp>
      <p:sp>
        <p:nvSpPr>
          <p:cNvPr id="56" name="CaixaDeTexto 55"/>
          <p:cNvSpPr txBox="1"/>
          <p:nvPr/>
        </p:nvSpPr>
        <p:spPr>
          <a:xfrm>
            <a:off x="1176314" y="5214950"/>
            <a:ext cx="571504" cy="246221"/>
          </a:xfrm>
          <a:prstGeom prst="rect">
            <a:avLst/>
          </a:prstGeom>
          <a:noFill/>
        </p:spPr>
        <p:txBody>
          <a:bodyPr wrap="square" rtlCol="0">
            <a:spAutoFit/>
          </a:bodyPr>
          <a:lstStyle/>
          <a:p>
            <a:r>
              <a:rPr lang="pt-BR" sz="1000" b="1" dirty="0" smtClean="0">
                <a:solidFill>
                  <a:schemeClr val="bg1"/>
                </a:solidFill>
                <a:latin typeface="+mj-lt"/>
              </a:rPr>
              <a:t>90.9%</a:t>
            </a:r>
            <a:endParaRPr lang="pt-BR" sz="1000" b="1" dirty="0">
              <a:solidFill>
                <a:schemeClr val="bg1"/>
              </a:solidFill>
              <a:latin typeface="+mj-lt"/>
            </a:endParaRPr>
          </a:p>
        </p:txBody>
      </p:sp>
      <p:sp>
        <p:nvSpPr>
          <p:cNvPr id="57" name="CaixaDeTexto 56"/>
          <p:cNvSpPr txBox="1"/>
          <p:nvPr/>
        </p:nvSpPr>
        <p:spPr>
          <a:xfrm>
            <a:off x="1223939" y="5743591"/>
            <a:ext cx="571504" cy="246221"/>
          </a:xfrm>
          <a:prstGeom prst="rect">
            <a:avLst/>
          </a:prstGeom>
          <a:noFill/>
        </p:spPr>
        <p:txBody>
          <a:bodyPr wrap="square" rtlCol="0">
            <a:spAutoFit/>
          </a:bodyPr>
          <a:lstStyle/>
          <a:p>
            <a:r>
              <a:rPr lang="pt-BR" sz="1000" b="1" dirty="0" smtClean="0">
                <a:solidFill>
                  <a:schemeClr val="bg1"/>
                </a:solidFill>
                <a:latin typeface="+mj-lt"/>
              </a:rPr>
              <a:t>9.1%</a:t>
            </a:r>
            <a:endParaRPr lang="pt-BR" sz="1000" b="1" dirty="0">
              <a:solidFill>
                <a:schemeClr val="bg1"/>
              </a:solidFill>
              <a:latin typeface="+mj-lt"/>
            </a:endParaRPr>
          </a:p>
        </p:txBody>
      </p:sp>
      <p:sp>
        <p:nvSpPr>
          <p:cNvPr id="58" name="CaixaDeTexto 57"/>
          <p:cNvSpPr txBox="1"/>
          <p:nvPr/>
        </p:nvSpPr>
        <p:spPr>
          <a:xfrm>
            <a:off x="1809731" y="5162562"/>
            <a:ext cx="571504" cy="246221"/>
          </a:xfrm>
          <a:prstGeom prst="rect">
            <a:avLst/>
          </a:prstGeom>
          <a:noFill/>
        </p:spPr>
        <p:txBody>
          <a:bodyPr wrap="square" rtlCol="0">
            <a:spAutoFit/>
          </a:bodyPr>
          <a:lstStyle/>
          <a:p>
            <a:r>
              <a:rPr lang="pt-BR" sz="1000" b="1" dirty="0" smtClean="0">
                <a:solidFill>
                  <a:schemeClr val="bg1"/>
                </a:solidFill>
                <a:latin typeface="+mj-lt"/>
              </a:rPr>
              <a:t>85.7%</a:t>
            </a:r>
            <a:endParaRPr lang="pt-BR" sz="1000" b="1" dirty="0">
              <a:solidFill>
                <a:schemeClr val="bg1"/>
              </a:solidFill>
              <a:latin typeface="+mj-lt"/>
            </a:endParaRPr>
          </a:p>
        </p:txBody>
      </p:sp>
      <p:sp>
        <p:nvSpPr>
          <p:cNvPr id="63" name="CaixaDeTexto 62"/>
          <p:cNvSpPr txBox="1"/>
          <p:nvPr/>
        </p:nvSpPr>
        <p:spPr>
          <a:xfrm>
            <a:off x="1809731" y="5724541"/>
            <a:ext cx="571504" cy="246221"/>
          </a:xfrm>
          <a:prstGeom prst="rect">
            <a:avLst/>
          </a:prstGeom>
          <a:noFill/>
        </p:spPr>
        <p:txBody>
          <a:bodyPr wrap="square" rtlCol="0">
            <a:spAutoFit/>
          </a:bodyPr>
          <a:lstStyle/>
          <a:p>
            <a:r>
              <a:rPr lang="pt-BR" sz="1000" b="1" dirty="0" smtClean="0">
                <a:solidFill>
                  <a:schemeClr val="bg1"/>
                </a:solidFill>
                <a:latin typeface="+mj-lt"/>
              </a:rPr>
              <a:t>14.3%</a:t>
            </a:r>
            <a:endParaRPr lang="pt-BR" sz="1000" b="1" dirty="0">
              <a:solidFill>
                <a:schemeClr val="bg1"/>
              </a:solidFill>
              <a:latin typeface="+mj-lt"/>
            </a:endParaRPr>
          </a:p>
        </p:txBody>
      </p:sp>
      <p:sp>
        <p:nvSpPr>
          <p:cNvPr id="64" name="CaixaDeTexto 63"/>
          <p:cNvSpPr txBox="1"/>
          <p:nvPr/>
        </p:nvSpPr>
        <p:spPr>
          <a:xfrm>
            <a:off x="2462198" y="5168755"/>
            <a:ext cx="571504" cy="246221"/>
          </a:xfrm>
          <a:prstGeom prst="rect">
            <a:avLst/>
          </a:prstGeom>
          <a:noFill/>
        </p:spPr>
        <p:txBody>
          <a:bodyPr wrap="square" rtlCol="0">
            <a:spAutoFit/>
          </a:bodyPr>
          <a:lstStyle/>
          <a:p>
            <a:r>
              <a:rPr lang="pt-BR" sz="1000" b="1" dirty="0" smtClean="0">
                <a:solidFill>
                  <a:schemeClr val="bg1"/>
                </a:solidFill>
                <a:latin typeface="+mj-lt"/>
              </a:rPr>
              <a:t>84.4%</a:t>
            </a:r>
            <a:endParaRPr lang="pt-BR" sz="1000" b="1" dirty="0">
              <a:solidFill>
                <a:schemeClr val="bg1"/>
              </a:solidFill>
              <a:latin typeface="+mj-lt"/>
            </a:endParaRPr>
          </a:p>
        </p:txBody>
      </p:sp>
      <p:sp>
        <p:nvSpPr>
          <p:cNvPr id="65" name="CaixaDeTexto 64"/>
          <p:cNvSpPr txBox="1"/>
          <p:nvPr/>
        </p:nvSpPr>
        <p:spPr>
          <a:xfrm>
            <a:off x="2471723" y="5705491"/>
            <a:ext cx="571504" cy="246221"/>
          </a:xfrm>
          <a:prstGeom prst="rect">
            <a:avLst/>
          </a:prstGeom>
          <a:noFill/>
        </p:spPr>
        <p:txBody>
          <a:bodyPr wrap="square" rtlCol="0">
            <a:spAutoFit/>
          </a:bodyPr>
          <a:lstStyle/>
          <a:p>
            <a:r>
              <a:rPr lang="pt-BR" sz="1000" b="1" dirty="0" smtClean="0">
                <a:solidFill>
                  <a:schemeClr val="bg1"/>
                </a:solidFill>
                <a:latin typeface="+mj-lt"/>
              </a:rPr>
              <a:t>15.6%</a:t>
            </a:r>
            <a:endParaRPr lang="pt-BR" sz="1000" b="1" dirty="0">
              <a:solidFill>
                <a:schemeClr val="bg1"/>
              </a:solidFill>
              <a:latin typeface="+mj-lt"/>
            </a:endParaRPr>
          </a:p>
        </p:txBody>
      </p:sp>
      <p:sp>
        <p:nvSpPr>
          <p:cNvPr id="66" name="CaixaDeTexto 65"/>
          <p:cNvSpPr txBox="1"/>
          <p:nvPr/>
        </p:nvSpPr>
        <p:spPr>
          <a:xfrm>
            <a:off x="3757607" y="5183043"/>
            <a:ext cx="571504" cy="246221"/>
          </a:xfrm>
          <a:prstGeom prst="rect">
            <a:avLst/>
          </a:prstGeom>
          <a:noFill/>
        </p:spPr>
        <p:txBody>
          <a:bodyPr wrap="square" rtlCol="0">
            <a:spAutoFit/>
          </a:bodyPr>
          <a:lstStyle/>
          <a:p>
            <a:r>
              <a:rPr lang="pt-BR" sz="1000" b="1" dirty="0" smtClean="0">
                <a:solidFill>
                  <a:schemeClr val="bg1"/>
                </a:solidFill>
                <a:latin typeface="+mj-lt"/>
              </a:rPr>
              <a:t>85.0%</a:t>
            </a:r>
            <a:endParaRPr lang="pt-BR" sz="1000" b="1" dirty="0">
              <a:solidFill>
                <a:schemeClr val="bg1"/>
              </a:solidFill>
              <a:latin typeface="+mj-lt"/>
            </a:endParaRPr>
          </a:p>
        </p:txBody>
      </p:sp>
      <p:sp>
        <p:nvSpPr>
          <p:cNvPr id="77" name="CaixaDeTexto 76"/>
          <p:cNvSpPr txBox="1"/>
          <p:nvPr/>
        </p:nvSpPr>
        <p:spPr>
          <a:xfrm>
            <a:off x="3767132" y="5715016"/>
            <a:ext cx="571504" cy="246221"/>
          </a:xfrm>
          <a:prstGeom prst="rect">
            <a:avLst/>
          </a:prstGeom>
          <a:noFill/>
        </p:spPr>
        <p:txBody>
          <a:bodyPr wrap="square" rtlCol="0">
            <a:spAutoFit/>
          </a:bodyPr>
          <a:lstStyle/>
          <a:p>
            <a:r>
              <a:rPr lang="pt-BR" sz="1000" b="1" dirty="0" smtClean="0">
                <a:solidFill>
                  <a:schemeClr val="bg1"/>
                </a:solidFill>
                <a:latin typeface="+mj-lt"/>
              </a:rPr>
              <a:t>15.0%</a:t>
            </a:r>
            <a:endParaRPr lang="pt-BR" sz="1000" b="1" dirty="0">
              <a:solidFill>
                <a:schemeClr val="bg1"/>
              </a:solidFill>
              <a:latin typeface="+mj-lt"/>
            </a:endParaRPr>
          </a:p>
        </p:txBody>
      </p:sp>
      <p:sp>
        <p:nvSpPr>
          <p:cNvPr id="50" name="CaixaDeTexto 49"/>
          <p:cNvSpPr txBox="1"/>
          <p:nvPr/>
        </p:nvSpPr>
        <p:spPr>
          <a:xfrm>
            <a:off x="1604942" y="4651841"/>
            <a:ext cx="928694" cy="215444"/>
          </a:xfrm>
          <a:prstGeom prst="rect">
            <a:avLst/>
          </a:prstGeom>
          <a:noFill/>
        </p:spPr>
        <p:txBody>
          <a:bodyPr wrap="square" rtlCol="0">
            <a:spAutoFit/>
          </a:bodyPr>
          <a:lstStyle/>
          <a:p>
            <a:pPr algn="ctr"/>
            <a:r>
              <a:rPr lang="pt-BR" sz="750" b="1" dirty="0" smtClean="0"/>
              <a:t>USD 145.7 M</a:t>
            </a:r>
            <a:endParaRPr lang="pt-BR" sz="750" b="1" dirty="0"/>
          </a:p>
        </p:txBody>
      </p:sp>
      <p:sp>
        <p:nvSpPr>
          <p:cNvPr id="52" name="CaixaDeTexto 51"/>
          <p:cNvSpPr txBox="1"/>
          <p:nvPr/>
        </p:nvSpPr>
        <p:spPr>
          <a:xfrm>
            <a:off x="2243121" y="4629158"/>
            <a:ext cx="928694" cy="215444"/>
          </a:xfrm>
          <a:prstGeom prst="rect">
            <a:avLst/>
          </a:prstGeom>
          <a:noFill/>
        </p:spPr>
        <p:txBody>
          <a:bodyPr wrap="square" rtlCol="0">
            <a:spAutoFit/>
          </a:bodyPr>
          <a:lstStyle/>
          <a:p>
            <a:pPr algn="ctr"/>
            <a:r>
              <a:rPr lang="pt-BR" sz="750" b="1" dirty="0" smtClean="0"/>
              <a:t>USD 156.2 M</a:t>
            </a:r>
            <a:endParaRPr lang="pt-BR" sz="750" b="1" dirty="0"/>
          </a:p>
        </p:txBody>
      </p:sp>
      <p:sp>
        <p:nvSpPr>
          <p:cNvPr id="53" name="CaixaDeTexto 52"/>
          <p:cNvSpPr txBox="1"/>
          <p:nvPr/>
        </p:nvSpPr>
        <p:spPr>
          <a:xfrm>
            <a:off x="2909876" y="4613741"/>
            <a:ext cx="928694" cy="215444"/>
          </a:xfrm>
          <a:prstGeom prst="rect">
            <a:avLst/>
          </a:prstGeom>
          <a:noFill/>
        </p:spPr>
        <p:txBody>
          <a:bodyPr wrap="square" rtlCol="0">
            <a:spAutoFit/>
          </a:bodyPr>
          <a:lstStyle/>
          <a:p>
            <a:pPr algn="ctr"/>
            <a:r>
              <a:rPr lang="pt-BR" sz="750" b="1" dirty="0" smtClean="0"/>
              <a:t>USD 167.4 M</a:t>
            </a:r>
            <a:endParaRPr lang="pt-BR" sz="750" b="1" dirty="0"/>
          </a:p>
        </p:txBody>
      </p:sp>
      <p:sp>
        <p:nvSpPr>
          <p:cNvPr id="78" name="CaixaDeTexto 77"/>
          <p:cNvSpPr txBox="1"/>
          <p:nvPr/>
        </p:nvSpPr>
        <p:spPr>
          <a:xfrm>
            <a:off x="952475" y="4694704"/>
            <a:ext cx="928694" cy="215444"/>
          </a:xfrm>
          <a:prstGeom prst="rect">
            <a:avLst/>
          </a:prstGeom>
          <a:noFill/>
        </p:spPr>
        <p:txBody>
          <a:bodyPr wrap="square" rtlCol="0">
            <a:spAutoFit/>
          </a:bodyPr>
          <a:lstStyle/>
          <a:p>
            <a:pPr algn="ctr"/>
            <a:r>
              <a:rPr lang="pt-BR" sz="750" b="1" dirty="0" smtClean="0"/>
              <a:t>USD 147.1 M</a:t>
            </a:r>
            <a:endParaRPr lang="pt-BR" sz="750" b="1" dirty="0"/>
          </a:p>
        </p:txBody>
      </p:sp>
      <p:sp>
        <p:nvSpPr>
          <p:cNvPr id="79" name="CaixaDeTexto 78"/>
          <p:cNvSpPr txBox="1"/>
          <p:nvPr/>
        </p:nvSpPr>
        <p:spPr>
          <a:xfrm>
            <a:off x="3095615" y="5184474"/>
            <a:ext cx="571504" cy="246221"/>
          </a:xfrm>
          <a:prstGeom prst="rect">
            <a:avLst/>
          </a:prstGeom>
          <a:noFill/>
        </p:spPr>
        <p:txBody>
          <a:bodyPr wrap="square" rtlCol="0">
            <a:spAutoFit/>
          </a:bodyPr>
          <a:lstStyle/>
          <a:p>
            <a:r>
              <a:rPr lang="pt-BR" sz="1000" b="1" dirty="0" smtClean="0">
                <a:solidFill>
                  <a:schemeClr val="bg1"/>
                </a:solidFill>
                <a:latin typeface="+mj-lt"/>
              </a:rPr>
              <a:t>84.8%</a:t>
            </a:r>
            <a:endParaRPr lang="pt-BR" sz="1000" b="1" dirty="0">
              <a:solidFill>
                <a:schemeClr val="bg1"/>
              </a:solidFill>
              <a:latin typeface="+mj-lt"/>
            </a:endParaRPr>
          </a:p>
        </p:txBody>
      </p:sp>
      <p:sp>
        <p:nvSpPr>
          <p:cNvPr id="80" name="CaixaDeTexto 79"/>
          <p:cNvSpPr txBox="1"/>
          <p:nvPr/>
        </p:nvSpPr>
        <p:spPr>
          <a:xfrm>
            <a:off x="3109902" y="5715016"/>
            <a:ext cx="571504" cy="246221"/>
          </a:xfrm>
          <a:prstGeom prst="rect">
            <a:avLst/>
          </a:prstGeom>
          <a:noFill/>
        </p:spPr>
        <p:txBody>
          <a:bodyPr wrap="square" rtlCol="0">
            <a:spAutoFit/>
          </a:bodyPr>
          <a:lstStyle/>
          <a:p>
            <a:r>
              <a:rPr lang="pt-BR" sz="1000" b="1" dirty="0" smtClean="0">
                <a:solidFill>
                  <a:schemeClr val="bg1"/>
                </a:solidFill>
                <a:latin typeface="+mj-lt"/>
              </a:rPr>
              <a:t>15.2%</a:t>
            </a:r>
            <a:endParaRPr lang="pt-BR" sz="1000" b="1" dirty="0">
              <a:solidFill>
                <a:schemeClr val="bg1"/>
              </a:solidFill>
              <a:latin typeface="+mj-lt"/>
            </a:endParaRPr>
          </a:p>
        </p:txBody>
      </p:sp>
      <p:sp>
        <p:nvSpPr>
          <p:cNvPr id="81" name="CaixaDeTexto 80"/>
          <p:cNvSpPr txBox="1"/>
          <p:nvPr/>
        </p:nvSpPr>
        <p:spPr>
          <a:xfrm>
            <a:off x="3571868" y="4586295"/>
            <a:ext cx="928694" cy="215444"/>
          </a:xfrm>
          <a:prstGeom prst="rect">
            <a:avLst/>
          </a:prstGeom>
          <a:noFill/>
        </p:spPr>
        <p:txBody>
          <a:bodyPr wrap="square" rtlCol="0">
            <a:spAutoFit/>
          </a:bodyPr>
          <a:lstStyle/>
          <a:p>
            <a:pPr algn="ctr"/>
            <a:r>
              <a:rPr lang="pt-BR" sz="750" b="1" dirty="0" smtClean="0"/>
              <a:t>USD 177.7 M</a:t>
            </a:r>
            <a:endParaRPr lang="pt-BR" sz="750" b="1" dirty="0"/>
          </a:p>
        </p:txBody>
      </p:sp>
      <p:sp>
        <p:nvSpPr>
          <p:cNvPr id="82" name="CaixaDeTexto 43"/>
          <p:cNvSpPr txBox="1">
            <a:spLocks noChangeArrowheads="1"/>
          </p:cNvSpPr>
          <p:nvPr/>
        </p:nvSpPr>
        <p:spPr bwMode="auto">
          <a:xfrm>
            <a:off x="3709986" y="5938855"/>
            <a:ext cx="647700" cy="246062"/>
          </a:xfrm>
          <a:prstGeom prst="rect">
            <a:avLst/>
          </a:prstGeom>
          <a:noFill/>
          <a:ln w="9525">
            <a:noFill/>
            <a:miter lim="800000"/>
            <a:headEnd/>
            <a:tailEnd/>
          </a:ln>
        </p:spPr>
        <p:txBody>
          <a:bodyPr>
            <a:spAutoFit/>
          </a:bodyPr>
          <a:lstStyle/>
          <a:p>
            <a:pPr algn="ctr"/>
            <a:r>
              <a:rPr lang="pt-BR" sz="1000" dirty="0" smtClean="0">
                <a:solidFill>
                  <a:schemeClr val="tx2"/>
                </a:solidFill>
                <a:latin typeface="Calibri" pitchFamily="34" charset="0"/>
              </a:rPr>
              <a:t>2012</a:t>
            </a:r>
            <a:endParaRPr lang="pt-BR" sz="10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l="1009" t="11755" r="3015" b="4224"/>
          <a:stretch>
            <a:fillRect/>
          </a:stretch>
        </p:blipFill>
        <p:spPr bwMode="auto">
          <a:xfrm>
            <a:off x="0" y="-24"/>
            <a:ext cx="9144000" cy="6084966"/>
          </a:xfrm>
          <a:prstGeom prst="rect">
            <a:avLst/>
          </a:prstGeom>
          <a:noFill/>
          <a:ln w="9525">
            <a:noFill/>
            <a:miter lim="800000"/>
            <a:headEnd/>
            <a:tailEnd/>
          </a:ln>
        </p:spPr>
      </p:pic>
      <p:sp>
        <p:nvSpPr>
          <p:cNvPr id="4" name="Retângulo 3"/>
          <p:cNvSpPr/>
          <p:nvPr/>
        </p:nvSpPr>
        <p:spPr>
          <a:xfrm>
            <a:off x="0" y="214313"/>
            <a:ext cx="9144000" cy="142875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8436" name="CaixaDeTexto 4"/>
          <p:cNvSpPr txBox="1">
            <a:spLocks noChangeArrowheads="1"/>
          </p:cNvSpPr>
          <p:nvPr/>
        </p:nvSpPr>
        <p:spPr bwMode="auto">
          <a:xfrm>
            <a:off x="0" y="214313"/>
            <a:ext cx="4211638" cy="400050"/>
          </a:xfrm>
          <a:prstGeom prst="rect">
            <a:avLst/>
          </a:prstGeom>
          <a:noFill/>
          <a:ln w="9525">
            <a:noFill/>
            <a:miter lim="800000"/>
            <a:headEnd/>
            <a:tailEnd/>
          </a:ln>
        </p:spPr>
        <p:txBody>
          <a:bodyPr>
            <a:spAutoFit/>
          </a:bodyPr>
          <a:lstStyle/>
          <a:p>
            <a:r>
              <a:rPr lang="en-US" sz="2000" b="1" dirty="0" smtClean="0">
                <a:solidFill>
                  <a:schemeClr val="tx2"/>
                </a:solidFill>
                <a:latin typeface="Calibri" pitchFamily="34" charset="0"/>
              </a:rPr>
              <a:t>Offshore Vessels</a:t>
            </a:r>
            <a:endParaRPr lang="en-US" sz="1600" dirty="0">
              <a:solidFill>
                <a:schemeClr val="tx2"/>
              </a:solidFill>
              <a:latin typeface="Calibri" pitchFamily="34" charset="0"/>
            </a:endParaRPr>
          </a:p>
        </p:txBody>
      </p:sp>
      <p:sp>
        <p:nvSpPr>
          <p:cNvPr id="18437" name="CaixaDeTexto 5"/>
          <p:cNvSpPr txBox="1">
            <a:spLocks noChangeArrowheads="1"/>
          </p:cNvSpPr>
          <p:nvPr/>
        </p:nvSpPr>
        <p:spPr bwMode="auto">
          <a:xfrm>
            <a:off x="34925" y="642938"/>
            <a:ext cx="1873250" cy="523875"/>
          </a:xfrm>
          <a:prstGeom prst="rect">
            <a:avLst/>
          </a:prstGeom>
          <a:noFill/>
          <a:ln w="9525">
            <a:noFill/>
            <a:miter lim="800000"/>
            <a:headEnd/>
            <a:tailEnd/>
          </a:ln>
        </p:spPr>
        <p:txBody>
          <a:bodyPr>
            <a:spAutoFit/>
          </a:bodyPr>
          <a:lstStyle/>
          <a:p>
            <a:pPr algn="ctr"/>
            <a:r>
              <a:rPr lang="pt-BR" sz="2800" b="1" dirty="0">
                <a:solidFill>
                  <a:schemeClr val="tx2"/>
                </a:solidFill>
                <a:latin typeface="Calibri" pitchFamily="34" charset="0"/>
              </a:rPr>
              <a:t>USD </a:t>
            </a:r>
            <a:r>
              <a:rPr lang="pt-BR" sz="2800" b="1" dirty="0" smtClean="0">
                <a:solidFill>
                  <a:schemeClr val="tx2"/>
                </a:solidFill>
                <a:latin typeface="Calibri" pitchFamily="34" charset="0"/>
              </a:rPr>
              <a:t>46M</a:t>
            </a:r>
            <a:endParaRPr lang="pt-BR" sz="2800" b="1" dirty="0">
              <a:solidFill>
                <a:schemeClr val="tx2"/>
              </a:solidFill>
              <a:latin typeface="Calibri" pitchFamily="34" charset="0"/>
            </a:endParaRPr>
          </a:p>
        </p:txBody>
      </p:sp>
      <p:sp>
        <p:nvSpPr>
          <p:cNvPr id="18438" name="CaixaDeTexto 6"/>
          <p:cNvSpPr txBox="1">
            <a:spLocks noChangeArrowheads="1"/>
          </p:cNvSpPr>
          <p:nvPr/>
        </p:nvSpPr>
        <p:spPr bwMode="auto">
          <a:xfrm>
            <a:off x="3744913" y="642938"/>
            <a:ext cx="1439862"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18 </a:t>
            </a:r>
            <a:r>
              <a:rPr lang="pt-BR" sz="2800" b="1" dirty="0" err="1">
                <a:solidFill>
                  <a:schemeClr val="tx2"/>
                </a:solidFill>
                <a:latin typeface="Calibri" pitchFamily="34" charset="0"/>
              </a:rPr>
              <a:t>OSVs</a:t>
            </a:r>
            <a:endParaRPr lang="pt-BR" sz="2800" b="1" dirty="0">
              <a:solidFill>
                <a:schemeClr val="tx2"/>
              </a:solidFill>
              <a:latin typeface="Calibri" pitchFamily="34" charset="0"/>
            </a:endParaRPr>
          </a:p>
        </p:txBody>
      </p:sp>
      <p:sp>
        <p:nvSpPr>
          <p:cNvPr id="18439" name="CaixaDeTexto 7"/>
          <p:cNvSpPr txBox="1">
            <a:spLocks noChangeArrowheads="1"/>
          </p:cNvSpPr>
          <p:nvPr/>
        </p:nvSpPr>
        <p:spPr bwMode="auto">
          <a:xfrm>
            <a:off x="2928938" y="1071563"/>
            <a:ext cx="3071812" cy="584775"/>
          </a:xfrm>
          <a:prstGeom prst="rect">
            <a:avLst/>
          </a:prstGeom>
          <a:noFill/>
          <a:ln w="9525">
            <a:noFill/>
            <a:miter lim="800000"/>
            <a:headEnd/>
            <a:tailEnd/>
          </a:ln>
        </p:spPr>
        <p:txBody>
          <a:bodyPr>
            <a:spAutoFit/>
          </a:bodyPr>
          <a:lstStyle/>
          <a:p>
            <a:pPr algn="ctr"/>
            <a:r>
              <a:rPr lang="pt-BR" sz="1600" dirty="0" smtClean="0">
                <a:solidFill>
                  <a:schemeClr val="tx2"/>
                </a:solidFill>
                <a:latin typeface="Calibri" pitchFamily="34" charset="0"/>
              </a:rPr>
              <a:t>15 </a:t>
            </a:r>
            <a:r>
              <a:rPr lang="pt-BR" sz="1600" dirty="0" err="1">
                <a:solidFill>
                  <a:schemeClr val="tx2"/>
                </a:solidFill>
                <a:latin typeface="Calibri" pitchFamily="34" charset="0"/>
              </a:rPr>
              <a:t>owned</a:t>
            </a:r>
            <a:r>
              <a:rPr lang="pt-BR" sz="1600" dirty="0">
                <a:solidFill>
                  <a:schemeClr val="tx2"/>
                </a:solidFill>
                <a:latin typeface="Calibri" pitchFamily="34" charset="0"/>
              </a:rPr>
              <a:t> </a:t>
            </a:r>
            <a:r>
              <a:rPr lang="pt-BR" sz="1600" dirty="0" err="1">
                <a:solidFill>
                  <a:schemeClr val="tx2"/>
                </a:solidFill>
                <a:latin typeface="Calibri" pitchFamily="34" charset="0"/>
              </a:rPr>
              <a:t>PSVs</a:t>
            </a:r>
            <a:r>
              <a:rPr lang="pt-BR" sz="1600" dirty="0">
                <a:solidFill>
                  <a:schemeClr val="tx2"/>
                </a:solidFill>
                <a:latin typeface="Calibri" pitchFamily="34" charset="0"/>
              </a:rPr>
              <a:t> + 3 </a:t>
            </a:r>
            <a:r>
              <a:rPr lang="pt-BR" sz="1600" dirty="0" err="1" smtClean="0">
                <a:solidFill>
                  <a:schemeClr val="tx2"/>
                </a:solidFill>
                <a:latin typeface="Calibri" pitchFamily="34" charset="0"/>
              </a:rPr>
              <a:t>flag</a:t>
            </a:r>
            <a:r>
              <a:rPr lang="pt-BR" sz="1600" dirty="0" smtClean="0">
                <a:solidFill>
                  <a:schemeClr val="tx2"/>
                </a:solidFill>
                <a:latin typeface="Calibri" pitchFamily="34" charset="0"/>
              </a:rPr>
              <a:t> </a:t>
            </a:r>
            <a:r>
              <a:rPr lang="pt-BR" sz="1600" dirty="0" err="1" smtClean="0">
                <a:solidFill>
                  <a:schemeClr val="tx2"/>
                </a:solidFill>
                <a:latin typeface="Calibri" pitchFamily="34" charset="0"/>
              </a:rPr>
              <a:t>cover</a:t>
            </a:r>
            <a:r>
              <a:rPr lang="pt-BR" sz="1600" dirty="0" smtClean="0">
                <a:solidFill>
                  <a:schemeClr val="tx2"/>
                </a:solidFill>
                <a:latin typeface="Calibri" pitchFamily="34" charset="0"/>
              </a:rPr>
              <a:t> </a:t>
            </a:r>
            <a:r>
              <a:rPr lang="pt-BR" sz="1600" dirty="0" err="1" smtClean="0">
                <a:solidFill>
                  <a:schemeClr val="tx2"/>
                </a:solidFill>
                <a:latin typeface="Calibri" pitchFamily="34" charset="0"/>
              </a:rPr>
              <a:t>AHTSs</a:t>
            </a:r>
            <a:r>
              <a:rPr lang="pt-BR" sz="1600" dirty="0">
                <a:solidFill>
                  <a:schemeClr val="tx2"/>
                </a:solidFill>
                <a:latin typeface="Calibri" pitchFamily="34" charset="0"/>
              </a:rPr>
              <a:t> </a:t>
            </a:r>
            <a:r>
              <a:rPr lang="pt-BR" sz="900" dirty="0" smtClean="0">
                <a:solidFill>
                  <a:schemeClr val="tx2"/>
                </a:solidFill>
                <a:latin typeface="Calibri" pitchFamily="34" charset="0"/>
              </a:rPr>
              <a:t>(as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Mar/13)</a:t>
            </a:r>
            <a:endParaRPr lang="pt-BR" sz="900" dirty="0">
              <a:solidFill>
                <a:schemeClr val="tx2"/>
              </a:solidFill>
              <a:latin typeface="Calibri" pitchFamily="34" charset="0"/>
            </a:endParaRPr>
          </a:p>
        </p:txBody>
      </p:sp>
      <p:sp>
        <p:nvSpPr>
          <p:cNvPr id="18440" name="CaixaDeTexto 8"/>
          <p:cNvSpPr txBox="1">
            <a:spLocks noChangeArrowheads="1"/>
          </p:cNvSpPr>
          <p:nvPr/>
        </p:nvSpPr>
        <p:spPr bwMode="auto">
          <a:xfrm>
            <a:off x="6985000" y="642938"/>
            <a:ext cx="1727200"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5,796</a:t>
            </a:r>
            <a:endParaRPr lang="pt-BR" sz="2800" b="1" dirty="0">
              <a:solidFill>
                <a:schemeClr val="tx2"/>
              </a:solidFill>
              <a:latin typeface="Calibri" pitchFamily="34" charset="0"/>
            </a:endParaRPr>
          </a:p>
        </p:txBody>
      </p:sp>
      <p:sp>
        <p:nvSpPr>
          <p:cNvPr id="18441" name="CaixaDeTexto 9"/>
          <p:cNvSpPr txBox="1">
            <a:spLocks noChangeArrowheads="1"/>
          </p:cNvSpPr>
          <p:nvPr/>
        </p:nvSpPr>
        <p:spPr bwMode="auto">
          <a:xfrm>
            <a:off x="6769100" y="1071563"/>
            <a:ext cx="2232025" cy="476250"/>
          </a:xfrm>
          <a:prstGeom prst="rect">
            <a:avLst/>
          </a:prstGeom>
          <a:noFill/>
          <a:ln w="9525">
            <a:noFill/>
            <a:miter lim="800000"/>
            <a:headEnd/>
            <a:tailEnd/>
          </a:ln>
        </p:spPr>
        <p:txBody>
          <a:bodyPr>
            <a:spAutoFit/>
          </a:bodyPr>
          <a:lstStyle/>
          <a:p>
            <a:pPr algn="ctr"/>
            <a:r>
              <a:rPr lang="pt-BR" sz="1600" dirty="0" err="1">
                <a:solidFill>
                  <a:schemeClr val="tx2"/>
                </a:solidFill>
                <a:latin typeface="Calibri" pitchFamily="34" charset="0"/>
              </a:rPr>
              <a:t>Days</a:t>
            </a:r>
            <a:r>
              <a:rPr lang="pt-BR" sz="1600" dirty="0">
                <a:solidFill>
                  <a:schemeClr val="tx2"/>
                </a:solidFill>
                <a:latin typeface="Calibri" pitchFamily="34" charset="0"/>
              </a:rPr>
              <a:t> In </a:t>
            </a:r>
            <a:r>
              <a:rPr lang="pt-BR" sz="1600" dirty="0" err="1">
                <a:solidFill>
                  <a:schemeClr val="tx2"/>
                </a:solidFill>
                <a:latin typeface="Calibri" pitchFamily="34" charset="0"/>
              </a:rPr>
              <a:t>Operation</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2012)</a:t>
            </a:r>
            <a:endParaRPr lang="pt-BR" sz="900" dirty="0">
              <a:solidFill>
                <a:schemeClr val="tx2"/>
              </a:solidFill>
              <a:latin typeface="Calibri" pitchFamily="34" charset="0"/>
            </a:endParaRPr>
          </a:p>
        </p:txBody>
      </p:sp>
      <p:sp>
        <p:nvSpPr>
          <p:cNvPr id="18442" name="CaixaDeTexto 12"/>
          <p:cNvSpPr txBox="1">
            <a:spLocks noChangeArrowheads="1"/>
          </p:cNvSpPr>
          <p:nvPr/>
        </p:nvSpPr>
        <p:spPr bwMode="auto">
          <a:xfrm>
            <a:off x="179388" y="1071563"/>
            <a:ext cx="15843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smtClean="0">
                <a:solidFill>
                  <a:schemeClr val="tx2"/>
                </a:solidFill>
                <a:latin typeface="Calibri" pitchFamily="34" charset="0"/>
              </a:rPr>
              <a:t>(7%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
        <p:nvSpPr>
          <p:cNvPr id="18443" name="CaixaDeTexto 13"/>
          <p:cNvSpPr txBox="1">
            <a:spLocks noChangeArrowheads="1"/>
          </p:cNvSpPr>
          <p:nvPr/>
        </p:nvSpPr>
        <p:spPr bwMode="auto">
          <a:xfrm>
            <a:off x="34925" y="5732463"/>
            <a:ext cx="1584325" cy="277812"/>
          </a:xfrm>
          <a:prstGeom prst="rect">
            <a:avLst/>
          </a:prstGeom>
          <a:noFill/>
          <a:ln w="9525">
            <a:noFill/>
            <a:miter lim="800000"/>
            <a:headEnd/>
            <a:tailEnd/>
          </a:ln>
        </p:spPr>
        <p:txBody>
          <a:bodyPr>
            <a:spAutoFit/>
          </a:bodyPr>
          <a:lstStyle/>
          <a:p>
            <a:r>
              <a:rPr lang="pt-BR" sz="1200" b="1" dirty="0">
                <a:solidFill>
                  <a:schemeClr val="bg1"/>
                </a:solidFill>
                <a:latin typeface="Calibri" pitchFamily="34" charset="0"/>
              </a:rPr>
              <a:t>PSV </a:t>
            </a:r>
            <a:r>
              <a:rPr lang="pt-BR" sz="1200" b="1" dirty="0" err="1" smtClean="0">
                <a:solidFill>
                  <a:schemeClr val="bg1"/>
                </a:solidFill>
                <a:latin typeface="Calibri" pitchFamily="34" charset="0"/>
              </a:rPr>
              <a:t>Tagaz</a:t>
            </a:r>
            <a:endParaRPr lang="pt-BR" sz="1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6711" y="4243407"/>
            <a:ext cx="3990975" cy="1971675"/>
          </a:xfrm>
          <a:prstGeom prst="rect">
            <a:avLst/>
          </a:prstGeom>
          <a:noFill/>
          <a:ln w="9525">
            <a:noFill/>
            <a:miter lim="800000"/>
            <a:headEnd/>
            <a:tailEnd/>
          </a:ln>
          <a:effectLst/>
        </p:spPr>
      </p:pic>
      <p:sp>
        <p:nvSpPr>
          <p:cNvPr id="26" name="Retângulo de cantos arredondados 25"/>
          <p:cNvSpPr/>
          <p:nvPr/>
        </p:nvSpPr>
        <p:spPr>
          <a:xfrm>
            <a:off x="199994" y="3076579"/>
            <a:ext cx="685830" cy="288925"/>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00" b="1" dirty="0" err="1" smtClean="0">
                <a:solidFill>
                  <a:schemeClr val="tx2"/>
                </a:solidFill>
              </a:rPr>
              <a:t>Foreign</a:t>
            </a:r>
            <a:endParaRPr lang="pt-BR" sz="1000" b="1" dirty="0">
              <a:solidFill>
                <a:schemeClr val="tx2"/>
              </a:solidFill>
            </a:endParaRPr>
          </a:p>
        </p:txBody>
      </p:sp>
      <p:sp>
        <p:nvSpPr>
          <p:cNvPr id="25" name="Retângulo de cantos arredondados 24"/>
          <p:cNvSpPr/>
          <p:nvPr/>
        </p:nvSpPr>
        <p:spPr>
          <a:xfrm>
            <a:off x="199994" y="2697828"/>
            <a:ext cx="681067" cy="287337"/>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00" b="1" dirty="0" err="1" smtClean="0">
                <a:solidFill>
                  <a:schemeClr val="tx2"/>
                </a:solidFill>
              </a:rPr>
              <a:t>Brazilian</a:t>
            </a:r>
            <a:endParaRPr lang="pt-BR" sz="1000" b="1" dirty="0">
              <a:solidFill>
                <a:schemeClr val="tx2"/>
              </a:solidFill>
            </a:endParaRPr>
          </a:p>
        </p:txBody>
      </p:sp>
      <p:sp>
        <p:nvSpPr>
          <p:cNvPr id="14" name="Retângulo 13"/>
          <p:cNvSpPr/>
          <p:nvPr/>
        </p:nvSpPr>
        <p:spPr>
          <a:xfrm>
            <a:off x="0" y="404813"/>
            <a:ext cx="9144000" cy="1511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462"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b="1" dirty="0" smtClean="0">
                <a:solidFill>
                  <a:schemeClr val="tx2"/>
                </a:solidFill>
                <a:latin typeface="Calibri" pitchFamily="34" charset="0"/>
              </a:rPr>
              <a:t>Offshore Vessels</a:t>
            </a:r>
            <a:endParaRPr lang="en-US" b="1" dirty="0">
              <a:solidFill>
                <a:schemeClr val="tx2"/>
              </a:solidFill>
              <a:latin typeface="Calibri" pitchFamily="34" charset="0"/>
            </a:endParaRPr>
          </a:p>
        </p:txBody>
      </p:sp>
      <p:sp>
        <p:nvSpPr>
          <p:cNvPr id="19463" name="CaixaDeTexto 3"/>
          <p:cNvSpPr txBox="1">
            <a:spLocks noChangeArrowheads="1"/>
          </p:cNvSpPr>
          <p:nvPr/>
        </p:nvSpPr>
        <p:spPr bwMode="auto">
          <a:xfrm>
            <a:off x="30163" y="476250"/>
            <a:ext cx="8286750" cy="1323975"/>
          </a:xfrm>
          <a:prstGeom prst="rect">
            <a:avLst/>
          </a:prstGeom>
          <a:noFill/>
          <a:ln w="9525">
            <a:noFill/>
            <a:miter lim="800000"/>
            <a:headEnd/>
            <a:tailEnd/>
          </a:ln>
        </p:spPr>
        <p:txBody>
          <a:bodyPr>
            <a:spAutoFit/>
          </a:bodyPr>
          <a:lstStyle/>
          <a:p>
            <a:pPr>
              <a:buFont typeface="Arial" charset="0"/>
              <a:buChar char="•"/>
            </a:pPr>
            <a:r>
              <a:rPr lang="en-US" sz="1600" dirty="0">
                <a:solidFill>
                  <a:schemeClr val="bg1"/>
                </a:solidFill>
                <a:latin typeface="Calibri" pitchFamily="34" charset="0"/>
              </a:rPr>
              <a:t> Regulatory protection ensures priority to Brazilian flag vessels (ANTAQ Resolution 495)</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Friendly funding available from FMM (Fundo </a:t>
            </a:r>
            <a:r>
              <a:rPr lang="en-US" sz="1600" dirty="0" err="1">
                <a:solidFill>
                  <a:schemeClr val="bg1"/>
                </a:solidFill>
                <a:latin typeface="Calibri" pitchFamily="34" charset="0"/>
              </a:rPr>
              <a:t>da</a:t>
            </a:r>
            <a:r>
              <a:rPr lang="en-US" sz="1600" dirty="0">
                <a:solidFill>
                  <a:schemeClr val="bg1"/>
                </a:solidFill>
                <a:latin typeface="Calibri" pitchFamily="34" charset="0"/>
              </a:rPr>
              <a:t> </a:t>
            </a:r>
            <a:r>
              <a:rPr lang="en-US" sz="1600" dirty="0" err="1">
                <a:solidFill>
                  <a:schemeClr val="bg1"/>
                </a:solidFill>
                <a:latin typeface="Calibri" pitchFamily="34" charset="0"/>
              </a:rPr>
              <a:t>Marinha</a:t>
            </a:r>
            <a:r>
              <a:rPr lang="en-US" sz="1600" dirty="0">
                <a:solidFill>
                  <a:schemeClr val="bg1"/>
                </a:solidFill>
                <a:latin typeface="Calibri" pitchFamily="34" charset="0"/>
              </a:rPr>
              <a:t> </a:t>
            </a:r>
            <a:r>
              <a:rPr lang="en-US" sz="1600" dirty="0" err="1">
                <a:solidFill>
                  <a:schemeClr val="bg1"/>
                </a:solidFill>
                <a:latin typeface="Calibri" pitchFamily="34" charset="0"/>
              </a:rPr>
              <a:t>Mercante</a:t>
            </a:r>
            <a:r>
              <a:rPr lang="en-US" sz="1600" dirty="0">
                <a:solidFill>
                  <a:schemeClr val="bg1"/>
                </a:solidFill>
                <a:latin typeface="Calibri" pitchFamily="34" charset="0"/>
              </a:rPr>
              <a:t>) – Long-term, Low-cost</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a:t>
            </a:r>
            <a:r>
              <a:rPr lang="en-US" sz="1600" dirty="0" smtClean="0">
                <a:solidFill>
                  <a:schemeClr val="bg1"/>
                </a:solidFill>
                <a:latin typeface="Calibri" pitchFamily="34" charset="0"/>
              </a:rPr>
              <a:t>Wilson </a:t>
            </a:r>
            <a:r>
              <a:rPr lang="en-US" sz="1600" dirty="0">
                <a:solidFill>
                  <a:schemeClr val="bg1"/>
                </a:solidFill>
                <a:latin typeface="Calibri" pitchFamily="34" charset="0"/>
              </a:rPr>
              <a:t>Sons 100%-owned shipyard is a key competitive advantage</a:t>
            </a:r>
          </a:p>
        </p:txBody>
      </p:sp>
      <p:sp>
        <p:nvSpPr>
          <p:cNvPr id="27" name="Retângulo de cantos arredondados 26"/>
          <p:cNvSpPr/>
          <p:nvPr/>
        </p:nvSpPr>
        <p:spPr>
          <a:xfrm>
            <a:off x="199994" y="3516984"/>
            <a:ext cx="685831"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00" b="1" dirty="0">
                <a:solidFill>
                  <a:schemeClr val="bg1"/>
                </a:solidFill>
              </a:rPr>
              <a:t>Total</a:t>
            </a:r>
          </a:p>
        </p:txBody>
      </p:sp>
      <p:sp>
        <p:nvSpPr>
          <p:cNvPr id="28" name="Retângulo de cantos arredondados 27"/>
          <p:cNvSpPr/>
          <p:nvPr/>
        </p:nvSpPr>
        <p:spPr>
          <a:xfrm>
            <a:off x="935799" y="3076579"/>
            <a:ext cx="428628" cy="288925"/>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104</a:t>
            </a:r>
            <a:endParaRPr lang="pt-BR" sz="1000" b="1" dirty="0">
              <a:solidFill>
                <a:schemeClr val="tx2"/>
              </a:solidFill>
            </a:endParaRPr>
          </a:p>
        </p:txBody>
      </p:sp>
      <p:sp>
        <p:nvSpPr>
          <p:cNvPr id="29" name="Retângulo de cantos arredondados 28"/>
          <p:cNvSpPr/>
          <p:nvPr/>
        </p:nvSpPr>
        <p:spPr>
          <a:xfrm>
            <a:off x="931036" y="2697828"/>
            <a:ext cx="428628" cy="287337"/>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81</a:t>
            </a:r>
            <a:endParaRPr lang="pt-BR" sz="1000" b="1" dirty="0">
              <a:solidFill>
                <a:schemeClr val="tx2"/>
              </a:solidFill>
            </a:endParaRPr>
          </a:p>
        </p:txBody>
      </p:sp>
      <p:sp>
        <p:nvSpPr>
          <p:cNvPr id="30" name="Retângulo de cantos arredondados 29"/>
          <p:cNvSpPr/>
          <p:nvPr/>
        </p:nvSpPr>
        <p:spPr>
          <a:xfrm>
            <a:off x="931048" y="3516984"/>
            <a:ext cx="431027"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185</a:t>
            </a:r>
            <a:endParaRPr lang="pt-BR" sz="1000" b="1" dirty="0">
              <a:solidFill>
                <a:schemeClr val="bg1"/>
              </a:solidFill>
            </a:endParaRPr>
          </a:p>
        </p:txBody>
      </p:sp>
      <p:sp>
        <p:nvSpPr>
          <p:cNvPr id="37" name="CaixaDeTexto 36"/>
          <p:cNvSpPr txBox="1"/>
          <p:nvPr/>
        </p:nvSpPr>
        <p:spPr>
          <a:xfrm>
            <a:off x="765145" y="2443828"/>
            <a:ext cx="788988" cy="254000"/>
          </a:xfrm>
          <a:prstGeom prst="rect">
            <a:avLst/>
          </a:prstGeom>
          <a:noFill/>
        </p:spPr>
        <p:txBody>
          <a:bodyPr>
            <a:spAutoFit/>
          </a:bodyPr>
          <a:lstStyle/>
          <a:p>
            <a:pPr algn="ctr" fontAlgn="auto">
              <a:spcBef>
                <a:spcPts val="0"/>
              </a:spcBef>
              <a:spcAft>
                <a:spcPts val="0"/>
              </a:spcAft>
              <a:defRPr/>
            </a:pPr>
            <a:r>
              <a:rPr lang="pt-BR" sz="1050" b="1" dirty="0">
                <a:solidFill>
                  <a:schemeClr val="tx2"/>
                </a:solidFill>
                <a:latin typeface="+mn-lt"/>
              </a:rPr>
              <a:t>PSV</a:t>
            </a:r>
          </a:p>
        </p:txBody>
      </p:sp>
      <p:sp>
        <p:nvSpPr>
          <p:cNvPr id="38" name="CaixaDeTexto 37"/>
          <p:cNvSpPr txBox="1"/>
          <p:nvPr/>
        </p:nvSpPr>
        <p:spPr>
          <a:xfrm>
            <a:off x="1223940" y="2435890"/>
            <a:ext cx="788988" cy="254000"/>
          </a:xfrm>
          <a:prstGeom prst="rect">
            <a:avLst/>
          </a:prstGeom>
          <a:noFill/>
        </p:spPr>
        <p:txBody>
          <a:bodyPr>
            <a:spAutoFit/>
          </a:bodyPr>
          <a:lstStyle/>
          <a:p>
            <a:pPr algn="ctr" fontAlgn="auto">
              <a:spcBef>
                <a:spcPts val="0"/>
              </a:spcBef>
              <a:spcAft>
                <a:spcPts val="0"/>
              </a:spcAft>
              <a:defRPr/>
            </a:pPr>
            <a:r>
              <a:rPr lang="pt-BR" sz="1050" b="1" dirty="0">
                <a:solidFill>
                  <a:schemeClr val="tx2"/>
                </a:solidFill>
                <a:latin typeface="+mn-lt"/>
              </a:rPr>
              <a:t>AHTS</a:t>
            </a:r>
          </a:p>
        </p:txBody>
      </p:sp>
      <p:sp>
        <p:nvSpPr>
          <p:cNvPr id="39" name="CaixaDeTexto 38"/>
          <p:cNvSpPr txBox="1"/>
          <p:nvPr/>
        </p:nvSpPr>
        <p:spPr>
          <a:xfrm>
            <a:off x="1671620" y="2435890"/>
            <a:ext cx="788987" cy="254000"/>
          </a:xfrm>
          <a:prstGeom prst="rect">
            <a:avLst/>
          </a:prstGeom>
          <a:noFill/>
        </p:spPr>
        <p:txBody>
          <a:bodyPr>
            <a:spAutoFit/>
          </a:bodyPr>
          <a:lstStyle/>
          <a:p>
            <a:pPr algn="ctr" fontAlgn="auto">
              <a:spcBef>
                <a:spcPts val="0"/>
              </a:spcBef>
              <a:spcAft>
                <a:spcPts val="0"/>
              </a:spcAft>
              <a:defRPr/>
            </a:pPr>
            <a:r>
              <a:rPr lang="pt-BR" sz="1050" b="1" dirty="0" err="1">
                <a:solidFill>
                  <a:schemeClr val="tx2"/>
                </a:solidFill>
                <a:latin typeface="+mn-lt"/>
              </a:rPr>
              <a:t>Others</a:t>
            </a:r>
            <a:endParaRPr lang="pt-BR" sz="1050" b="1" dirty="0">
              <a:solidFill>
                <a:schemeClr val="tx2"/>
              </a:solidFill>
              <a:latin typeface="+mn-lt"/>
            </a:endParaRPr>
          </a:p>
        </p:txBody>
      </p:sp>
      <p:sp>
        <p:nvSpPr>
          <p:cNvPr id="40" name="Retângulo de cantos arredondados 39"/>
          <p:cNvSpPr/>
          <p:nvPr/>
        </p:nvSpPr>
        <p:spPr>
          <a:xfrm>
            <a:off x="2403465" y="3078167"/>
            <a:ext cx="434973"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226</a:t>
            </a:r>
            <a:endParaRPr lang="pt-BR" sz="1000" b="1" dirty="0">
              <a:solidFill>
                <a:schemeClr val="bg1"/>
              </a:solidFill>
            </a:endParaRPr>
          </a:p>
        </p:txBody>
      </p:sp>
      <p:sp>
        <p:nvSpPr>
          <p:cNvPr id="41" name="Retângulo de cantos arredondados 40"/>
          <p:cNvSpPr/>
          <p:nvPr/>
        </p:nvSpPr>
        <p:spPr>
          <a:xfrm>
            <a:off x="2403465" y="2699415"/>
            <a:ext cx="434973" cy="287338"/>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188</a:t>
            </a:r>
            <a:endParaRPr lang="pt-BR" sz="1000" b="1" dirty="0">
              <a:solidFill>
                <a:schemeClr val="bg1"/>
              </a:solidFill>
            </a:endParaRPr>
          </a:p>
        </p:txBody>
      </p:sp>
      <p:sp>
        <p:nvSpPr>
          <p:cNvPr id="42" name="Retângulo de cantos arredondados 41"/>
          <p:cNvSpPr/>
          <p:nvPr/>
        </p:nvSpPr>
        <p:spPr>
          <a:xfrm>
            <a:off x="2403465" y="3518571"/>
            <a:ext cx="434973"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414</a:t>
            </a:r>
            <a:endParaRPr lang="pt-BR" sz="1000" b="1" dirty="0">
              <a:solidFill>
                <a:schemeClr val="bg1"/>
              </a:solidFill>
            </a:endParaRPr>
          </a:p>
        </p:txBody>
      </p:sp>
      <p:sp>
        <p:nvSpPr>
          <p:cNvPr id="43" name="CaixaDeTexto 42"/>
          <p:cNvSpPr txBox="1"/>
          <p:nvPr/>
        </p:nvSpPr>
        <p:spPr>
          <a:xfrm>
            <a:off x="2257413" y="2443828"/>
            <a:ext cx="684212" cy="254000"/>
          </a:xfrm>
          <a:prstGeom prst="rect">
            <a:avLst/>
          </a:prstGeom>
          <a:noFill/>
        </p:spPr>
        <p:txBody>
          <a:bodyPr>
            <a:spAutoFit/>
          </a:bodyPr>
          <a:lstStyle/>
          <a:p>
            <a:pPr algn="ctr" fontAlgn="auto">
              <a:spcBef>
                <a:spcPts val="0"/>
              </a:spcBef>
              <a:spcAft>
                <a:spcPts val="0"/>
              </a:spcAft>
              <a:defRPr/>
            </a:pPr>
            <a:r>
              <a:rPr lang="pt-BR" sz="1050" b="1" dirty="0">
                <a:solidFill>
                  <a:schemeClr val="tx2"/>
                </a:solidFill>
                <a:latin typeface="+mn-lt"/>
              </a:rPr>
              <a:t>Total</a:t>
            </a:r>
          </a:p>
        </p:txBody>
      </p:sp>
      <p:sp>
        <p:nvSpPr>
          <p:cNvPr id="67" name="Retângulo 66"/>
          <p:cNvSpPr/>
          <p:nvPr/>
        </p:nvSpPr>
        <p:spPr>
          <a:xfrm>
            <a:off x="5000625" y="5567363"/>
            <a:ext cx="504825" cy="33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8" name="Retângulo 67"/>
          <p:cNvSpPr/>
          <p:nvPr/>
        </p:nvSpPr>
        <p:spPr>
          <a:xfrm>
            <a:off x="5749925" y="5495925"/>
            <a:ext cx="504825" cy="401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9" name="Retângulo 68"/>
          <p:cNvSpPr/>
          <p:nvPr/>
        </p:nvSpPr>
        <p:spPr>
          <a:xfrm>
            <a:off x="6499225" y="5351463"/>
            <a:ext cx="504825"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485" name="CaixaDeTexto 69"/>
          <p:cNvSpPr txBox="1">
            <a:spLocks noChangeArrowheads="1"/>
          </p:cNvSpPr>
          <p:nvPr/>
        </p:nvSpPr>
        <p:spPr bwMode="auto">
          <a:xfrm>
            <a:off x="4929188" y="5897563"/>
            <a:ext cx="647700" cy="246062"/>
          </a:xfrm>
          <a:prstGeom prst="rect">
            <a:avLst/>
          </a:prstGeom>
          <a:noFill/>
          <a:ln w="9525">
            <a:noFill/>
            <a:miter lim="800000"/>
            <a:headEnd/>
            <a:tailEnd/>
          </a:ln>
        </p:spPr>
        <p:txBody>
          <a:bodyPr>
            <a:spAutoFit/>
          </a:bodyPr>
          <a:lstStyle/>
          <a:p>
            <a:pPr algn="ctr"/>
            <a:r>
              <a:rPr lang="pt-BR" sz="1000">
                <a:latin typeface="Calibri" pitchFamily="34" charset="0"/>
              </a:rPr>
              <a:t>2010</a:t>
            </a:r>
          </a:p>
        </p:txBody>
      </p:sp>
      <p:sp>
        <p:nvSpPr>
          <p:cNvPr id="19486" name="CaixaDeTexto 70"/>
          <p:cNvSpPr txBox="1">
            <a:spLocks noChangeArrowheads="1"/>
          </p:cNvSpPr>
          <p:nvPr/>
        </p:nvSpPr>
        <p:spPr bwMode="auto">
          <a:xfrm>
            <a:off x="5643563" y="5897563"/>
            <a:ext cx="714375" cy="246062"/>
          </a:xfrm>
          <a:prstGeom prst="rect">
            <a:avLst/>
          </a:prstGeom>
          <a:noFill/>
          <a:ln w="9525">
            <a:noFill/>
            <a:miter lim="800000"/>
            <a:headEnd/>
            <a:tailEnd/>
          </a:ln>
        </p:spPr>
        <p:txBody>
          <a:bodyPr>
            <a:spAutoFit/>
          </a:bodyPr>
          <a:lstStyle/>
          <a:p>
            <a:pPr algn="ctr"/>
            <a:r>
              <a:rPr lang="pt-BR" sz="1000">
                <a:latin typeface="Calibri" pitchFamily="34" charset="0"/>
              </a:rPr>
              <a:t>2011</a:t>
            </a:r>
          </a:p>
        </p:txBody>
      </p:sp>
      <p:sp>
        <p:nvSpPr>
          <p:cNvPr id="19487" name="CaixaDeTexto 71"/>
          <p:cNvSpPr txBox="1">
            <a:spLocks noChangeArrowheads="1"/>
          </p:cNvSpPr>
          <p:nvPr/>
        </p:nvSpPr>
        <p:spPr bwMode="auto">
          <a:xfrm>
            <a:off x="6424613" y="5897563"/>
            <a:ext cx="647700" cy="246062"/>
          </a:xfrm>
          <a:prstGeom prst="rect">
            <a:avLst/>
          </a:prstGeom>
          <a:noFill/>
          <a:ln w="9525">
            <a:noFill/>
            <a:miter lim="800000"/>
            <a:headEnd/>
            <a:tailEnd/>
          </a:ln>
        </p:spPr>
        <p:txBody>
          <a:bodyPr>
            <a:spAutoFit/>
          </a:bodyPr>
          <a:lstStyle/>
          <a:p>
            <a:pPr algn="ctr"/>
            <a:r>
              <a:rPr lang="pt-BR" sz="1000">
                <a:latin typeface="Calibri" pitchFamily="34" charset="0"/>
              </a:rPr>
              <a:t>2012</a:t>
            </a:r>
          </a:p>
        </p:txBody>
      </p:sp>
      <p:sp>
        <p:nvSpPr>
          <p:cNvPr id="19488" name="CaixaDeTexto 72"/>
          <p:cNvSpPr txBox="1">
            <a:spLocks noChangeArrowheads="1"/>
          </p:cNvSpPr>
          <p:nvPr/>
        </p:nvSpPr>
        <p:spPr bwMode="auto">
          <a:xfrm>
            <a:off x="4929188" y="5291138"/>
            <a:ext cx="647700" cy="276225"/>
          </a:xfrm>
          <a:prstGeom prst="rect">
            <a:avLst/>
          </a:prstGeom>
          <a:noFill/>
          <a:ln w="9525">
            <a:noFill/>
            <a:miter lim="800000"/>
            <a:headEnd/>
            <a:tailEnd/>
          </a:ln>
        </p:spPr>
        <p:txBody>
          <a:bodyPr>
            <a:spAutoFit/>
          </a:bodyPr>
          <a:lstStyle/>
          <a:p>
            <a:pPr algn="ctr"/>
            <a:r>
              <a:rPr lang="pt-BR" sz="1200">
                <a:latin typeface="Calibri" pitchFamily="34" charset="0"/>
              </a:rPr>
              <a:t>10</a:t>
            </a:r>
          </a:p>
        </p:txBody>
      </p:sp>
      <p:sp>
        <p:nvSpPr>
          <p:cNvPr id="80" name="Retângulo 79"/>
          <p:cNvSpPr/>
          <p:nvPr/>
        </p:nvSpPr>
        <p:spPr>
          <a:xfrm>
            <a:off x="7246938" y="5064125"/>
            <a:ext cx="504825" cy="825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1" name="Retângulo 80"/>
          <p:cNvSpPr/>
          <p:nvPr/>
        </p:nvSpPr>
        <p:spPr>
          <a:xfrm>
            <a:off x="7996238" y="4775200"/>
            <a:ext cx="504825"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491" name="CaixaDeTexto 81"/>
          <p:cNvSpPr txBox="1">
            <a:spLocks noChangeArrowheads="1"/>
          </p:cNvSpPr>
          <p:nvPr/>
        </p:nvSpPr>
        <p:spPr bwMode="auto">
          <a:xfrm>
            <a:off x="7143750" y="5897563"/>
            <a:ext cx="647700" cy="246062"/>
          </a:xfrm>
          <a:prstGeom prst="rect">
            <a:avLst/>
          </a:prstGeom>
          <a:noFill/>
          <a:ln w="9525">
            <a:noFill/>
            <a:miter lim="800000"/>
            <a:headEnd/>
            <a:tailEnd/>
          </a:ln>
        </p:spPr>
        <p:txBody>
          <a:bodyPr>
            <a:spAutoFit/>
          </a:bodyPr>
          <a:lstStyle/>
          <a:p>
            <a:pPr algn="ctr"/>
            <a:r>
              <a:rPr lang="pt-BR" sz="1000">
                <a:latin typeface="Calibri" pitchFamily="34" charset="0"/>
              </a:rPr>
              <a:t>2015</a:t>
            </a:r>
          </a:p>
        </p:txBody>
      </p:sp>
      <p:sp>
        <p:nvSpPr>
          <p:cNvPr id="19492" name="CaixaDeTexto 82"/>
          <p:cNvSpPr txBox="1">
            <a:spLocks noChangeArrowheads="1"/>
          </p:cNvSpPr>
          <p:nvPr/>
        </p:nvSpPr>
        <p:spPr bwMode="auto">
          <a:xfrm>
            <a:off x="7924800" y="5897563"/>
            <a:ext cx="647700" cy="246062"/>
          </a:xfrm>
          <a:prstGeom prst="rect">
            <a:avLst/>
          </a:prstGeom>
          <a:noFill/>
          <a:ln w="9525">
            <a:noFill/>
            <a:miter lim="800000"/>
            <a:headEnd/>
            <a:tailEnd/>
          </a:ln>
        </p:spPr>
        <p:txBody>
          <a:bodyPr>
            <a:spAutoFit/>
          </a:bodyPr>
          <a:lstStyle/>
          <a:p>
            <a:pPr algn="ctr"/>
            <a:r>
              <a:rPr lang="pt-BR" sz="1000">
                <a:latin typeface="Calibri" pitchFamily="34" charset="0"/>
              </a:rPr>
              <a:t>2017</a:t>
            </a:r>
          </a:p>
        </p:txBody>
      </p:sp>
      <p:sp>
        <p:nvSpPr>
          <p:cNvPr id="19493" name="CaixaDeTexto 83"/>
          <p:cNvSpPr txBox="1">
            <a:spLocks noChangeArrowheads="1"/>
          </p:cNvSpPr>
          <p:nvPr/>
        </p:nvSpPr>
        <p:spPr bwMode="auto">
          <a:xfrm>
            <a:off x="5710238" y="5207000"/>
            <a:ext cx="647700" cy="277813"/>
          </a:xfrm>
          <a:prstGeom prst="rect">
            <a:avLst/>
          </a:prstGeom>
          <a:noFill/>
          <a:ln w="9525">
            <a:noFill/>
            <a:miter lim="800000"/>
            <a:headEnd/>
            <a:tailEnd/>
          </a:ln>
        </p:spPr>
        <p:txBody>
          <a:bodyPr>
            <a:spAutoFit/>
          </a:bodyPr>
          <a:lstStyle/>
          <a:p>
            <a:pPr algn="ctr"/>
            <a:r>
              <a:rPr lang="pt-BR" sz="1200">
                <a:latin typeface="Calibri" pitchFamily="34" charset="0"/>
              </a:rPr>
              <a:t>12</a:t>
            </a:r>
          </a:p>
        </p:txBody>
      </p:sp>
      <p:sp>
        <p:nvSpPr>
          <p:cNvPr id="19494" name="CaixaDeTexto 84"/>
          <p:cNvSpPr txBox="1">
            <a:spLocks noChangeArrowheads="1"/>
          </p:cNvSpPr>
          <p:nvPr/>
        </p:nvSpPr>
        <p:spPr bwMode="auto">
          <a:xfrm>
            <a:off x="6384925" y="5075238"/>
            <a:ext cx="758825" cy="282575"/>
          </a:xfrm>
          <a:prstGeom prst="rect">
            <a:avLst/>
          </a:prstGeom>
          <a:noFill/>
          <a:ln w="9525">
            <a:noFill/>
            <a:miter lim="800000"/>
            <a:headEnd/>
            <a:tailEnd/>
          </a:ln>
        </p:spPr>
        <p:txBody>
          <a:bodyPr>
            <a:spAutoFit/>
          </a:bodyPr>
          <a:lstStyle/>
          <a:p>
            <a:pPr algn="ctr"/>
            <a:r>
              <a:rPr lang="pt-BR" sz="1200">
                <a:latin typeface="Calibri" pitchFamily="34" charset="0"/>
              </a:rPr>
              <a:t>14</a:t>
            </a:r>
          </a:p>
        </p:txBody>
      </p:sp>
      <p:sp>
        <p:nvSpPr>
          <p:cNvPr id="19495" name="CaixaDeTexto 85"/>
          <p:cNvSpPr txBox="1">
            <a:spLocks noChangeArrowheads="1"/>
          </p:cNvSpPr>
          <p:nvPr/>
        </p:nvSpPr>
        <p:spPr bwMode="auto">
          <a:xfrm>
            <a:off x="7143750" y="4775200"/>
            <a:ext cx="714375" cy="276225"/>
          </a:xfrm>
          <a:prstGeom prst="rect">
            <a:avLst/>
          </a:prstGeom>
          <a:noFill/>
          <a:ln w="9525">
            <a:noFill/>
            <a:miter lim="800000"/>
            <a:headEnd/>
            <a:tailEnd/>
          </a:ln>
        </p:spPr>
        <p:txBody>
          <a:bodyPr>
            <a:spAutoFit/>
          </a:bodyPr>
          <a:lstStyle/>
          <a:p>
            <a:pPr algn="ctr"/>
            <a:r>
              <a:rPr lang="pt-BR" sz="1200">
                <a:latin typeface="Calibri" pitchFamily="34" charset="0"/>
              </a:rPr>
              <a:t>24</a:t>
            </a:r>
          </a:p>
        </p:txBody>
      </p:sp>
      <p:sp>
        <p:nvSpPr>
          <p:cNvPr id="19496" name="CaixaDeTexto 86"/>
          <p:cNvSpPr txBox="1">
            <a:spLocks noChangeArrowheads="1"/>
          </p:cNvSpPr>
          <p:nvPr/>
        </p:nvSpPr>
        <p:spPr bwMode="auto">
          <a:xfrm>
            <a:off x="7924800" y="4487863"/>
            <a:ext cx="647700" cy="276225"/>
          </a:xfrm>
          <a:prstGeom prst="rect">
            <a:avLst/>
          </a:prstGeom>
          <a:noFill/>
          <a:ln w="9525">
            <a:noFill/>
            <a:miter lim="800000"/>
            <a:headEnd/>
            <a:tailEnd/>
          </a:ln>
        </p:spPr>
        <p:txBody>
          <a:bodyPr>
            <a:spAutoFit/>
          </a:bodyPr>
          <a:lstStyle/>
          <a:p>
            <a:pPr algn="ctr"/>
            <a:r>
              <a:rPr lang="pt-BR" sz="1200">
                <a:latin typeface="Calibri" pitchFamily="34" charset="0"/>
              </a:rPr>
              <a:t>30+</a:t>
            </a:r>
          </a:p>
        </p:txBody>
      </p:sp>
      <p:sp>
        <p:nvSpPr>
          <p:cNvPr id="134" name="Retângulo 133"/>
          <p:cNvSpPr/>
          <p:nvPr/>
        </p:nvSpPr>
        <p:spPr>
          <a:xfrm>
            <a:off x="142875" y="2133600"/>
            <a:ext cx="4357688"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5" name="Retângulo 134"/>
          <p:cNvSpPr/>
          <p:nvPr/>
        </p:nvSpPr>
        <p:spPr>
          <a:xfrm>
            <a:off x="4643438" y="2133600"/>
            <a:ext cx="4357687"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6" name="Retângulo 135"/>
          <p:cNvSpPr/>
          <p:nvPr/>
        </p:nvSpPr>
        <p:spPr>
          <a:xfrm>
            <a:off x="142875" y="4286250"/>
            <a:ext cx="4357688"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7" name="Retângulo 136"/>
          <p:cNvSpPr/>
          <p:nvPr/>
        </p:nvSpPr>
        <p:spPr>
          <a:xfrm>
            <a:off x="4643438" y="4286250"/>
            <a:ext cx="4357687"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CaixaDeTexto 11"/>
          <p:cNvSpPr txBox="1"/>
          <p:nvPr/>
        </p:nvSpPr>
        <p:spPr>
          <a:xfrm>
            <a:off x="250825" y="1951038"/>
            <a:ext cx="3106738" cy="446087"/>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Operational Fleet in Brazil </a:t>
            </a:r>
            <a:r>
              <a:rPr lang="en-US" sz="1050" dirty="0">
                <a:solidFill>
                  <a:schemeClr val="tx2"/>
                </a:solidFill>
                <a:latin typeface="+mj-lt"/>
              </a:rPr>
              <a:t>(as of </a:t>
            </a:r>
            <a:r>
              <a:rPr lang="en-US" sz="1050" dirty="0" smtClean="0">
                <a:solidFill>
                  <a:schemeClr val="tx2"/>
                </a:solidFill>
                <a:latin typeface="+mj-lt"/>
              </a:rPr>
              <a:t>Nov/2012)</a:t>
            </a:r>
            <a:endParaRPr lang="en-US" sz="1400" dirty="0">
              <a:solidFill>
                <a:schemeClr val="tx2"/>
              </a:solidFill>
              <a:latin typeface="+mj-lt"/>
            </a:endParaRPr>
          </a:p>
          <a:p>
            <a:pPr fontAlgn="auto">
              <a:spcBef>
                <a:spcPts val="0"/>
              </a:spcBef>
              <a:spcAft>
                <a:spcPts val="0"/>
              </a:spcAft>
              <a:defRPr/>
            </a:pPr>
            <a:r>
              <a:rPr lang="en-US" sz="900" dirty="0">
                <a:solidFill>
                  <a:schemeClr val="tx2"/>
                </a:solidFill>
                <a:latin typeface="+mj-lt"/>
              </a:rPr>
              <a:t>Source: ABEAM / SYNDARMA</a:t>
            </a:r>
          </a:p>
        </p:txBody>
      </p:sp>
      <p:sp>
        <p:nvSpPr>
          <p:cNvPr id="47" name="CaixaDeTexto 46"/>
          <p:cNvSpPr txBox="1"/>
          <p:nvPr/>
        </p:nvSpPr>
        <p:spPr>
          <a:xfrm>
            <a:off x="250825" y="4071938"/>
            <a:ext cx="3178167" cy="446276"/>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a:solidFill>
                  <a:schemeClr val="tx2"/>
                </a:solidFill>
                <a:latin typeface="+mj-lt"/>
              </a:rPr>
              <a:t>Brazilian </a:t>
            </a:r>
            <a:r>
              <a:rPr lang="en-US" sz="1400" b="1" dirty="0" smtClean="0">
                <a:solidFill>
                  <a:schemeClr val="tx2"/>
                </a:solidFill>
                <a:latin typeface="+mj-lt"/>
              </a:rPr>
              <a:t>OSV Fleet </a:t>
            </a:r>
            <a:r>
              <a:rPr lang="en-US" sz="1400" b="1" dirty="0">
                <a:solidFill>
                  <a:schemeClr val="tx2"/>
                </a:solidFill>
                <a:latin typeface="+mj-lt"/>
              </a:rPr>
              <a:t>Development</a:t>
            </a:r>
          </a:p>
          <a:p>
            <a:pPr fontAlgn="auto">
              <a:spcBef>
                <a:spcPts val="0"/>
              </a:spcBef>
              <a:spcAft>
                <a:spcPts val="0"/>
              </a:spcAft>
              <a:defRPr/>
            </a:pPr>
            <a:r>
              <a:rPr lang="en-US" sz="900" dirty="0" smtClean="0">
                <a:solidFill>
                  <a:schemeClr val="tx2"/>
                </a:solidFill>
                <a:latin typeface="+mn-lt"/>
              </a:rPr>
              <a:t>Source: ODS </a:t>
            </a:r>
            <a:r>
              <a:rPr lang="en-US" sz="900" dirty="0" err="1" smtClean="0">
                <a:solidFill>
                  <a:schemeClr val="tx2"/>
                </a:solidFill>
                <a:latin typeface="+mn-lt"/>
              </a:rPr>
              <a:t>Petrodata</a:t>
            </a:r>
            <a:r>
              <a:rPr lang="en-US" sz="900" dirty="0" smtClean="0">
                <a:solidFill>
                  <a:schemeClr val="tx2"/>
                </a:solidFill>
                <a:latin typeface="+mn-lt"/>
              </a:rPr>
              <a:t> + ABEAM / SYNDARMA + BTG </a:t>
            </a:r>
            <a:r>
              <a:rPr lang="en-US" sz="900" dirty="0" err="1" smtClean="0">
                <a:solidFill>
                  <a:schemeClr val="tx2"/>
                </a:solidFill>
                <a:latin typeface="+mn-lt"/>
              </a:rPr>
              <a:t>Pactual</a:t>
            </a:r>
            <a:endParaRPr lang="en-US" sz="900" dirty="0">
              <a:solidFill>
                <a:schemeClr val="tx2"/>
              </a:solidFill>
              <a:latin typeface="+mn-lt"/>
            </a:endParaRPr>
          </a:p>
        </p:txBody>
      </p:sp>
      <p:sp>
        <p:nvSpPr>
          <p:cNvPr id="138" name="CaixaDeTexto 137"/>
          <p:cNvSpPr txBox="1"/>
          <p:nvPr/>
        </p:nvSpPr>
        <p:spPr>
          <a:xfrm>
            <a:off x="4768850" y="4071938"/>
            <a:ext cx="2303463" cy="446087"/>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WSUT Fleet Development</a:t>
            </a:r>
          </a:p>
          <a:p>
            <a:pPr fontAlgn="auto">
              <a:spcBef>
                <a:spcPts val="0"/>
              </a:spcBef>
              <a:spcAft>
                <a:spcPts val="0"/>
              </a:spcAft>
              <a:defRPr/>
            </a:pPr>
            <a:r>
              <a:rPr lang="en-US" sz="900" dirty="0">
                <a:solidFill>
                  <a:schemeClr val="tx2"/>
                </a:solidFill>
                <a:latin typeface="+mj-lt"/>
              </a:rPr>
              <a:t>Source: </a:t>
            </a:r>
            <a:r>
              <a:rPr lang="en-US" sz="900" dirty="0" smtClean="0">
                <a:solidFill>
                  <a:schemeClr val="tx2"/>
                </a:solidFill>
                <a:latin typeface="+mj-lt"/>
              </a:rPr>
              <a:t>Wilson </a:t>
            </a:r>
            <a:r>
              <a:rPr lang="en-US" sz="900" dirty="0">
                <a:solidFill>
                  <a:schemeClr val="tx2"/>
                </a:solidFill>
                <a:latin typeface="+mj-lt"/>
              </a:rPr>
              <a:t>Sons</a:t>
            </a:r>
            <a:endParaRPr lang="en-US" sz="1400" dirty="0">
              <a:solidFill>
                <a:schemeClr val="tx2"/>
              </a:solidFill>
              <a:latin typeface="+mj-lt"/>
            </a:endParaRPr>
          </a:p>
        </p:txBody>
      </p:sp>
      <p:sp>
        <p:nvSpPr>
          <p:cNvPr id="143" name="CaixaDeTexto 118"/>
          <p:cNvSpPr txBox="1">
            <a:spLocks noChangeArrowheads="1"/>
          </p:cNvSpPr>
          <p:nvPr/>
        </p:nvSpPr>
        <p:spPr bwMode="auto">
          <a:xfrm>
            <a:off x="500038" y="5389578"/>
            <a:ext cx="571500" cy="254000"/>
          </a:xfrm>
          <a:prstGeom prst="rect">
            <a:avLst/>
          </a:prstGeom>
          <a:noFill/>
          <a:ln w="9525">
            <a:noFill/>
            <a:miter lim="800000"/>
            <a:headEnd/>
            <a:tailEnd/>
          </a:ln>
        </p:spPr>
        <p:txBody>
          <a:bodyPr>
            <a:spAutoFit/>
          </a:bodyPr>
          <a:lstStyle/>
          <a:p>
            <a:pPr algn="ctr">
              <a:defRPr/>
            </a:pPr>
            <a:r>
              <a:rPr lang="pt-BR" sz="1050" dirty="0" smtClean="0">
                <a:solidFill>
                  <a:schemeClr val="tx2"/>
                </a:solidFill>
                <a:latin typeface="Calibri" pitchFamily="34" charset="0"/>
              </a:rPr>
              <a:t>148</a:t>
            </a:r>
            <a:endParaRPr lang="pt-BR" sz="1050" dirty="0">
              <a:solidFill>
                <a:schemeClr val="tx2"/>
              </a:solidFill>
              <a:latin typeface="Calibri" pitchFamily="34" charset="0"/>
            </a:endParaRPr>
          </a:p>
        </p:txBody>
      </p:sp>
      <p:sp>
        <p:nvSpPr>
          <p:cNvPr id="144" name="CaixaDeTexto 118"/>
          <p:cNvSpPr txBox="1">
            <a:spLocks noChangeArrowheads="1"/>
          </p:cNvSpPr>
          <p:nvPr/>
        </p:nvSpPr>
        <p:spPr bwMode="auto">
          <a:xfrm>
            <a:off x="1142980" y="5357826"/>
            <a:ext cx="571500" cy="254000"/>
          </a:xfrm>
          <a:prstGeom prst="rect">
            <a:avLst/>
          </a:prstGeom>
          <a:noFill/>
          <a:ln w="9525">
            <a:noFill/>
            <a:miter lim="800000"/>
            <a:headEnd/>
            <a:tailEnd/>
          </a:ln>
        </p:spPr>
        <p:txBody>
          <a:bodyPr>
            <a:spAutoFit/>
          </a:bodyPr>
          <a:lstStyle/>
          <a:p>
            <a:pPr algn="ctr">
              <a:defRPr/>
            </a:pPr>
            <a:r>
              <a:rPr lang="pt-BR" sz="1050" dirty="0" smtClean="0">
                <a:solidFill>
                  <a:schemeClr val="tx2"/>
                </a:solidFill>
                <a:latin typeface="Calibri" pitchFamily="34" charset="0"/>
              </a:rPr>
              <a:t>165</a:t>
            </a:r>
            <a:endParaRPr lang="pt-BR" sz="1050" dirty="0">
              <a:solidFill>
                <a:schemeClr val="tx2"/>
              </a:solidFill>
              <a:latin typeface="Calibri" pitchFamily="34" charset="0"/>
            </a:endParaRPr>
          </a:p>
        </p:txBody>
      </p:sp>
      <p:sp>
        <p:nvSpPr>
          <p:cNvPr id="146" name="CaixaDeTexto 118"/>
          <p:cNvSpPr txBox="1">
            <a:spLocks noChangeArrowheads="1"/>
          </p:cNvSpPr>
          <p:nvPr/>
        </p:nvSpPr>
        <p:spPr bwMode="auto">
          <a:xfrm>
            <a:off x="1785922" y="5318125"/>
            <a:ext cx="571500" cy="254000"/>
          </a:xfrm>
          <a:prstGeom prst="rect">
            <a:avLst/>
          </a:prstGeom>
          <a:noFill/>
          <a:ln w="9525">
            <a:noFill/>
            <a:miter lim="800000"/>
            <a:headEnd/>
            <a:tailEnd/>
          </a:ln>
        </p:spPr>
        <p:txBody>
          <a:bodyPr>
            <a:spAutoFit/>
          </a:bodyPr>
          <a:lstStyle/>
          <a:p>
            <a:pPr algn="ctr">
              <a:defRPr/>
            </a:pPr>
            <a:r>
              <a:rPr lang="pt-BR" sz="1050" dirty="0" smtClean="0">
                <a:solidFill>
                  <a:schemeClr val="tx2"/>
                </a:solidFill>
                <a:latin typeface="Calibri" pitchFamily="34" charset="0"/>
              </a:rPr>
              <a:t>188</a:t>
            </a:r>
            <a:endParaRPr lang="pt-BR" sz="1050" dirty="0">
              <a:solidFill>
                <a:schemeClr val="tx2"/>
              </a:solidFill>
              <a:latin typeface="Calibri" pitchFamily="34" charset="0"/>
            </a:endParaRPr>
          </a:p>
        </p:txBody>
      </p:sp>
      <p:sp>
        <p:nvSpPr>
          <p:cNvPr id="147" name="CaixaDeTexto 118"/>
          <p:cNvSpPr txBox="1">
            <a:spLocks noChangeArrowheads="1"/>
          </p:cNvSpPr>
          <p:nvPr/>
        </p:nvSpPr>
        <p:spPr bwMode="auto">
          <a:xfrm>
            <a:off x="2421244" y="5199710"/>
            <a:ext cx="571500" cy="261938"/>
          </a:xfrm>
          <a:prstGeom prst="rect">
            <a:avLst/>
          </a:prstGeom>
          <a:noFill/>
          <a:ln w="9525">
            <a:noFill/>
            <a:miter lim="800000"/>
            <a:headEnd/>
            <a:tailEnd/>
          </a:ln>
        </p:spPr>
        <p:txBody>
          <a:bodyPr>
            <a:spAutoFit/>
          </a:bodyPr>
          <a:lstStyle/>
          <a:p>
            <a:pPr algn="ctr">
              <a:defRPr/>
            </a:pPr>
            <a:r>
              <a:rPr lang="pt-BR" sz="1050" dirty="0" smtClean="0">
                <a:solidFill>
                  <a:schemeClr val="tx2"/>
                </a:solidFill>
                <a:latin typeface="Calibri" pitchFamily="34" charset="0"/>
              </a:rPr>
              <a:t>250</a:t>
            </a:r>
            <a:endParaRPr lang="pt-BR" sz="1050" dirty="0">
              <a:solidFill>
                <a:schemeClr val="tx2"/>
              </a:solidFill>
              <a:latin typeface="Calibri" pitchFamily="34" charset="0"/>
            </a:endParaRPr>
          </a:p>
        </p:txBody>
      </p:sp>
      <p:sp>
        <p:nvSpPr>
          <p:cNvPr id="149" name="CaixaDeTexto 118"/>
          <p:cNvSpPr txBox="1">
            <a:spLocks noChangeArrowheads="1"/>
          </p:cNvSpPr>
          <p:nvPr/>
        </p:nvSpPr>
        <p:spPr bwMode="auto">
          <a:xfrm>
            <a:off x="3000369" y="4857750"/>
            <a:ext cx="714375" cy="254000"/>
          </a:xfrm>
          <a:prstGeom prst="rect">
            <a:avLst/>
          </a:prstGeom>
          <a:noFill/>
          <a:ln w="9525">
            <a:noFill/>
            <a:miter lim="800000"/>
            <a:headEnd/>
            <a:tailEnd/>
          </a:ln>
        </p:spPr>
        <p:txBody>
          <a:bodyPr>
            <a:spAutoFit/>
          </a:bodyPr>
          <a:lstStyle/>
          <a:p>
            <a:pPr algn="ctr">
              <a:defRPr/>
            </a:pPr>
            <a:r>
              <a:rPr lang="pt-BR" sz="1050" dirty="0" smtClean="0">
                <a:solidFill>
                  <a:schemeClr val="tx2"/>
                </a:solidFill>
                <a:latin typeface="Calibri" pitchFamily="34" charset="0"/>
              </a:rPr>
              <a:t>414</a:t>
            </a:r>
            <a:endParaRPr lang="pt-BR" sz="1050" dirty="0">
              <a:solidFill>
                <a:schemeClr val="tx2"/>
              </a:solidFill>
              <a:latin typeface="Calibri" pitchFamily="34" charset="0"/>
            </a:endParaRPr>
          </a:p>
        </p:txBody>
      </p:sp>
      <p:sp>
        <p:nvSpPr>
          <p:cNvPr id="150" name="CaixaDeTexto 118"/>
          <p:cNvSpPr txBox="1">
            <a:spLocks noChangeArrowheads="1"/>
          </p:cNvSpPr>
          <p:nvPr/>
        </p:nvSpPr>
        <p:spPr bwMode="auto">
          <a:xfrm>
            <a:off x="3709986" y="4286250"/>
            <a:ext cx="576262" cy="254000"/>
          </a:xfrm>
          <a:prstGeom prst="rect">
            <a:avLst/>
          </a:prstGeom>
          <a:noFill/>
          <a:ln w="9525">
            <a:noFill/>
            <a:miter lim="800000"/>
            <a:headEnd/>
            <a:tailEnd/>
          </a:ln>
        </p:spPr>
        <p:txBody>
          <a:bodyPr>
            <a:spAutoFit/>
          </a:bodyPr>
          <a:lstStyle/>
          <a:p>
            <a:pPr algn="ctr">
              <a:defRPr/>
            </a:pPr>
            <a:r>
              <a:rPr lang="pt-BR" sz="1050" dirty="0">
                <a:solidFill>
                  <a:schemeClr val="tx2"/>
                </a:solidFill>
                <a:latin typeface="Calibri" pitchFamily="34" charset="0"/>
              </a:rPr>
              <a:t>686</a:t>
            </a:r>
          </a:p>
        </p:txBody>
      </p:sp>
      <p:sp>
        <p:nvSpPr>
          <p:cNvPr id="151" name="Elipse 150"/>
          <p:cNvSpPr/>
          <p:nvPr/>
        </p:nvSpPr>
        <p:spPr>
          <a:xfrm>
            <a:off x="476250" y="4856163"/>
            <a:ext cx="71438" cy="714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517" name="CaixaDeTexto 122"/>
          <p:cNvSpPr txBox="1">
            <a:spLocks noChangeArrowheads="1"/>
          </p:cNvSpPr>
          <p:nvPr/>
        </p:nvSpPr>
        <p:spPr bwMode="auto">
          <a:xfrm>
            <a:off x="500063" y="4784725"/>
            <a:ext cx="1285875" cy="215900"/>
          </a:xfrm>
          <a:prstGeom prst="rect">
            <a:avLst/>
          </a:prstGeom>
          <a:noFill/>
          <a:ln w="9525">
            <a:noFill/>
            <a:miter lim="800000"/>
            <a:headEnd/>
            <a:tailEnd/>
          </a:ln>
        </p:spPr>
        <p:txBody>
          <a:bodyPr>
            <a:spAutoFit/>
          </a:bodyPr>
          <a:lstStyle/>
          <a:p>
            <a:r>
              <a:rPr lang="en-US" sz="800">
                <a:solidFill>
                  <a:schemeClr val="tx2"/>
                </a:solidFill>
                <a:latin typeface="Calibri" pitchFamily="34" charset="0"/>
              </a:rPr>
              <a:t>Foreign Flag Vessels</a:t>
            </a:r>
          </a:p>
        </p:txBody>
      </p:sp>
      <p:sp>
        <p:nvSpPr>
          <p:cNvPr id="153" name="Elipse 152"/>
          <p:cNvSpPr/>
          <p:nvPr/>
        </p:nvSpPr>
        <p:spPr>
          <a:xfrm>
            <a:off x="476250" y="4657725"/>
            <a:ext cx="71438" cy="714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519" name="CaixaDeTexto 123"/>
          <p:cNvSpPr txBox="1">
            <a:spLocks noChangeArrowheads="1"/>
          </p:cNvSpPr>
          <p:nvPr/>
        </p:nvSpPr>
        <p:spPr bwMode="auto">
          <a:xfrm>
            <a:off x="500063" y="4570413"/>
            <a:ext cx="1643062" cy="215900"/>
          </a:xfrm>
          <a:prstGeom prst="rect">
            <a:avLst/>
          </a:prstGeom>
          <a:noFill/>
          <a:ln w="9525">
            <a:noFill/>
            <a:miter lim="800000"/>
            <a:headEnd/>
            <a:tailEnd/>
          </a:ln>
        </p:spPr>
        <p:txBody>
          <a:bodyPr>
            <a:spAutoFit/>
          </a:bodyPr>
          <a:lstStyle/>
          <a:p>
            <a:r>
              <a:rPr lang="en-US" sz="800" dirty="0">
                <a:solidFill>
                  <a:schemeClr val="tx2"/>
                </a:solidFill>
                <a:latin typeface="Calibri" pitchFamily="34" charset="0"/>
              </a:rPr>
              <a:t>Brazilian Flag Vessels</a:t>
            </a:r>
          </a:p>
        </p:txBody>
      </p:sp>
      <p:sp>
        <p:nvSpPr>
          <p:cNvPr id="155" name="CaixaDeTexto 154"/>
          <p:cNvSpPr txBox="1"/>
          <p:nvPr/>
        </p:nvSpPr>
        <p:spPr>
          <a:xfrm>
            <a:off x="4768850" y="1952866"/>
            <a:ext cx="3732240" cy="446276"/>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Offshore FMM Financing Highlights </a:t>
            </a:r>
            <a:r>
              <a:rPr lang="en-US" sz="1050" dirty="0" smtClean="0">
                <a:solidFill>
                  <a:schemeClr val="tx2"/>
                </a:solidFill>
                <a:latin typeface="+mj-lt"/>
              </a:rPr>
              <a:t>(as of Dec/2012)</a:t>
            </a:r>
            <a:endParaRPr lang="en-US" sz="1050" b="1" dirty="0" smtClean="0">
              <a:solidFill>
                <a:schemeClr val="tx2"/>
              </a:solidFill>
              <a:latin typeface="+mj-lt"/>
            </a:endParaRPr>
          </a:p>
          <a:p>
            <a:pPr fontAlgn="auto">
              <a:spcBef>
                <a:spcPts val="0"/>
              </a:spcBef>
              <a:spcAft>
                <a:spcPts val="0"/>
              </a:spcAft>
              <a:defRPr/>
            </a:pPr>
            <a:r>
              <a:rPr lang="en-US" sz="900" dirty="0" smtClean="0">
                <a:solidFill>
                  <a:schemeClr val="tx2"/>
                </a:solidFill>
                <a:latin typeface="+mj-lt"/>
              </a:rPr>
              <a:t>Source: Wilson Sons</a:t>
            </a:r>
          </a:p>
        </p:txBody>
      </p:sp>
      <p:sp>
        <p:nvSpPr>
          <p:cNvPr id="73" name="Retângulo de cantos arredondados 72"/>
          <p:cNvSpPr/>
          <p:nvPr/>
        </p:nvSpPr>
        <p:spPr>
          <a:xfrm>
            <a:off x="1400163" y="3076573"/>
            <a:ext cx="409588" cy="288925"/>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94</a:t>
            </a:r>
            <a:endParaRPr lang="pt-BR" sz="1000" b="1" dirty="0">
              <a:solidFill>
                <a:schemeClr val="tx2"/>
              </a:solidFill>
            </a:endParaRPr>
          </a:p>
        </p:txBody>
      </p:sp>
      <p:sp>
        <p:nvSpPr>
          <p:cNvPr id="74" name="Retângulo de cantos arredondados 73"/>
          <p:cNvSpPr/>
          <p:nvPr/>
        </p:nvSpPr>
        <p:spPr>
          <a:xfrm>
            <a:off x="1395400" y="2697822"/>
            <a:ext cx="414350" cy="287337"/>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19</a:t>
            </a:r>
            <a:endParaRPr lang="pt-BR" sz="1000" b="1" dirty="0">
              <a:solidFill>
                <a:schemeClr val="tx2"/>
              </a:solidFill>
            </a:endParaRPr>
          </a:p>
        </p:txBody>
      </p:sp>
      <p:sp>
        <p:nvSpPr>
          <p:cNvPr id="75" name="Retângulo de cantos arredondados 74"/>
          <p:cNvSpPr/>
          <p:nvPr/>
        </p:nvSpPr>
        <p:spPr>
          <a:xfrm>
            <a:off x="1395412" y="3516978"/>
            <a:ext cx="423863"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113</a:t>
            </a:r>
            <a:endParaRPr lang="pt-BR" sz="1000" b="1" dirty="0">
              <a:solidFill>
                <a:schemeClr val="bg1"/>
              </a:solidFill>
            </a:endParaRPr>
          </a:p>
        </p:txBody>
      </p:sp>
      <p:sp>
        <p:nvSpPr>
          <p:cNvPr id="76" name="Retângulo de cantos arredondados 75"/>
          <p:cNvSpPr/>
          <p:nvPr/>
        </p:nvSpPr>
        <p:spPr>
          <a:xfrm>
            <a:off x="1851017" y="3076573"/>
            <a:ext cx="401650" cy="288925"/>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28</a:t>
            </a:r>
          </a:p>
        </p:txBody>
      </p:sp>
      <p:sp>
        <p:nvSpPr>
          <p:cNvPr id="77" name="Retângulo de cantos arredondados 76"/>
          <p:cNvSpPr/>
          <p:nvPr/>
        </p:nvSpPr>
        <p:spPr>
          <a:xfrm>
            <a:off x="1851017" y="2697822"/>
            <a:ext cx="411175" cy="287337"/>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tx2"/>
                </a:solidFill>
              </a:rPr>
              <a:t>88</a:t>
            </a:r>
          </a:p>
        </p:txBody>
      </p:sp>
      <p:sp>
        <p:nvSpPr>
          <p:cNvPr id="78" name="Retângulo de cantos arredondados 77"/>
          <p:cNvSpPr/>
          <p:nvPr/>
        </p:nvSpPr>
        <p:spPr>
          <a:xfrm>
            <a:off x="1851029" y="3516978"/>
            <a:ext cx="420689" cy="288925"/>
          </a:xfrm>
          <a:prstGeom prst="round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b="1" dirty="0" smtClean="0">
                <a:solidFill>
                  <a:schemeClr val="bg1"/>
                </a:solidFill>
              </a:rPr>
              <a:t>116</a:t>
            </a:r>
            <a:endParaRPr lang="pt-BR" sz="1000" b="1" dirty="0">
              <a:solidFill>
                <a:schemeClr val="bg1"/>
              </a:solidFill>
            </a:endParaRPr>
          </a:p>
        </p:txBody>
      </p:sp>
      <p:grpSp>
        <p:nvGrpSpPr>
          <p:cNvPr id="89" name="Grupo 88"/>
          <p:cNvGrpSpPr/>
          <p:nvPr/>
        </p:nvGrpSpPr>
        <p:grpSpPr>
          <a:xfrm>
            <a:off x="3260716" y="3352042"/>
            <a:ext cx="1052520" cy="445426"/>
            <a:chOff x="3260716" y="3429000"/>
            <a:chExt cx="1052520" cy="445426"/>
          </a:xfrm>
        </p:grpSpPr>
        <p:pic>
          <p:nvPicPr>
            <p:cNvPr id="83" name="Picture 3"/>
            <p:cNvPicPr>
              <a:picLocks noChangeAspect="1" noChangeArrowheads="1"/>
            </p:cNvPicPr>
            <p:nvPr/>
          </p:nvPicPr>
          <p:blipFill>
            <a:blip r:embed="rId3" cstate="print"/>
            <a:srcRect l="51098" t="-7707" r="38682" b="7828"/>
            <a:stretch>
              <a:fillRect/>
            </a:stretch>
          </p:blipFill>
          <p:spPr bwMode="auto">
            <a:xfrm>
              <a:off x="3260716" y="3643314"/>
              <a:ext cx="214314" cy="214314"/>
            </a:xfrm>
            <a:prstGeom prst="rect">
              <a:avLst/>
            </a:prstGeom>
            <a:noFill/>
            <a:ln w="9525">
              <a:noFill/>
              <a:miter lim="800000"/>
              <a:headEnd/>
              <a:tailEnd/>
            </a:ln>
          </p:spPr>
        </p:pic>
        <p:sp>
          <p:nvSpPr>
            <p:cNvPr id="84" name="CaixaDeTexto 133"/>
            <p:cNvSpPr txBox="1">
              <a:spLocks noChangeArrowheads="1"/>
            </p:cNvSpPr>
            <p:nvPr/>
          </p:nvSpPr>
          <p:spPr bwMode="auto">
            <a:xfrm>
              <a:off x="3455980" y="3429000"/>
              <a:ext cx="786019" cy="231112"/>
            </a:xfrm>
            <a:prstGeom prst="rect">
              <a:avLst/>
            </a:prstGeom>
            <a:noFill/>
            <a:ln w="9525">
              <a:noFill/>
              <a:miter lim="800000"/>
              <a:headEnd/>
              <a:tailEnd/>
            </a:ln>
          </p:spPr>
          <p:txBody>
            <a:bodyPr>
              <a:spAutoFit/>
            </a:bodyPr>
            <a:lstStyle/>
            <a:p>
              <a:r>
                <a:rPr lang="pt-BR" sz="900" b="1" dirty="0" err="1">
                  <a:solidFill>
                    <a:schemeClr val="tx2"/>
                  </a:solidFill>
                  <a:latin typeface="Calibri" pitchFamily="34" charset="0"/>
                </a:rPr>
                <a:t>Foreign</a:t>
              </a:r>
              <a:r>
                <a:rPr lang="pt-BR" sz="900" b="1" dirty="0">
                  <a:solidFill>
                    <a:schemeClr val="tx2"/>
                  </a:solidFill>
                  <a:latin typeface="Calibri" pitchFamily="34" charset="0"/>
                </a:rPr>
                <a:t> </a:t>
              </a:r>
              <a:r>
                <a:rPr lang="pt-BR" sz="900" b="1" dirty="0" err="1">
                  <a:solidFill>
                    <a:schemeClr val="tx2"/>
                  </a:solidFill>
                  <a:latin typeface="Calibri" pitchFamily="34" charset="0"/>
                </a:rPr>
                <a:t>flag</a:t>
              </a:r>
              <a:endParaRPr lang="pt-BR" sz="900" b="1" dirty="0">
                <a:solidFill>
                  <a:schemeClr val="tx2"/>
                </a:solidFill>
                <a:latin typeface="Calibri" pitchFamily="34" charset="0"/>
              </a:endParaRPr>
            </a:p>
          </p:txBody>
        </p:sp>
        <p:sp>
          <p:nvSpPr>
            <p:cNvPr id="85" name="CaixaDeTexto 134"/>
            <p:cNvSpPr txBox="1">
              <a:spLocks noChangeArrowheads="1"/>
            </p:cNvSpPr>
            <p:nvPr/>
          </p:nvSpPr>
          <p:spPr bwMode="auto">
            <a:xfrm>
              <a:off x="3455759" y="3643314"/>
              <a:ext cx="857477" cy="231112"/>
            </a:xfrm>
            <a:prstGeom prst="rect">
              <a:avLst/>
            </a:prstGeom>
            <a:noFill/>
            <a:ln w="9525">
              <a:noFill/>
              <a:miter lim="800000"/>
              <a:headEnd/>
              <a:tailEnd/>
            </a:ln>
          </p:spPr>
          <p:txBody>
            <a:bodyPr>
              <a:spAutoFit/>
            </a:bodyPr>
            <a:lstStyle/>
            <a:p>
              <a:r>
                <a:rPr lang="pt-BR" sz="900" b="1" dirty="0" err="1">
                  <a:solidFill>
                    <a:schemeClr val="tx2"/>
                  </a:solidFill>
                  <a:latin typeface="Calibri" pitchFamily="34" charset="0"/>
                </a:rPr>
                <a:t>Brazilian</a:t>
              </a:r>
              <a:r>
                <a:rPr lang="pt-BR" sz="900" b="1" dirty="0">
                  <a:solidFill>
                    <a:schemeClr val="tx2"/>
                  </a:solidFill>
                  <a:latin typeface="Calibri" pitchFamily="34" charset="0"/>
                </a:rPr>
                <a:t> </a:t>
              </a:r>
              <a:r>
                <a:rPr lang="pt-BR" sz="900" b="1" dirty="0" err="1">
                  <a:solidFill>
                    <a:schemeClr val="tx2"/>
                  </a:solidFill>
                  <a:latin typeface="Calibri" pitchFamily="34" charset="0"/>
                </a:rPr>
                <a:t>flag</a:t>
              </a:r>
              <a:endParaRPr lang="pt-BR" sz="900" b="1" dirty="0">
                <a:solidFill>
                  <a:schemeClr val="tx2"/>
                </a:solidFill>
                <a:latin typeface="Calibri" pitchFamily="34" charset="0"/>
              </a:endParaRPr>
            </a:p>
          </p:txBody>
        </p:sp>
        <p:pic>
          <p:nvPicPr>
            <p:cNvPr id="86" name="Picture 3"/>
            <p:cNvPicPr>
              <a:picLocks noChangeAspect="1" noChangeArrowheads="1"/>
            </p:cNvPicPr>
            <p:nvPr/>
          </p:nvPicPr>
          <p:blipFill>
            <a:blip r:embed="rId3" cstate="print"/>
            <a:srcRect l="10220" r="79560" b="121"/>
            <a:stretch>
              <a:fillRect/>
            </a:stretch>
          </p:blipFill>
          <p:spPr bwMode="auto">
            <a:xfrm>
              <a:off x="3286116" y="3441700"/>
              <a:ext cx="214314" cy="214314"/>
            </a:xfrm>
            <a:prstGeom prst="rect">
              <a:avLst/>
            </a:prstGeom>
            <a:noFill/>
            <a:ln w="9525">
              <a:noFill/>
              <a:miter lim="800000"/>
              <a:headEnd/>
              <a:tailEnd/>
            </a:ln>
          </p:spPr>
        </p:pic>
      </p:grpSp>
      <p:sp>
        <p:nvSpPr>
          <p:cNvPr id="90" name="Texto explicativo em seta para a direita 89"/>
          <p:cNvSpPr/>
          <p:nvPr/>
        </p:nvSpPr>
        <p:spPr>
          <a:xfrm>
            <a:off x="2319338" y="2428868"/>
            <a:ext cx="823902" cy="1449712"/>
          </a:xfrm>
          <a:prstGeom prst="rightArrowCallout">
            <a:avLst>
              <a:gd name="adj1" fmla="val 32399"/>
              <a:gd name="adj2" fmla="val 35056"/>
              <a:gd name="adj3" fmla="val 15768"/>
              <a:gd name="adj4" fmla="val 76349"/>
            </a:avLst>
          </a:prstGeom>
          <a:noFill/>
          <a:ln w="9525">
            <a:solidFill>
              <a:srgbClr val="19336D">
                <a:alpha val="77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Retângulo de cantos arredondados 128"/>
          <p:cNvSpPr/>
          <p:nvPr/>
        </p:nvSpPr>
        <p:spPr>
          <a:xfrm>
            <a:off x="6857044" y="3177684"/>
            <a:ext cx="1324536" cy="294649"/>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Grace + Amortization Period</a:t>
            </a:r>
          </a:p>
        </p:txBody>
      </p:sp>
      <p:sp>
        <p:nvSpPr>
          <p:cNvPr id="131" name="Retângulo de cantos arredondados 130"/>
          <p:cNvSpPr/>
          <p:nvPr/>
        </p:nvSpPr>
        <p:spPr>
          <a:xfrm>
            <a:off x="8214580" y="3176732"/>
            <a:ext cx="686164" cy="2968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3 + 18 yrs</a:t>
            </a:r>
          </a:p>
        </p:txBody>
      </p:sp>
      <p:sp>
        <p:nvSpPr>
          <p:cNvPr id="132" name="Retângulo de cantos arredondados 131"/>
          <p:cNvSpPr/>
          <p:nvPr/>
        </p:nvSpPr>
        <p:spPr>
          <a:xfrm>
            <a:off x="6857044" y="3507730"/>
            <a:ext cx="1324536" cy="294649"/>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Average Cost of Debt</a:t>
            </a:r>
          </a:p>
        </p:txBody>
      </p:sp>
      <p:sp>
        <p:nvSpPr>
          <p:cNvPr id="133" name="Retângulo de cantos arredondados 132"/>
          <p:cNvSpPr/>
          <p:nvPr/>
        </p:nvSpPr>
        <p:spPr>
          <a:xfrm>
            <a:off x="8214580" y="3508208"/>
            <a:ext cx="686164" cy="2935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3.1%</a:t>
            </a:r>
          </a:p>
        </p:txBody>
      </p:sp>
      <p:sp>
        <p:nvSpPr>
          <p:cNvPr id="154" name="Retângulo de cantos arredondados 153"/>
          <p:cNvSpPr/>
          <p:nvPr/>
        </p:nvSpPr>
        <p:spPr>
          <a:xfrm>
            <a:off x="4714670" y="3177684"/>
            <a:ext cx="1324536" cy="294649"/>
          </a:xfrm>
          <a:prstGeom prst="round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Duration of Current Contracts</a:t>
            </a:r>
          </a:p>
        </p:txBody>
      </p:sp>
      <p:sp>
        <p:nvSpPr>
          <p:cNvPr id="156" name="Retângulo de cantos arredondados 155"/>
          <p:cNvSpPr/>
          <p:nvPr/>
        </p:nvSpPr>
        <p:spPr>
          <a:xfrm>
            <a:off x="6072281" y="3173877"/>
            <a:ext cx="686164" cy="30348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9.2 yrs</a:t>
            </a:r>
            <a:endParaRPr lang="en-US" sz="800" b="1" dirty="0"/>
          </a:p>
        </p:txBody>
      </p:sp>
      <p:sp>
        <p:nvSpPr>
          <p:cNvPr id="157" name="Retângulo de cantos arredondados 156"/>
          <p:cNvSpPr/>
          <p:nvPr/>
        </p:nvSpPr>
        <p:spPr>
          <a:xfrm>
            <a:off x="4717341" y="3507730"/>
            <a:ext cx="1319194" cy="294649"/>
          </a:xfrm>
          <a:prstGeom prst="round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Cost of Debt of Current Contracts</a:t>
            </a:r>
          </a:p>
        </p:txBody>
      </p:sp>
      <p:sp>
        <p:nvSpPr>
          <p:cNvPr id="158" name="Retângulo de cantos arredondados 157"/>
          <p:cNvSpPr/>
          <p:nvPr/>
        </p:nvSpPr>
        <p:spPr>
          <a:xfrm>
            <a:off x="6072281" y="3506782"/>
            <a:ext cx="686164" cy="2968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3.7%</a:t>
            </a:r>
            <a:endParaRPr lang="en-US" sz="800" b="1" dirty="0"/>
          </a:p>
        </p:txBody>
      </p:sp>
      <p:sp>
        <p:nvSpPr>
          <p:cNvPr id="213" name="Retângulo de cantos arredondados 212"/>
          <p:cNvSpPr/>
          <p:nvPr/>
        </p:nvSpPr>
        <p:spPr>
          <a:xfrm>
            <a:off x="4714670" y="2849873"/>
            <a:ext cx="1324536" cy="294649"/>
          </a:xfrm>
          <a:prstGeom prst="round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Outstanding Debt Balance</a:t>
            </a:r>
          </a:p>
        </p:txBody>
      </p:sp>
      <p:sp>
        <p:nvSpPr>
          <p:cNvPr id="214" name="Retângulo de cantos arredondados 213"/>
          <p:cNvSpPr/>
          <p:nvPr/>
        </p:nvSpPr>
        <p:spPr>
          <a:xfrm>
            <a:off x="6072281" y="2846066"/>
            <a:ext cx="686164" cy="30348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USD 208 M</a:t>
            </a:r>
            <a:endParaRPr lang="en-US" sz="800" b="1" dirty="0"/>
          </a:p>
        </p:txBody>
      </p:sp>
      <p:sp>
        <p:nvSpPr>
          <p:cNvPr id="215" name="Retângulo de cantos arredondados 214"/>
          <p:cNvSpPr/>
          <p:nvPr/>
        </p:nvSpPr>
        <p:spPr>
          <a:xfrm>
            <a:off x="6859715" y="2849873"/>
            <a:ext cx="1319194" cy="294649"/>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smtClean="0">
                <a:solidFill>
                  <a:schemeClr val="tx2"/>
                </a:solidFill>
              </a:rPr>
              <a:t>Undrawn Borrowing + Granted Priority</a:t>
            </a:r>
          </a:p>
        </p:txBody>
      </p:sp>
      <p:sp>
        <p:nvSpPr>
          <p:cNvPr id="216" name="Retângulo de cantos arredondados 215"/>
          <p:cNvSpPr/>
          <p:nvPr/>
        </p:nvSpPr>
        <p:spPr>
          <a:xfrm>
            <a:off x="8214580" y="2848925"/>
            <a:ext cx="686164" cy="2968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USD 232 M</a:t>
            </a:r>
            <a:endParaRPr lang="en-US" sz="800" b="1" dirty="0"/>
          </a:p>
        </p:txBody>
      </p:sp>
      <p:sp>
        <p:nvSpPr>
          <p:cNvPr id="217" name="Retângulo de cantos arredondados 216"/>
          <p:cNvSpPr/>
          <p:nvPr/>
        </p:nvSpPr>
        <p:spPr>
          <a:xfrm>
            <a:off x="4714670" y="2520459"/>
            <a:ext cx="1324536" cy="294649"/>
          </a:xfrm>
          <a:prstGeom prst="round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smtClean="0">
                <a:solidFill>
                  <a:schemeClr val="tx2"/>
                </a:solidFill>
              </a:rPr>
              <a:t># Vessels currently financed</a:t>
            </a:r>
          </a:p>
        </p:txBody>
      </p:sp>
      <p:sp>
        <p:nvSpPr>
          <p:cNvPr id="218" name="Retângulo de cantos arredondados 217"/>
          <p:cNvSpPr/>
          <p:nvPr/>
        </p:nvSpPr>
        <p:spPr>
          <a:xfrm>
            <a:off x="6072281" y="2519507"/>
            <a:ext cx="686164" cy="29686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18</a:t>
            </a:r>
          </a:p>
        </p:txBody>
      </p:sp>
      <p:sp>
        <p:nvSpPr>
          <p:cNvPr id="219" name="Retângulo de cantos arredondados 218"/>
          <p:cNvSpPr/>
          <p:nvPr/>
        </p:nvSpPr>
        <p:spPr>
          <a:xfrm>
            <a:off x="6857044" y="2520459"/>
            <a:ext cx="1324536" cy="294649"/>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smtClean="0">
                <a:solidFill>
                  <a:schemeClr val="tx2"/>
                </a:solidFill>
              </a:rPr>
              <a:t># Vessels with Undrawn  Borrowing + Priority </a:t>
            </a:r>
          </a:p>
        </p:txBody>
      </p:sp>
      <p:sp>
        <p:nvSpPr>
          <p:cNvPr id="220" name="Retângulo de cantos arredondados 219"/>
          <p:cNvSpPr/>
          <p:nvPr/>
        </p:nvSpPr>
        <p:spPr>
          <a:xfrm>
            <a:off x="8214580" y="2520937"/>
            <a:ext cx="686164" cy="2935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smtClean="0"/>
              <a:t>9</a:t>
            </a:r>
          </a:p>
        </p:txBody>
      </p:sp>
      <p:pic>
        <p:nvPicPr>
          <p:cNvPr id="1027" name="Picture 3"/>
          <p:cNvPicPr>
            <a:picLocks noChangeAspect="1" noChangeArrowheads="1"/>
          </p:cNvPicPr>
          <p:nvPr/>
        </p:nvPicPr>
        <p:blipFill>
          <a:blip r:embed="rId4" cstate="print"/>
          <a:srcRect/>
          <a:stretch>
            <a:fillRect/>
          </a:stretch>
        </p:blipFill>
        <p:spPr bwMode="auto">
          <a:xfrm>
            <a:off x="3031485" y="2428868"/>
            <a:ext cx="1540515" cy="9493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cstate="print"/>
          <a:srcRect l="1144" t="9091" b="5486"/>
          <a:stretch>
            <a:fillRect/>
          </a:stretch>
        </p:blipFill>
        <p:spPr bwMode="auto">
          <a:xfrm>
            <a:off x="0" y="-24"/>
            <a:ext cx="9143999" cy="6053803"/>
          </a:xfrm>
          <a:prstGeom prst="rect">
            <a:avLst/>
          </a:prstGeom>
          <a:noFill/>
          <a:ln w="9525">
            <a:noFill/>
            <a:miter lim="800000"/>
            <a:headEnd/>
            <a:tailEnd/>
          </a:ln>
        </p:spPr>
      </p:pic>
      <p:sp>
        <p:nvSpPr>
          <p:cNvPr id="3" name="Retângulo 2"/>
          <p:cNvSpPr/>
          <p:nvPr/>
        </p:nvSpPr>
        <p:spPr>
          <a:xfrm>
            <a:off x="0" y="214313"/>
            <a:ext cx="9144000" cy="142875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0484" name="CaixaDeTexto 3"/>
          <p:cNvSpPr txBox="1">
            <a:spLocks noChangeArrowheads="1"/>
          </p:cNvSpPr>
          <p:nvPr/>
        </p:nvSpPr>
        <p:spPr bwMode="auto">
          <a:xfrm>
            <a:off x="0" y="214313"/>
            <a:ext cx="4211638" cy="400050"/>
          </a:xfrm>
          <a:prstGeom prst="rect">
            <a:avLst/>
          </a:prstGeom>
          <a:noFill/>
          <a:ln w="9525">
            <a:noFill/>
            <a:miter lim="800000"/>
            <a:headEnd/>
            <a:tailEnd/>
          </a:ln>
        </p:spPr>
        <p:txBody>
          <a:bodyPr>
            <a:spAutoFit/>
          </a:bodyPr>
          <a:lstStyle/>
          <a:p>
            <a:r>
              <a:rPr lang="pt-BR" sz="2000" b="1">
                <a:solidFill>
                  <a:schemeClr val="tx2"/>
                </a:solidFill>
                <a:latin typeface="Calibri" pitchFamily="34" charset="0"/>
              </a:rPr>
              <a:t>Shipyards</a:t>
            </a:r>
            <a:endParaRPr lang="pt-BR" sz="1600">
              <a:solidFill>
                <a:schemeClr val="tx2"/>
              </a:solidFill>
              <a:latin typeface="Calibri" pitchFamily="34" charset="0"/>
            </a:endParaRPr>
          </a:p>
        </p:txBody>
      </p:sp>
      <p:sp>
        <p:nvSpPr>
          <p:cNvPr id="20485" name="CaixaDeTexto 4"/>
          <p:cNvSpPr txBox="1">
            <a:spLocks noChangeArrowheads="1"/>
          </p:cNvSpPr>
          <p:nvPr/>
        </p:nvSpPr>
        <p:spPr bwMode="auto">
          <a:xfrm>
            <a:off x="34925" y="642938"/>
            <a:ext cx="1873250"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USD 62M</a:t>
            </a:r>
            <a:endParaRPr lang="pt-BR" sz="2800" b="1" dirty="0">
              <a:solidFill>
                <a:schemeClr val="tx2"/>
              </a:solidFill>
              <a:latin typeface="Calibri" pitchFamily="34" charset="0"/>
            </a:endParaRPr>
          </a:p>
        </p:txBody>
      </p:sp>
      <p:sp>
        <p:nvSpPr>
          <p:cNvPr id="20486" name="CaixaDeTexto 5"/>
          <p:cNvSpPr txBox="1">
            <a:spLocks noChangeArrowheads="1"/>
          </p:cNvSpPr>
          <p:nvPr/>
        </p:nvSpPr>
        <p:spPr bwMode="auto">
          <a:xfrm>
            <a:off x="3684588" y="642938"/>
            <a:ext cx="1439862" cy="523875"/>
          </a:xfrm>
          <a:prstGeom prst="rect">
            <a:avLst/>
          </a:prstGeom>
          <a:noFill/>
          <a:ln w="9525">
            <a:noFill/>
            <a:miter lim="800000"/>
            <a:headEnd/>
            <a:tailEnd/>
          </a:ln>
        </p:spPr>
        <p:txBody>
          <a:bodyPr>
            <a:spAutoFit/>
          </a:bodyPr>
          <a:lstStyle/>
          <a:p>
            <a:pPr algn="ctr"/>
            <a:r>
              <a:rPr lang="pt-BR" sz="2800" b="1" dirty="0" smtClean="0">
                <a:solidFill>
                  <a:schemeClr val="tx2"/>
                </a:solidFill>
                <a:latin typeface="Calibri" pitchFamily="34" charset="0"/>
              </a:rPr>
              <a:t>39</a:t>
            </a:r>
            <a:endParaRPr lang="pt-BR" sz="2800" b="1" dirty="0">
              <a:solidFill>
                <a:schemeClr val="tx2"/>
              </a:solidFill>
              <a:latin typeface="Calibri" pitchFamily="34" charset="0"/>
            </a:endParaRPr>
          </a:p>
        </p:txBody>
      </p:sp>
      <p:sp>
        <p:nvSpPr>
          <p:cNvPr id="20487" name="CaixaDeTexto 6"/>
          <p:cNvSpPr txBox="1">
            <a:spLocks noChangeArrowheads="1"/>
          </p:cNvSpPr>
          <p:nvPr/>
        </p:nvSpPr>
        <p:spPr bwMode="auto">
          <a:xfrm>
            <a:off x="3348038" y="1071563"/>
            <a:ext cx="2303462" cy="476250"/>
          </a:xfrm>
          <a:prstGeom prst="rect">
            <a:avLst/>
          </a:prstGeom>
          <a:noFill/>
          <a:ln w="9525">
            <a:noFill/>
            <a:miter lim="800000"/>
            <a:headEnd/>
            <a:tailEnd/>
          </a:ln>
        </p:spPr>
        <p:txBody>
          <a:bodyPr>
            <a:spAutoFit/>
          </a:bodyPr>
          <a:lstStyle/>
          <a:p>
            <a:pPr algn="ctr"/>
            <a:r>
              <a:rPr lang="pt-BR" sz="1600" dirty="0" err="1">
                <a:solidFill>
                  <a:schemeClr val="tx2"/>
                </a:solidFill>
                <a:latin typeface="Calibri" pitchFamily="34" charset="0"/>
              </a:rPr>
              <a:t>Vessels</a:t>
            </a:r>
            <a:r>
              <a:rPr lang="pt-BR" sz="1600" dirty="0">
                <a:solidFill>
                  <a:schemeClr val="tx2"/>
                </a:solidFill>
                <a:latin typeface="Calibri" pitchFamily="34" charset="0"/>
              </a:rPr>
              <a:t> </a:t>
            </a:r>
            <a:r>
              <a:rPr lang="pt-BR" sz="1600" dirty="0" err="1">
                <a:solidFill>
                  <a:schemeClr val="tx2"/>
                </a:solidFill>
                <a:latin typeface="Calibri" pitchFamily="34" charset="0"/>
              </a:rPr>
              <a:t>Delivered</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2004 </a:t>
            </a:r>
            <a:r>
              <a:rPr lang="pt-BR" sz="900" dirty="0">
                <a:solidFill>
                  <a:schemeClr val="tx2"/>
                </a:solidFill>
                <a:latin typeface="Calibri" pitchFamily="34" charset="0"/>
              </a:rPr>
              <a:t>- </a:t>
            </a:r>
            <a:r>
              <a:rPr lang="pt-BR" sz="900" dirty="0" smtClean="0">
                <a:solidFill>
                  <a:schemeClr val="tx2"/>
                </a:solidFill>
                <a:latin typeface="Calibri" pitchFamily="34" charset="0"/>
              </a:rPr>
              <a:t>2012: 12 </a:t>
            </a:r>
            <a:r>
              <a:rPr lang="pt-BR" sz="900" dirty="0" err="1">
                <a:solidFill>
                  <a:schemeClr val="tx2"/>
                </a:solidFill>
                <a:latin typeface="Calibri" pitchFamily="34" charset="0"/>
              </a:rPr>
              <a:t>PSVs</a:t>
            </a:r>
            <a:r>
              <a:rPr lang="pt-BR" sz="900" dirty="0">
                <a:solidFill>
                  <a:schemeClr val="tx2"/>
                </a:solidFill>
                <a:latin typeface="Calibri" pitchFamily="34" charset="0"/>
              </a:rPr>
              <a:t> + </a:t>
            </a:r>
            <a:r>
              <a:rPr lang="pt-BR" sz="900" dirty="0" smtClean="0">
                <a:solidFill>
                  <a:schemeClr val="tx2"/>
                </a:solidFill>
                <a:latin typeface="Calibri" pitchFamily="34" charset="0"/>
              </a:rPr>
              <a:t>27 </a:t>
            </a:r>
            <a:r>
              <a:rPr lang="pt-BR" sz="900" dirty="0" err="1">
                <a:solidFill>
                  <a:schemeClr val="tx2"/>
                </a:solidFill>
                <a:latin typeface="Calibri" pitchFamily="34" charset="0"/>
              </a:rPr>
              <a:t>Tugboats</a:t>
            </a:r>
            <a:r>
              <a:rPr lang="pt-BR" sz="900" dirty="0">
                <a:solidFill>
                  <a:schemeClr val="tx2"/>
                </a:solidFill>
                <a:latin typeface="Calibri" pitchFamily="34" charset="0"/>
              </a:rPr>
              <a:t>)</a:t>
            </a:r>
          </a:p>
        </p:txBody>
      </p:sp>
      <p:sp>
        <p:nvSpPr>
          <p:cNvPr id="20488" name="CaixaDeTexto 7"/>
          <p:cNvSpPr txBox="1">
            <a:spLocks noChangeArrowheads="1"/>
          </p:cNvSpPr>
          <p:nvPr/>
        </p:nvSpPr>
        <p:spPr bwMode="auto">
          <a:xfrm>
            <a:off x="6827838" y="642938"/>
            <a:ext cx="1728787" cy="523875"/>
          </a:xfrm>
          <a:prstGeom prst="rect">
            <a:avLst/>
          </a:prstGeom>
          <a:noFill/>
          <a:ln w="9525">
            <a:noFill/>
            <a:miter lim="800000"/>
            <a:headEnd/>
            <a:tailEnd/>
          </a:ln>
        </p:spPr>
        <p:txBody>
          <a:bodyPr>
            <a:spAutoFit/>
          </a:bodyPr>
          <a:lstStyle/>
          <a:p>
            <a:pPr algn="ctr"/>
            <a:r>
              <a:rPr lang="pt-BR" sz="2800" b="1">
                <a:solidFill>
                  <a:schemeClr val="tx2"/>
                </a:solidFill>
                <a:latin typeface="Calibri" pitchFamily="34" charset="0"/>
              </a:rPr>
              <a:t>10,000</a:t>
            </a:r>
          </a:p>
        </p:txBody>
      </p:sp>
      <p:sp>
        <p:nvSpPr>
          <p:cNvPr id="20489" name="CaixaDeTexto 8"/>
          <p:cNvSpPr txBox="1">
            <a:spLocks noChangeArrowheads="1"/>
          </p:cNvSpPr>
          <p:nvPr/>
        </p:nvSpPr>
        <p:spPr bwMode="auto">
          <a:xfrm>
            <a:off x="6659563" y="1071563"/>
            <a:ext cx="2233612" cy="584775"/>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Guarujá </a:t>
            </a:r>
            <a:r>
              <a:rPr lang="pt-BR" sz="1600" dirty="0" err="1">
                <a:solidFill>
                  <a:schemeClr val="tx2"/>
                </a:solidFill>
                <a:latin typeface="Calibri" pitchFamily="34" charset="0"/>
              </a:rPr>
              <a:t>steel</a:t>
            </a:r>
            <a:r>
              <a:rPr lang="pt-BR" sz="1600" dirty="0">
                <a:solidFill>
                  <a:schemeClr val="tx2"/>
                </a:solidFill>
                <a:latin typeface="Calibri" pitchFamily="34" charset="0"/>
              </a:rPr>
              <a:t> </a:t>
            </a:r>
            <a:r>
              <a:rPr lang="pt-BR" sz="1600" dirty="0" err="1">
                <a:solidFill>
                  <a:schemeClr val="tx2"/>
                </a:solidFill>
                <a:latin typeface="Calibri" pitchFamily="34" charset="0"/>
              </a:rPr>
              <a:t>processing</a:t>
            </a:r>
            <a:r>
              <a:rPr lang="pt-BR" sz="1600" dirty="0">
                <a:solidFill>
                  <a:schemeClr val="tx2"/>
                </a:solidFill>
                <a:latin typeface="Calibri" pitchFamily="34" charset="0"/>
              </a:rPr>
              <a:t> </a:t>
            </a:r>
            <a:r>
              <a:rPr lang="pt-BR" sz="1600" dirty="0" err="1">
                <a:solidFill>
                  <a:schemeClr val="tx2"/>
                </a:solidFill>
                <a:latin typeface="Calibri" pitchFamily="34" charset="0"/>
              </a:rPr>
              <a:t>capacity</a:t>
            </a:r>
            <a:r>
              <a:rPr lang="pt-BR" sz="1600" dirty="0">
                <a:solidFill>
                  <a:schemeClr val="tx2"/>
                </a:solidFill>
                <a:latin typeface="Calibri" pitchFamily="34" charset="0"/>
              </a:rPr>
              <a:t> </a:t>
            </a:r>
            <a:r>
              <a:rPr lang="pt-BR" sz="1000" dirty="0" smtClean="0">
                <a:solidFill>
                  <a:schemeClr val="tx2"/>
                </a:solidFill>
                <a:latin typeface="Calibri" pitchFamily="34" charset="0"/>
              </a:rPr>
              <a:t>(tons / </a:t>
            </a:r>
            <a:r>
              <a:rPr lang="pt-BR" sz="1000" dirty="0" err="1" smtClean="0">
                <a:solidFill>
                  <a:schemeClr val="tx2"/>
                </a:solidFill>
                <a:latin typeface="Calibri" pitchFamily="34" charset="0"/>
              </a:rPr>
              <a:t>yr</a:t>
            </a:r>
            <a:r>
              <a:rPr lang="pt-BR" sz="1000" dirty="0" smtClean="0">
                <a:solidFill>
                  <a:schemeClr val="tx2"/>
                </a:solidFill>
                <a:latin typeface="Calibri" pitchFamily="34" charset="0"/>
              </a:rPr>
              <a:t>)</a:t>
            </a:r>
            <a:endParaRPr lang="pt-BR" sz="1600" dirty="0">
              <a:solidFill>
                <a:schemeClr val="tx2"/>
              </a:solidFill>
              <a:latin typeface="Calibri" pitchFamily="34" charset="0"/>
            </a:endParaRPr>
          </a:p>
        </p:txBody>
      </p:sp>
      <p:sp>
        <p:nvSpPr>
          <p:cNvPr id="20490" name="CaixaDeTexto 11"/>
          <p:cNvSpPr txBox="1">
            <a:spLocks noChangeArrowheads="1"/>
          </p:cNvSpPr>
          <p:nvPr/>
        </p:nvSpPr>
        <p:spPr bwMode="auto">
          <a:xfrm>
            <a:off x="179388" y="1071563"/>
            <a:ext cx="15843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smtClean="0">
                <a:solidFill>
                  <a:schemeClr val="tx2"/>
                </a:solidFill>
                <a:latin typeface="Calibri" pitchFamily="34" charset="0"/>
              </a:rPr>
              <a:t>(10%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
        <p:nvSpPr>
          <p:cNvPr id="20491" name="CaixaDeTexto 12"/>
          <p:cNvSpPr txBox="1">
            <a:spLocks noChangeArrowheads="1"/>
          </p:cNvSpPr>
          <p:nvPr/>
        </p:nvSpPr>
        <p:spPr bwMode="auto">
          <a:xfrm>
            <a:off x="34925" y="5786438"/>
            <a:ext cx="1584325" cy="276225"/>
          </a:xfrm>
          <a:prstGeom prst="rect">
            <a:avLst/>
          </a:prstGeom>
          <a:noFill/>
          <a:ln w="9525">
            <a:noFill/>
            <a:miter lim="800000"/>
            <a:headEnd/>
            <a:tailEnd/>
          </a:ln>
        </p:spPr>
        <p:txBody>
          <a:bodyPr>
            <a:spAutoFit/>
          </a:bodyPr>
          <a:lstStyle/>
          <a:p>
            <a:r>
              <a:rPr lang="pt-BR" sz="1200" b="1" dirty="0">
                <a:solidFill>
                  <a:schemeClr val="bg1"/>
                </a:solidFill>
                <a:latin typeface="Calibri" pitchFamily="34" charset="0"/>
              </a:rPr>
              <a:t>Guarujá </a:t>
            </a:r>
            <a:r>
              <a:rPr lang="pt-BR" sz="1200" b="1" dirty="0" smtClean="0">
                <a:solidFill>
                  <a:schemeClr val="bg1"/>
                </a:solidFill>
                <a:latin typeface="Calibri" pitchFamily="34" charset="0"/>
              </a:rPr>
              <a:t>II </a:t>
            </a:r>
            <a:r>
              <a:rPr lang="pt-BR" sz="1200" b="1" dirty="0" err="1">
                <a:solidFill>
                  <a:schemeClr val="bg1"/>
                </a:solidFill>
                <a:latin typeface="Calibri" pitchFamily="34" charset="0"/>
              </a:rPr>
              <a:t>Shipyard</a:t>
            </a:r>
            <a:endParaRPr lang="pt-BR" sz="1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0" y="404813"/>
            <a:ext cx="9144000" cy="1511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1516"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Shipyards</a:t>
            </a:r>
          </a:p>
        </p:txBody>
      </p:sp>
      <p:sp>
        <p:nvSpPr>
          <p:cNvPr id="21517" name="CaixaDeTexto 3"/>
          <p:cNvSpPr txBox="1">
            <a:spLocks noChangeArrowheads="1"/>
          </p:cNvSpPr>
          <p:nvPr/>
        </p:nvSpPr>
        <p:spPr bwMode="auto">
          <a:xfrm>
            <a:off x="30163" y="476250"/>
            <a:ext cx="9113837" cy="1323975"/>
          </a:xfrm>
          <a:prstGeom prst="rect">
            <a:avLst/>
          </a:prstGeom>
          <a:noFill/>
          <a:ln w="9525">
            <a:noFill/>
            <a:miter lim="800000"/>
            <a:headEnd/>
            <a:tailEnd/>
          </a:ln>
        </p:spPr>
        <p:txBody>
          <a:bodyPr>
            <a:spAutoFit/>
          </a:bodyPr>
          <a:lstStyle/>
          <a:p>
            <a:pPr>
              <a:buFont typeface="Arial" charset="0"/>
              <a:buChar char="•"/>
            </a:pPr>
            <a:r>
              <a:rPr lang="en-US" sz="1600" dirty="0">
                <a:solidFill>
                  <a:schemeClr val="bg1"/>
                </a:solidFill>
                <a:latin typeface="Calibri" pitchFamily="34" charset="0"/>
              </a:rPr>
              <a:t> Providing great competitive advantage to the Company’s Towage and Offshore businesses</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Friendly funding available from FMM (Fundo </a:t>
            </a:r>
            <a:r>
              <a:rPr lang="en-US" sz="1600" dirty="0" err="1">
                <a:solidFill>
                  <a:schemeClr val="bg1"/>
                </a:solidFill>
                <a:latin typeface="Calibri" pitchFamily="34" charset="0"/>
              </a:rPr>
              <a:t>da</a:t>
            </a:r>
            <a:r>
              <a:rPr lang="en-US" sz="1600" dirty="0">
                <a:solidFill>
                  <a:schemeClr val="bg1"/>
                </a:solidFill>
                <a:latin typeface="Calibri" pitchFamily="34" charset="0"/>
              </a:rPr>
              <a:t> </a:t>
            </a:r>
            <a:r>
              <a:rPr lang="en-US" sz="1600" dirty="0" err="1">
                <a:solidFill>
                  <a:schemeClr val="bg1"/>
                </a:solidFill>
                <a:latin typeface="Calibri" pitchFamily="34" charset="0"/>
              </a:rPr>
              <a:t>Marinha</a:t>
            </a:r>
            <a:r>
              <a:rPr lang="en-US" sz="1600" dirty="0">
                <a:solidFill>
                  <a:schemeClr val="bg1"/>
                </a:solidFill>
                <a:latin typeface="Calibri" pitchFamily="34" charset="0"/>
              </a:rPr>
              <a:t> </a:t>
            </a:r>
            <a:r>
              <a:rPr lang="en-US" sz="1600" dirty="0" err="1">
                <a:solidFill>
                  <a:schemeClr val="bg1"/>
                </a:solidFill>
                <a:latin typeface="Calibri" pitchFamily="34" charset="0"/>
              </a:rPr>
              <a:t>Mercante</a:t>
            </a:r>
            <a:r>
              <a:rPr lang="en-US" sz="1600" dirty="0">
                <a:solidFill>
                  <a:schemeClr val="bg1"/>
                </a:solidFill>
                <a:latin typeface="Calibri" pitchFamily="34" charset="0"/>
              </a:rPr>
              <a:t>) – Long-term, Low-cost</a:t>
            </a:r>
          </a:p>
          <a:p>
            <a:pPr>
              <a:buFont typeface="Arial" charset="0"/>
              <a:buChar char="•"/>
            </a:pPr>
            <a:endParaRPr lang="en-US" sz="16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Construction plan for more than </a:t>
            </a:r>
            <a:r>
              <a:rPr lang="en-US" sz="1600" dirty="0" smtClean="0">
                <a:solidFill>
                  <a:schemeClr val="bg1"/>
                </a:solidFill>
                <a:latin typeface="Calibri" pitchFamily="34" charset="0"/>
              </a:rPr>
              <a:t>50 </a:t>
            </a:r>
            <a:r>
              <a:rPr lang="en-US" sz="1600" dirty="0">
                <a:solidFill>
                  <a:schemeClr val="bg1"/>
                </a:solidFill>
                <a:latin typeface="Calibri" pitchFamily="34" charset="0"/>
              </a:rPr>
              <a:t>vessels (Offshore and Tugboats) by 2017</a:t>
            </a:r>
          </a:p>
        </p:txBody>
      </p:sp>
      <p:sp>
        <p:nvSpPr>
          <p:cNvPr id="41" name="Retângulo de cantos arredondados 40"/>
          <p:cNvSpPr/>
          <p:nvPr/>
        </p:nvSpPr>
        <p:spPr>
          <a:xfrm>
            <a:off x="271463" y="3313509"/>
            <a:ext cx="1584325" cy="215900"/>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900" b="1" dirty="0" err="1">
                <a:solidFill>
                  <a:schemeClr val="tx2"/>
                </a:solidFill>
              </a:rPr>
              <a:t>Length</a:t>
            </a:r>
            <a:r>
              <a:rPr lang="pt-BR" sz="900" b="1" dirty="0">
                <a:solidFill>
                  <a:schemeClr val="tx2"/>
                </a:solidFill>
              </a:rPr>
              <a:t> </a:t>
            </a:r>
            <a:r>
              <a:rPr lang="pt-BR" sz="800" dirty="0">
                <a:solidFill>
                  <a:schemeClr val="tx2"/>
                </a:solidFill>
              </a:rPr>
              <a:t>(m)</a:t>
            </a:r>
          </a:p>
        </p:txBody>
      </p:sp>
      <p:sp>
        <p:nvSpPr>
          <p:cNvPr id="42" name="Retângulo de cantos arredondados 41"/>
          <p:cNvSpPr/>
          <p:nvPr/>
        </p:nvSpPr>
        <p:spPr>
          <a:xfrm>
            <a:off x="271463" y="2798366"/>
            <a:ext cx="1584325" cy="214313"/>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900" b="1" dirty="0" err="1">
                <a:solidFill>
                  <a:schemeClr val="tx2"/>
                </a:solidFill>
              </a:rPr>
              <a:t>Area</a:t>
            </a:r>
            <a:r>
              <a:rPr lang="pt-BR" sz="900" b="1" dirty="0">
                <a:solidFill>
                  <a:schemeClr val="tx2"/>
                </a:solidFill>
              </a:rPr>
              <a:t> </a:t>
            </a:r>
            <a:r>
              <a:rPr lang="pt-BR" sz="800" dirty="0">
                <a:solidFill>
                  <a:schemeClr val="tx2"/>
                </a:solidFill>
              </a:rPr>
              <a:t>(</a:t>
            </a:r>
            <a:r>
              <a:rPr lang="pt-BR" sz="800" dirty="0" err="1">
                <a:solidFill>
                  <a:schemeClr val="tx2"/>
                </a:solidFill>
              </a:rPr>
              <a:t>sqm</a:t>
            </a:r>
            <a:r>
              <a:rPr lang="pt-BR" sz="800" dirty="0">
                <a:solidFill>
                  <a:schemeClr val="tx2"/>
                </a:solidFill>
              </a:rPr>
              <a:t>)</a:t>
            </a:r>
          </a:p>
        </p:txBody>
      </p:sp>
      <p:sp>
        <p:nvSpPr>
          <p:cNvPr id="43" name="Retângulo de cantos arredondados 42"/>
          <p:cNvSpPr/>
          <p:nvPr/>
        </p:nvSpPr>
        <p:spPr>
          <a:xfrm>
            <a:off x="271463" y="3571876"/>
            <a:ext cx="1584325" cy="214312"/>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900" b="1" dirty="0" err="1">
                <a:solidFill>
                  <a:schemeClr val="tx2"/>
                </a:solidFill>
              </a:rPr>
              <a:t>Breadth</a:t>
            </a:r>
            <a:r>
              <a:rPr lang="pt-BR" sz="900" b="1" dirty="0">
                <a:solidFill>
                  <a:schemeClr val="tx2"/>
                </a:solidFill>
              </a:rPr>
              <a:t> </a:t>
            </a:r>
            <a:r>
              <a:rPr lang="pt-BR" sz="800" dirty="0">
                <a:solidFill>
                  <a:schemeClr val="tx2"/>
                </a:solidFill>
              </a:rPr>
              <a:t>(m)</a:t>
            </a:r>
          </a:p>
        </p:txBody>
      </p:sp>
      <p:sp>
        <p:nvSpPr>
          <p:cNvPr id="44" name="Retângulo de cantos arredondados 43"/>
          <p:cNvSpPr/>
          <p:nvPr/>
        </p:nvSpPr>
        <p:spPr>
          <a:xfrm>
            <a:off x="2046288" y="3313257"/>
            <a:ext cx="649287" cy="211138"/>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150</a:t>
            </a:r>
          </a:p>
        </p:txBody>
      </p:sp>
      <p:sp>
        <p:nvSpPr>
          <p:cNvPr id="45" name="Retângulo de cantos arredondados 44"/>
          <p:cNvSpPr/>
          <p:nvPr/>
        </p:nvSpPr>
        <p:spPr>
          <a:xfrm>
            <a:off x="2046288" y="2800153"/>
            <a:ext cx="649287"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22,000</a:t>
            </a:r>
          </a:p>
        </p:txBody>
      </p:sp>
      <p:sp>
        <p:nvSpPr>
          <p:cNvPr id="46" name="Retângulo de cantos arredondados 45"/>
          <p:cNvSpPr/>
          <p:nvPr/>
        </p:nvSpPr>
        <p:spPr>
          <a:xfrm>
            <a:off x="2046288" y="3571876"/>
            <a:ext cx="649287"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16</a:t>
            </a:r>
          </a:p>
        </p:txBody>
      </p:sp>
      <p:sp>
        <p:nvSpPr>
          <p:cNvPr id="48" name="Retângulo de cantos arredondados 47"/>
          <p:cNvSpPr/>
          <p:nvPr/>
        </p:nvSpPr>
        <p:spPr>
          <a:xfrm>
            <a:off x="2886075" y="3313257"/>
            <a:ext cx="649288" cy="211138"/>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135</a:t>
            </a:r>
          </a:p>
        </p:txBody>
      </p:sp>
      <p:sp>
        <p:nvSpPr>
          <p:cNvPr id="49" name="Retângulo de cantos arredondados 48"/>
          <p:cNvSpPr/>
          <p:nvPr/>
        </p:nvSpPr>
        <p:spPr>
          <a:xfrm>
            <a:off x="2886075" y="2800153"/>
            <a:ext cx="649288"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17,000</a:t>
            </a:r>
          </a:p>
        </p:txBody>
      </p:sp>
      <p:sp>
        <p:nvSpPr>
          <p:cNvPr id="50" name="Retângulo de cantos arredondados 49"/>
          <p:cNvSpPr/>
          <p:nvPr/>
        </p:nvSpPr>
        <p:spPr>
          <a:xfrm>
            <a:off x="2886075" y="3571876"/>
            <a:ext cx="649288"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26</a:t>
            </a:r>
          </a:p>
        </p:txBody>
      </p:sp>
      <p:sp>
        <p:nvSpPr>
          <p:cNvPr id="51" name="Retângulo de cantos arredondados 50"/>
          <p:cNvSpPr/>
          <p:nvPr/>
        </p:nvSpPr>
        <p:spPr>
          <a:xfrm>
            <a:off x="273050" y="2540001"/>
            <a:ext cx="1584325" cy="215900"/>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900" b="1" dirty="0" err="1">
                <a:solidFill>
                  <a:schemeClr val="tx2"/>
                </a:solidFill>
              </a:rPr>
              <a:t>Steel</a:t>
            </a:r>
            <a:r>
              <a:rPr lang="pt-BR" sz="900" b="1" dirty="0">
                <a:solidFill>
                  <a:schemeClr val="tx2"/>
                </a:solidFill>
              </a:rPr>
              <a:t> </a:t>
            </a:r>
            <a:r>
              <a:rPr lang="pt-BR" sz="900" b="1" dirty="0" err="1">
                <a:solidFill>
                  <a:schemeClr val="tx2"/>
                </a:solidFill>
              </a:rPr>
              <a:t>Processing</a:t>
            </a:r>
            <a:r>
              <a:rPr lang="pt-BR" sz="900" b="1" dirty="0">
                <a:solidFill>
                  <a:schemeClr val="tx2"/>
                </a:solidFill>
              </a:rPr>
              <a:t> </a:t>
            </a:r>
            <a:r>
              <a:rPr lang="pt-BR" sz="900" b="1" dirty="0" err="1">
                <a:solidFill>
                  <a:schemeClr val="tx2"/>
                </a:solidFill>
              </a:rPr>
              <a:t>Capacity</a:t>
            </a:r>
            <a:r>
              <a:rPr lang="pt-BR" sz="900" b="1" dirty="0">
                <a:solidFill>
                  <a:schemeClr val="tx2"/>
                </a:solidFill>
              </a:rPr>
              <a:t> </a:t>
            </a:r>
            <a:r>
              <a:rPr lang="pt-BR" sz="800" dirty="0">
                <a:solidFill>
                  <a:schemeClr val="tx2"/>
                </a:solidFill>
              </a:rPr>
              <a:t>(tons / </a:t>
            </a:r>
            <a:r>
              <a:rPr lang="pt-BR" sz="800" dirty="0" err="1">
                <a:solidFill>
                  <a:schemeClr val="tx2"/>
                </a:solidFill>
              </a:rPr>
              <a:t>year</a:t>
            </a:r>
            <a:r>
              <a:rPr lang="pt-BR" sz="800" dirty="0">
                <a:solidFill>
                  <a:schemeClr val="tx2"/>
                </a:solidFill>
              </a:rPr>
              <a:t>)</a:t>
            </a:r>
            <a:endParaRPr lang="pt-BR" sz="900" dirty="0">
              <a:solidFill>
                <a:schemeClr val="tx2"/>
              </a:solidFill>
            </a:endParaRPr>
          </a:p>
        </p:txBody>
      </p:sp>
      <p:sp>
        <p:nvSpPr>
          <p:cNvPr id="52" name="Retângulo de cantos arredondados 51"/>
          <p:cNvSpPr/>
          <p:nvPr/>
        </p:nvSpPr>
        <p:spPr>
          <a:xfrm>
            <a:off x="2049463" y="2541588"/>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4,500</a:t>
            </a:r>
          </a:p>
        </p:txBody>
      </p:sp>
      <p:sp>
        <p:nvSpPr>
          <p:cNvPr id="53" name="Retângulo de cantos arredondados 52"/>
          <p:cNvSpPr/>
          <p:nvPr/>
        </p:nvSpPr>
        <p:spPr>
          <a:xfrm>
            <a:off x="2887663" y="2541588"/>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a:solidFill>
                  <a:schemeClr val="tx2"/>
                </a:solidFill>
              </a:rPr>
              <a:t>5,500</a:t>
            </a:r>
          </a:p>
        </p:txBody>
      </p:sp>
      <p:sp>
        <p:nvSpPr>
          <p:cNvPr id="55" name="Retângulo de cantos arredondados 54"/>
          <p:cNvSpPr/>
          <p:nvPr/>
        </p:nvSpPr>
        <p:spPr>
          <a:xfrm>
            <a:off x="3725863" y="2800153"/>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2"/>
                </a:solidFill>
              </a:rPr>
              <a:t>39,000</a:t>
            </a:r>
            <a:endParaRPr lang="pt-BR" sz="1000" dirty="0">
              <a:solidFill>
                <a:schemeClr val="tx2"/>
              </a:solidFill>
            </a:endParaRPr>
          </a:p>
        </p:txBody>
      </p:sp>
      <p:sp>
        <p:nvSpPr>
          <p:cNvPr id="57" name="Retângulo de cantos arredondados 56"/>
          <p:cNvSpPr/>
          <p:nvPr/>
        </p:nvSpPr>
        <p:spPr>
          <a:xfrm>
            <a:off x="3727450" y="2543176"/>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2"/>
                </a:solidFill>
              </a:rPr>
              <a:t>10,000</a:t>
            </a:r>
            <a:endParaRPr lang="pt-BR" sz="1000" dirty="0">
              <a:solidFill>
                <a:schemeClr val="tx2"/>
              </a:solidFill>
            </a:endParaRPr>
          </a:p>
        </p:txBody>
      </p:sp>
      <p:sp>
        <p:nvSpPr>
          <p:cNvPr id="58" name="CaixaDeTexto 57"/>
          <p:cNvSpPr txBox="1"/>
          <p:nvPr/>
        </p:nvSpPr>
        <p:spPr>
          <a:xfrm>
            <a:off x="1993888" y="2285992"/>
            <a:ext cx="792162" cy="230832"/>
          </a:xfrm>
          <a:prstGeom prst="rect">
            <a:avLst/>
          </a:prstGeom>
          <a:noFill/>
        </p:spPr>
        <p:txBody>
          <a:bodyPr>
            <a:spAutoFit/>
          </a:bodyPr>
          <a:lstStyle/>
          <a:p>
            <a:pPr algn="ctr" fontAlgn="auto">
              <a:spcBef>
                <a:spcPts val="0"/>
              </a:spcBef>
              <a:spcAft>
                <a:spcPts val="0"/>
              </a:spcAft>
              <a:defRPr/>
            </a:pPr>
            <a:r>
              <a:rPr lang="pt-BR" sz="900" b="1" dirty="0">
                <a:solidFill>
                  <a:schemeClr val="tx2"/>
                </a:solidFill>
                <a:latin typeface="+mn-lt"/>
              </a:rPr>
              <a:t>Guarujá I</a:t>
            </a:r>
          </a:p>
        </p:txBody>
      </p:sp>
      <p:sp>
        <p:nvSpPr>
          <p:cNvPr id="59" name="CaixaDeTexto 58"/>
          <p:cNvSpPr txBox="1"/>
          <p:nvPr/>
        </p:nvSpPr>
        <p:spPr>
          <a:xfrm>
            <a:off x="2771775" y="2285992"/>
            <a:ext cx="871538" cy="230832"/>
          </a:xfrm>
          <a:prstGeom prst="rect">
            <a:avLst/>
          </a:prstGeom>
          <a:noFill/>
        </p:spPr>
        <p:txBody>
          <a:bodyPr>
            <a:spAutoFit/>
          </a:bodyPr>
          <a:lstStyle/>
          <a:p>
            <a:pPr algn="ctr" fontAlgn="auto">
              <a:spcBef>
                <a:spcPts val="0"/>
              </a:spcBef>
              <a:spcAft>
                <a:spcPts val="0"/>
              </a:spcAft>
              <a:defRPr/>
            </a:pPr>
            <a:r>
              <a:rPr lang="pt-BR" sz="900" b="1" dirty="0">
                <a:solidFill>
                  <a:schemeClr val="tx2"/>
                </a:solidFill>
                <a:latin typeface="+mn-lt"/>
              </a:rPr>
              <a:t>Guarujá II</a:t>
            </a:r>
          </a:p>
        </p:txBody>
      </p:sp>
      <p:sp>
        <p:nvSpPr>
          <p:cNvPr id="60" name="CaixaDeTexto 59"/>
          <p:cNvSpPr txBox="1"/>
          <p:nvPr/>
        </p:nvSpPr>
        <p:spPr>
          <a:xfrm>
            <a:off x="3571875" y="2285992"/>
            <a:ext cx="928688" cy="230832"/>
          </a:xfrm>
          <a:prstGeom prst="rect">
            <a:avLst/>
          </a:prstGeom>
          <a:noFill/>
        </p:spPr>
        <p:txBody>
          <a:bodyPr>
            <a:spAutoFit/>
          </a:bodyPr>
          <a:lstStyle/>
          <a:p>
            <a:pPr algn="ctr" fontAlgn="auto">
              <a:spcBef>
                <a:spcPts val="0"/>
              </a:spcBef>
              <a:spcAft>
                <a:spcPts val="0"/>
              </a:spcAft>
              <a:defRPr/>
            </a:pPr>
            <a:r>
              <a:rPr lang="pt-BR" sz="900" b="1" dirty="0" smtClean="0">
                <a:solidFill>
                  <a:schemeClr val="tx2"/>
                </a:solidFill>
                <a:latin typeface="+mn-lt"/>
              </a:rPr>
              <a:t>Total</a:t>
            </a:r>
            <a:endParaRPr lang="pt-BR" sz="900" b="1" dirty="0">
              <a:solidFill>
                <a:schemeClr val="tx2"/>
              </a:solidFill>
              <a:latin typeface="+mn-lt"/>
            </a:endParaRPr>
          </a:p>
        </p:txBody>
      </p:sp>
      <p:sp>
        <p:nvSpPr>
          <p:cNvPr id="47" name="Retângulo de cantos arredondados 46"/>
          <p:cNvSpPr/>
          <p:nvPr/>
        </p:nvSpPr>
        <p:spPr>
          <a:xfrm>
            <a:off x="271463" y="3055144"/>
            <a:ext cx="1584325" cy="215900"/>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900" b="1" dirty="0" err="1">
                <a:solidFill>
                  <a:schemeClr val="tx2"/>
                </a:solidFill>
              </a:rPr>
              <a:t>Dock</a:t>
            </a:r>
            <a:r>
              <a:rPr lang="pt-BR" sz="900" b="1" dirty="0">
                <a:solidFill>
                  <a:schemeClr val="tx2"/>
                </a:solidFill>
              </a:rPr>
              <a:t> </a:t>
            </a:r>
            <a:r>
              <a:rPr lang="pt-BR" sz="900" b="1" dirty="0" err="1">
                <a:solidFill>
                  <a:schemeClr val="tx2"/>
                </a:solidFill>
              </a:rPr>
              <a:t>type</a:t>
            </a:r>
            <a:endParaRPr lang="pt-BR" sz="900" dirty="0">
              <a:solidFill>
                <a:schemeClr val="tx2"/>
              </a:solidFill>
            </a:endParaRPr>
          </a:p>
        </p:txBody>
      </p:sp>
      <p:sp>
        <p:nvSpPr>
          <p:cNvPr id="61" name="Retângulo de cantos arredondados 60"/>
          <p:cNvSpPr/>
          <p:nvPr/>
        </p:nvSpPr>
        <p:spPr>
          <a:xfrm>
            <a:off x="2046288" y="3064668"/>
            <a:ext cx="649287"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err="1">
                <a:solidFill>
                  <a:schemeClr val="tx2"/>
                </a:solidFill>
              </a:rPr>
              <a:t>Slipway</a:t>
            </a:r>
            <a:endParaRPr lang="pt-BR" sz="1000" dirty="0">
              <a:solidFill>
                <a:schemeClr val="tx2"/>
              </a:solidFill>
            </a:endParaRPr>
          </a:p>
        </p:txBody>
      </p:sp>
      <p:sp>
        <p:nvSpPr>
          <p:cNvPr id="62" name="Retângulo de cantos arredondados 61"/>
          <p:cNvSpPr/>
          <p:nvPr/>
        </p:nvSpPr>
        <p:spPr>
          <a:xfrm>
            <a:off x="2886075" y="3064668"/>
            <a:ext cx="649288"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900" dirty="0" err="1">
                <a:solidFill>
                  <a:schemeClr val="tx2"/>
                </a:solidFill>
              </a:rPr>
              <a:t>Dry-dock</a:t>
            </a:r>
            <a:endParaRPr lang="pt-BR" sz="900" dirty="0">
              <a:solidFill>
                <a:schemeClr val="tx2"/>
              </a:solidFill>
            </a:endParaRPr>
          </a:p>
        </p:txBody>
      </p:sp>
      <p:sp>
        <p:nvSpPr>
          <p:cNvPr id="66" name="Retângulo 65"/>
          <p:cNvSpPr/>
          <p:nvPr/>
        </p:nvSpPr>
        <p:spPr>
          <a:xfrm>
            <a:off x="142875" y="4143375"/>
            <a:ext cx="8858250" cy="20716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1" name="CaixaDeTexto 70"/>
          <p:cNvSpPr txBox="1"/>
          <p:nvPr/>
        </p:nvSpPr>
        <p:spPr>
          <a:xfrm>
            <a:off x="285750" y="4000500"/>
            <a:ext cx="1928813"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OSV Construction Plan</a:t>
            </a:r>
          </a:p>
        </p:txBody>
      </p:sp>
      <p:sp>
        <p:nvSpPr>
          <p:cNvPr id="73" name="Retângulo 72"/>
          <p:cNvSpPr/>
          <p:nvPr/>
        </p:nvSpPr>
        <p:spPr>
          <a:xfrm>
            <a:off x="4643438" y="2133600"/>
            <a:ext cx="4357687" cy="18669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4" name="CaixaDeTexto 73"/>
          <p:cNvSpPr txBox="1"/>
          <p:nvPr/>
        </p:nvSpPr>
        <p:spPr>
          <a:xfrm>
            <a:off x="4768850" y="1978025"/>
            <a:ext cx="2374900"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smtClean="0">
                <a:solidFill>
                  <a:schemeClr val="tx2"/>
                </a:solidFill>
                <a:latin typeface="+mj-lt"/>
              </a:rPr>
              <a:t>Tugboat </a:t>
            </a:r>
            <a:r>
              <a:rPr lang="en-US" sz="1400" b="1" dirty="0">
                <a:solidFill>
                  <a:schemeClr val="tx2"/>
                </a:solidFill>
                <a:latin typeface="+mj-lt"/>
              </a:rPr>
              <a:t>Construction Plan</a:t>
            </a:r>
          </a:p>
        </p:txBody>
      </p:sp>
      <p:pic>
        <p:nvPicPr>
          <p:cNvPr id="26695" name="Picture 71"/>
          <p:cNvPicPr>
            <a:picLocks noChangeAspect="1" noChangeArrowheads="1"/>
          </p:cNvPicPr>
          <p:nvPr/>
        </p:nvPicPr>
        <p:blipFill>
          <a:blip r:embed="rId2" cstate="print"/>
          <a:srcRect/>
          <a:stretch>
            <a:fillRect/>
          </a:stretch>
        </p:blipFill>
        <p:spPr bwMode="auto">
          <a:xfrm>
            <a:off x="7216112" y="4511842"/>
            <a:ext cx="1771357" cy="1506559"/>
          </a:xfrm>
          <a:prstGeom prst="rect">
            <a:avLst/>
          </a:prstGeom>
          <a:ln>
            <a:noFill/>
          </a:ln>
          <a:effectLst>
            <a:softEdge rad="112500"/>
          </a:effectLst>
        </p:spPr>
      </p:pic>
      <p:sp>
        <p:nvSpPr>
          <p:cNvPr id="258" name="CaixaDeTexto 257"/>
          <p:cNvSpPr txBox="1"/>
          <p:nvPr/>
        </p:nvSpPr>
        <p:spPr>
          <a:xfrm>
            <a:off x="7322721" y="4202786"/>
            <a:ext cx="1571625" cy="354012"/>
          </a:xfrm>
          <a:prstGeom prst="rect">
            <a:avLst/>
          </a:prstGeom>
          <a:noFill/>
        </p:spPr>
        <p:txBody>
          <a:bodyPr>
            <a:spAutoFit/>
          </a:bodyPr>
          <a:lstStyle/>
          <a:p>
            <a:pPr algn="ctr">
              <a:defRPr/>
            </a:pPr>
            <a:r>
              <a:rPr lang="pt-BR" sz="850" b="1" dirty="0" err="1">
                <a:solidFill>
                  <a:schemeClr val="tx2"/>
                </a:solidFill>
                <a:latin typeface="+mn-lt"/>
              </a:rPr>
              <a:t>Remotely</a:t>
            </a:r>
            <a:r>
              <a:rPr lang="pt-BR" sz="850" b="1" dirty="0">
                <a:solidFill>
                  <a:schemeClr val="tx2"/>
                </a:solidFill>
                <a:latin typeface="+mn-lt"/>
              </a:rPr>
              <a:t> </a:t>
            </a:r>
            <a:r>
              <a:rPr lang="pt-BR" sz="850" b="1" dirty="0" err="1">
                <a:solidFill>
                  <a:schemeClr val="tx2"/>
                </a:solidFill>
                <a:latin typeface="+mn-lt"/>
              </a:rPr>
              <a:t>Operated</a:t>
            </a:r>
            <a:r>
              <a:rPr lang="pt-BR" sz="850" b="1" dirty="0">
                <a:solidFill>
                  <a:schemeClr val="tx2"/>
                </a:solidFill>
                <a:latin typeface="+mn-lt"/>
              </a:rPr>
              <a:t> </a:t>
            </a:r>
            <a:r>
              <a:rPr lang="pt-BR" sz="850" b="1" dirty="0" err="1">
                <a:solidFill>
                  <a:schemeClr val="tx2"/>
                </a:solidFill>
                <a:latin typeface="+mn-lt"/>
              </a:rPr>
              <a:t>Vehicle</a:t>
            </a:r>
            <a:r>
              <a:rPr lang="pt-BR" sz="850" b="1" dirty="0">
                <a:solidFill>
                  <a:schemeClr val="tx2"/>
                </a:solidFill>
                <a:latin typeface="+mn-lt"/>
              </a:rPr>
              <a:t> </a:t>
            </a:r>
            <a:endParaRPr lang="pt-BR" sz="850" b="1" dirty="0" smtClean="0">
              <a:solidFill>
                <a:schemeClr val="tx2"/>
              </a:solidFill>
              <a:latin typeface="+mn-lt"/>
            </a:endParaRPr>
          </a:p>
          <a:p>
            <a:pPr algn="ctr">
              <a:defRPr/>
            </a:pPr>
            <a:r>
              <a:rPr lang="pt-BR" sz="850" b="1" dirty="0" err="1" smtClean="0">
                <a:solidFill>
                  <a:schemeClr val="tx2"/>
                </a:solidFill>
                <a:latin typeface="+mj-lt"/>
              </a:rPr>
              <a:t>Support</a:t>
            </a:r>
            <a:r>
              <a:rPr lang="pt-BR" sz="850" b="1" dirty="0" smtClean="0">
                <a:solidFill>
                  <a:schemeClr val="tx2"/>
                </a:solidFill>
                <a:latin typeface="+mj-lt"/>
              </a:rPr>
              <a:t> </a:t>
            </a:r>
            <a:r>
              <a:rPr lang="pt-BR" sz="850" b="1" dirty="0" err="1" smtClean="0">
                <a:solidFill>
                  <a:schemeClr val="tx2"/>
                </a:solidFill>
                <a:latin typeface="+mj-lt"/>
              </a:rPr>
              <a:t>Vessel</a:t>
            </a:r>
            <a:r>
              <a:rPr lang="pt-BR" sz="850" b="1" dirty="0" smtClean="0">
                <a:solidFill>
                  <a:schemeClr val="tx2"/>
                </a:solidFill>
                <a:latin typeface="+mj-lt"/>
              </a:rPr>
              <a:t> (ROVSV</a:t>
            </a:r>
            <a:r>
              <a:rPr lang="pt-BR" sz="850" b="1" dirty="0">
                <a:solidFill>
                  <a:schemeClr val="tx2"/>
                </a:solidFill>
                <a:latin typeface="+mj-lt"/>
              </a:rPr>
              <a:t>)</a:t>
            </a:r>
          </a:p>
        </p:txBody>
      </p:sp>
      <p:sp>
        <p:nvSpPr>
          <p:cNvPr id="64" name="Retângulo 63"/>
          <p:cNvSpPr/>
          <p:nvPr/>
        </p:nvSpPr>
        <p:spPr>
          <a:xfrm>
            <a:off x="142875" y="2133600"/>
            <a:ext cx="4357688" cy="18669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CaixaDeTexto 15"/>
          <p:cNvSpPr txBox="1"/>
          <p:nvPr/>
        </p:nvSpPr>
        <p:spPr>
          <a:xfrm>
            <a:off x="250825" y="1978025"/>
            <a:ext cx="1008063"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Highlights</a:t>
            </a:r>
          </a:p>
        </p:txBody>
      </p:sp>
      <p:sp>
        <p:nvSpPr>
          <p:cNvPr id="94" name="Texto Explicativo 2 93"/>
          <p:cNvSpPr/>
          <p:nvPr/>
        </p:nvSpPr>
        <p:spPr>
          <a:xfrm rot="16200000">
            <a:off x="7419995" y="4429133"/>
            <a:ext cx="1357322" cy="1643072"/>
          </a:xfrm>
          <a:prstGeom prst="borderCallout2">
            <a:avLst>
              <a:gd name="adj1" fmla="val 51817"/>
              <a:gd name="adj2" fmla="val -374"/>
              <a:gd name="adj3" fmla="val 46174"/>
              <a:gd name="adj4" fmla="val -11877"/>
              <a:gd name="adj5" fmla="val -8037"/>
              <a:gd name="adj6" fmla="val -12048"/>
            </a:avLst>
          </a:prstGeom>
          <a:noFill/>
          <a:ln w="6350">
            <a:solidFill>
              <a:srgbClr val="19336D"/>
            </a:solidFill>
            <a:prstDash val="lg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de cantos arredondados 96"/>
          <p:cNvSpPr/>
          <p:nvPr/>
        </p:nvSpPr>
        <p:spPr>
          <a:xfrm>
            <a:off x="3729984" y="3064668"/>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2"/>
                </a:solidFill>
              </a:rPr>
              <a:t>n/a</a:t>
            </a:r>
            <a:endParaRPr lang="pt-BR" sz="1000" dirty="0">
              <a:solidFill>
                <a:schemeClr val="tx2"/>
              </a:solidFill>
            </a:endParaRPr>
          </a:p>
        </p:txBody>
      </p:sp>
      <p:sp>
        <p:nvSpPr>
          <p:cNvPr id="98" name="Retângulo de cantos arredondados 97"/>
          <p:cNvSpPr/>
          <p:nvPr/>
        </p:nvSpPr>
        <p:spPr>
          <a:xfrm>
            <a:off x="3729984" y="3312464"/>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2"/>
                </a:solidFill>
              </a:rPr>
              <a:t>n/a</a:t>
            </a:r>
            <a:endParaRPr lang="pt-BR" sz="1000" dirty="0">
              <a:solidFill>
                <a:schemeClr val="tx2"/>
              </a:solidFill>
            </a:endParaRPr>
          </a:p>
        </p:txBody>
      </p:sp>
      <p:sp>
        <p:nvSpPr>
          <p:cNvPr id="99" name="Retângulo de cantos arredondados 98"/>
          <p:cNvSpPr/>
          <p:nvPr/>
        </p:nvSpPr>
        <p:spPr>
          <a:xfrm>
            <a:off x="3729984" y="3571875"/>
            <a:ext cx="647700" cy="212725"/>
          </a:xfrm>
          <a:prstGeom prst="round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000" dirty="0" smtClean="0">
                <a:solidFill>
                  <a:schemeClr val="tx2"/>
                </a:solidFill>
              </a:rPr>
              <a:t>n/a</a:t>
            </a:r>
            <a:endParaRPr lang="pt-BR" sz="1000" dirty="0">
              <a:solidFill>
                <a:schemeClr val="tx2"/>
              </a:solidFill>
            </a:endParaRPr>
          </a:p>
        </p:txBody>
      </p:sp>
      <p:pic>
        <p:nvPicPr>
          <p:cNvPr id="1027" name="Picture 3"/>
          <p:cNvPicPr>
            <a:picLocks noChangeAspect="1" noChangeArrowheads="1"/>
          </p:cNvPicPr>
          <p:nvPr/>
        </p:nvPicPr>
        <p:blipFill>
          <a:blip r:embed="rId3" cstate="print"/>
          <a:srcRect/>
          <a:stretch>
            <a:fillRect/>
          </a:stretch>
        </p:blipFill>
        <p:spPr bwMode="auto">
          <a:xfrm>
            <a:off x="4895882" y="2292879"/>
            <a:ext cx="3890960" cy="16314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00034" y="4562494"/>
            <a:ext cx="6429375" cy="158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p:cNvPicPr>
            <a:picLocks noChangeAspect="1" noChangeArrowheads="1"/>
          </p:cNvPicPr>
          <p:nvPr/>
        </p:nvPicPr>
        <p:blipFill>
          <a:blip r:embed="rId2" cstate="print"/>
          <a:srcRect b="6728"/>
          <a:stretch>
            <a:fillRect/>
          </a:stretch>
        </p:blipFill>
        <p:spPr bwMode="auto">
          <a:xfrm>
            <a:off x="238125" y="1727200"/>
            <a:ext cx="8667750" cy="2638425"/>
          </a:xfrm>
          <a:prstGeom prst="rect">
            <a:avLst/>
          </a:prstGeom>
          <a:noFill/>
          <a:ln w="9525">
            <a:noFill/>
            <a:miter lim="800000"/>
            <a:headEnd/>
            <a:tailEnd/>
          </a:ln>
        </p:spPr>
      </p:pic>
      <p:sp>
        <p:nvSpPr>
          <p:cNvPr id="22531" name="CaixaDeTexto 2"/>
          <p:cNvSpPr txBox="1">
            <a:spLocks noChangeArrowheads="1"/>
          </p:cNvSpPr>
          <p:nvPr/>
        </p:nvSpPr>
        <p:spPr bwMode="auto">
          <a:xfrm>
            <a:off x="323850" y="1187450"/>
            <a:ext cx="8569325" cy="585788"/>
          </a:xfrm>
          <a:prstGeom prst="rect">
            <a:avLst/>
          </a:prstGeom>
          <a:noFill/>
          <a:ln w="9525">
            <a:noFill/>
            <a:miter lim="800000"/>
            <a:headEnd/>
            <a:tailEnd/>
          </a:ln>
        </p:spPr>
        <p:txBody>
          <a:bodyPr>
            <a:spAutoFit/>
          </a:bodyPr>
          <a:lstStyle/>
          <a:p>
            <a:pPr algn="r"/>
            <a:r>
              <a:rPr lang="pt-BR" sz="3200" b="1">
                <a:solidFill>
                  <a:schemeClr val="tx2"/>
                </a:solidFill>
                <a:latin typeface="Calibri" pitchFamily="34" charset="0"/>
              </a:rPr>
              <a:t>Financial Highlights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aixaDeTexto 164"/>
          <p:cNvSpPr txBox="1"/>
          <p:nvPr/>
        </p:nvSpPr>
        <p:spPr>
          <a:xfrm>
            <a:off x="5214938" y="4857760"/>
            <a:ext cx="642937" cy="215900"/>
          </a:xfrm>
          <a:prstGeom prst="rect">
            <a:avLst/>
          </a:prstGeom>
          <a:noFill/>
        </p:spPr>
        <p:txBody>
          <a:bodyPr>
            <a:spAutoFit/>
          </a:bodyPr>
          <a:lstStyle/>
          <a:p>
            <a:pPr algn="ctr">
              <a:defRPr/>
            </a:pPr>
            <a:r>
              <a:rPr lang="pt-BR" sz="800" smtClean="0">
                <a:latin typeface="+mj-lt"/>
              </a:rPr>
              <a:t>16.7</a:t>
            </a:r>
            <a:endParaRPr lang="pt-BR" sz="800" dirty="0">
              <a:latin typeface="+mj-lt"/>
            </a:endParaRPr>
          </a:p>
        </p:txBody>
      </p:sp>
      <p:sp>
        <p:nvSpPr>
          <p:cNvPr id="2" name="Retângulo 1"/>
          <p:cNvSpPr/>
          <p:nvPr/>
        </p:nvSpPr>
        <p:spPr>
          <a:xfrm>
            <a:off x="142875" y="620713"/>
            <a:ext cx="4357688"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 name="Retângulo 2"/>
          <p:cNvSpPr/>
          <p:nvPr/>
        </p:nvSpPr>
        <p:spPr>
          <a:xfrm>
            <a:off x="4643438" y="620713"/>
            <a:ext cx="4357687"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4" name="CaixaDeTexto 3"/>
          <p:cNvSpPr txBox="1"/>
          <p:nvPr/>
        </p:nvSpPr>
        <p:spPr>
          <a:xfrm>
            <a:off x="214313" y="404813"/>
            <a:ext cx="1285875" cy="461962"/>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Net Revenues </a:t>
            </a:r>
          </a:p>
          <a:p>
            <a:pPr fontAlgn="auto">
              <a:spcBef>
                <a:spcPts val="0"/>
              </a:spcBef>
              <a:spcAft>
                <a:spcPts val="0"/>
              </a:spcAft>
              <a:defRPr/>
            </a:pPr>
            <a:r>
              <a:rPr lang="en-US" sz="1000" dirty="0">
                <a:solidFill>
                  <a:schemeClr val="tx2"/>
                </a:solidFill>
                <a:latin typeface="+mj-lt"/>
              </a:rPr>
              <a:t>USD M</a:t>
            </a:r>
          </a:p>
        </p:txBody>
      </p:sp>
      <p:sp>
        <p:nvSpPr>
          <p:cNvPr id="5" name="CaixaDeTexto 4"/>
          <p:cNvSpPr txBox="1"/>
          <p:nvPr/>
        </p:nvSpPr>
        <p:spPr>
          <a:xfrm>
            <a:off x="4714875" y="428625"/>
            <a:ext cx="2143125" cy="461963"/>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Net Revenues by Business</a:t>
            </a:r>
          </a:p>
          <a:p>
            <a:pPr fontAlgn="auto">
              <a:spcBef>
                <a:spcPts val="0"/>
              </a:spcBef>
              <a:spcAft>
                <a:spcPts val="0"/>
              </a:spcAft>
              <a:defRPr/>
            </a:pPr>
            <a:r>
              <a:rPr lang="en-US" sz="1000" dirty="0">
                <a:solidFill>
                  <a:schemeClr val="tx2"/>
                </a:solidFill>
                <a:latin typeface="+mj-lt"/>
              </a:rPr>
              <a:t>USD M</a:t>
            </a:r>
            <a:endParaRPr lang="en-US" sz="1600" dirty="0">
              <a:solidFill>
                <a:schemeClr val="tx2"/>
              </a:solidFill>
              <a:latin typeface="+mj-lt"/>
            </a:endParaRPr>
          </a:p>
        </p:txBody>
      </p:sp>
      <p:sp>
        <p:nvSpPr>
          <p:cNvPr id="6" name="Retângulo 5"/>
          <p:cNvSpPr/>
          <p:nvPr/>
        </p:nvSpPr>
        <p:spPr>
          <a:xfrm>
            <a:off x="142875" y="3500438"/>
            <a:ext cx="4357688"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Retângulo 6"/>
          <p:cNvSpPr/>
          <p:nvPr/>
        </p:nvSpPr>
        <p:spPr>
          <a:xfrm>
            <a:off x="4643438" y="3500438"/>
            <a:ext cx="4357687"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CaixaDeTexto 7"/>
          <p:cNvSpPr txBox="1"/>
          <p:nvPr/>
        </p:nvSpPr>
        <p:spPr>
          <a:xfrm>
            <a:off x="214313" y="3284538"/>
            <a:ext cx="785812" cy="461962"/>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EBITDA</a:t>
            </a:r>
          </a:p>
          <a:p>
            <a:pPr fontAlgn="auto">
              <a:spcBef>
                <a:spcPts val="0"/>
              </a:spcBef>
              <a:spcAft>
                <a:spcPts val="0"/>
              </a:spcAft>
              <a:defRPr/>
            </a:pPr>
            <a:r>
              <a:rPr lang="en-US" sz="1000" dirty="0">
                <a:solidFill>
                  <a:schemeClr val="tx2"/>
                </a:solidFill>
                <a:latin typeface="+mj-lt"/>
              </a:rPr>
              <a:t>USD M</a:t>
            </a:r>
            <a:endParaRPr lang="en-US" sz="1400" dirty="0">
              <a:solidFill>
                <a:schemeClr val="tx2"/>
              </a:solidFill>
              <a:latin typeface="+mj-lt"/>
            </a:endParaRPr>
          </a:p>
        </p:txBody>
      </p:sp>
      <p:sp>
        <p:nvSpPr>
          <p:cNvPr id="9" name="CaixaDeTexto 8"/>
          <p:cNvSpPr txBox="1"/>
          <p:nvPr/>
        </p:nvSpPr>
        <p:spPr>
          <a:xfrm>
            <a:off x="4714875" y="3286125"/>
            <a:ext cx="1643063" cy="469900"/>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EBITDA by Business</a:t>
            </a:r>
          </a:p>
          <a:p>
            <a:pPr fontAlgn="auto">
              <a:spcBef>
                <a:spcPts val="0"/>
              </a:spcBef>
              <a:spcAft>
                <a:spcPts val="0"/>
              </a:spcAft>
              <a:defRPr/>
            </a:pPr>
            <a:r>
              <a:rPr lang="en-US" sz="1000" dirty="0">
                <a:solidFill>
                  <a:schemeClr val="tx2"/>
                </a:solidFill>
                <a:latin typeface="+mj-lt"/>
              </a:rPr>
              <a:t>USD M (ex-Corporate)</a:t>
            </a:r>
            <a:endParaRPr lang="en-US" sz="600" dirty="0">
              <a:solidFill>
                <a:schemeClr val="tx2"/>
              </a:solidFill>
              <a:latin typeface="+mj-lt"/>
            </a:endParaRPr>
          </a:p>
        </p:txBody>
      </p:sp>
      <p:sp>
        <p:nvSpPr>
          <p:cNvPr id="23562" name="CaixaDeTexto 25"/>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Resilience and growth</a:t>
            </a:r>
          </a:p>
        </p:txBody>
      </p:sp>
      <p:sp>
        <p:nvSpPr>
          <p:cNvPr id="103" name="Retângulo 102"/>
          <p:cNvSpPr/>
          <p:nvPr/>
        </p:nvSpPr>
        <p:spPr>
          <a:xfrm>
            <a:off x="446062" y="2500313"/>
            <a:ext cx="360000" cy="4286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4" name="Retângulo 103"/>
          <p:cNvSpPr/>
          <p:nvPr/>
        </p:nvSpPr>
        <p:spPr>
          <a:xfrm>
            <a:off x="989352" y="2214563"/>
            <a:ext cx="360000" cy="7143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5" name="Retângulo 104"/>
          <p:cNvSpPr/>
          <p:nvPr/>
        </p:nvSpPr>
        <p:spPr>
          <a:xfrm>
            <a:off x="1568794" y="1785938"/>
            <a:ext cx="360000" cy="1143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6" name="Retângulo 105"/>
          <p:cNvSpPr/>
          <p:nvPr/>
        </p:nvSpPr>
        <p:spPr>
          <a:xfrm>
            <a:off x="2140298" y="1928813"/>
            <a:ext cx="360000" cy="10001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7" name="Retângulo 106"/>
          <p:cNvSpPr/>
          <p:nvPr/>
        </p:nvSpPr>
        <p:spPr>
          <a:xfrm>
            <a:off x="2714612" y="1428750"/>
            <a:ext cx="360000" cy="15001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8" name="Retângulo 107"/>
          <p:cNvSpPr/>
          <p:nvPr/>
        </p:nvSpPr>
        <p:spPr>
          <a:xfrm>
            <a:off x="3286116" y="1000125"/>
            <a:ext cx="360000" cy="19288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9" name="CaixaDeTexto 108"/>
          <p:cNvSpPr txBox="1"/>
          <p:nvPr/>
        </p:nvSpPr>
        <p:spPr>
          <a:xfrm>
            <a:off x="349224" y="2286000"/>
            <a:ext cx="571500" cy="254000"/>
          </a:xfrm>
          <a:prstGeom prst="rect">
            <a:avLst/>
          </a:prstGeom>
          <a:noFill/>
        </p:spPr>
        <p:txBody>
          <a:bodyPr>
            <a:spAutoFit/>
          </a:bodyPr>
          <a:lstStyle/>
          <a:p>
            <a:pPr algn="ctr">
              <a:defRPr/>
            </a:pPr>
            <a:r>
              <a:rPr lang="pt-BR" sz="1050" dirty="0" smtClean="0">
                <a:latin typeface="+mj-lt"/>
              </a:rPr>
              <a:t>334.1</a:t>
            </a:r>
            <a:endParaRPr lang="pt-BR" sz="1050" dirty="0">
              <a:latin typeface="+mj-lt"/>
            </a:endParaRPr>
          </a:p>
        </p:txBody>
      </p:sp>
      <p:sp>
        <p:nvSpPr>
          <p:cNvPr id="110" name="CaixaDeTexto 109"/>
          <p:cNvSpPr txBox="1"/>
          <p:nvPr/>
        </p:nvSpPr>
        <p:spPr>
          <a:xfrm>
            <a:off x="908028" y="2000250"/>
            <a:ext cx="571500" cy="254000"/>
          </a:xfrm>
          <a:prstGeom prst="rect">
            <a:avLst/>
          </a:prstGeom>
          <a:noFill/>
        </p:spPr>
        <p:txBody>
          <a:bodyPr>
            <a:spAutoFit/>
          </a:bodyPr>
          <a:lstStyle/>
          <a:p>
            <a:pPr algn="ctr">
              <a:defRPr/>
            </a:pPr>
            <a:r>
              <a:rPr lang="pt-BR" sz="1050" dirty="0">
                <a:latin typeface="+mj-lt"/>
              </a:rPr>
              <a:t>404.0</a:t>
            </a:r>
          </a:p>
        </p:txBody>
      </p:sp>
      <p:sp>
        <p:nvSpPr>
          <p:cNvPr id="111" name="CaixaDeTexto 110"/>
          <p:cNvSpPr txBox="1"/>
          <p:nvPr/>
        </p:nvSpPr>
        <p:spPr>
          <a:xfrm>
            <a:off x="1500170" y="1531938"/>
            <a:ext cx="571500" cy="254000"/>
          </a:xfrm>
          <a:prstGeom prst="rect">
            <a:avLst/>
          </a:prstGeom>
          <a:noFill/>
        </p:spPr>
        <p:txBody>
          <a:bodyPr>
            <a:spAutoFit/>
          </a:bodyPr>
          <a:lstStyle/>
          <a:p>
            <a:pPr algn="ctr">
              <a:defRPr/>
            </a:pPr>
            <a:r>
              <a:rPr lang="pt-BR" sz="1050" dirty="0">
                <a:latin typeface="+mj-lt"/>
              </a:rPr>
              <a:t>498.3</a:t>
            </a:r>
          </a:p>
        </p:txBody>
      </p:sp>
      <p:sp>
        <p:nvSpPr>
          <p:cNvPr id="114" name="CaixaDeTexto 113"/>
          <p:cNvSpPr txBox="1"/>
          <p:nvPr/>
        </p:nvSpPr>
        <p:spPr>
          <a:xfrm>
            <a:off x="2071670" y="1701800"/>
            <a:ext cx="571500" cy="254000"/>
          </a:xfrm>
          <a:prstGeom prst="rect">
            <a:avLst/>
          </a:prstGeom>
          <a:noFill/>
        </p:spPr>
        <p:txBody>
          <a:bodyPr>
            <a:spAutoFit/>
          </a:bodyPr>
          <a:lstStyle/>
          <a:p>
            <a:pPr algn="ctr">
              <a:defRPr/>
            </a:pPr>
            <a:r>
              <a:rPr lang="pt-BR" sz="1050" dirty="0">
                <a:latin typeface="+mj-lt"/>
              </a:rPr>
              <a:t>477.9</a:t>
            </a:r>
          </a:p>
        </p:txBody>
      </p:sp>
      <p:sp>
        <p:nvSpPr>
          <p:cNvPr id="115" name="CaixaDeTexto 114"/>
          <p:cNvSpPr txBox="1"/>
          <p:nvPr/>
        </p:nvSpPr>
        <p:spPr>
          <a:xfrm>
            <a:off x="2643178" y="1174750"/>
            <a:ext cx="571500" cy="254000"/>
          </a:xfrm>
          <a:prstGeom prst="rect">
            <a:avLst/>
          </a:prstGeom>
          <a:noFill/>
        </p:spPr>
        <p:txBody>
          <a:bodyPr>
            <a:spAutoFit/>
          </a:bodyPr>
          <a:lstStyle/>
          <a:p>
            <a:pPr algn="ctr">
              <a:defRPr/>
            </a:pPr>
            <a:r>
              <a:rPr lang="pt-BR" sz="1050" dirty="0">
                <a:latin typeface="+mj-lt"/>
              </a:rPr>
              <a:t>575.6</a:t>
            </a:r>
          </a:p>
        </p:txBody>
      </p:sp>
      <p:sp>
        <p:nvSpPr>
          <p:cNvPr id="116" name="CaixaDeTexto 115"/>
          <p:cNvSpPr txBox="1"/>
          <p:nvPr/>
        </p:nvSpPr>
        <p:spPr>
          <a:xfrm>
            <a:off x="3214678" y="746125"/>
            <a:ext cx="571500" cy="254000"/>
          </a:xfrm>
          <a:prstGeom prst="rect">
            <a:avLst/>
          </a:prstGeom>
          <a:noFill/>
        </p:spPr>
        <p:txBody>
          <a:bodyPr>
            <a:spAutoFit/>
          </a:bodyPr>
          <a:lstStyle/>
          <a:p>
            <a:pPr algn="ctr">
              <a:defRPr/>
            </a:pPr>
            <a:r>
              <a:rPr lang="pt-BR" sz="1050" dirty="0">
                <a:latin typeface="+mj-lt"/>
              </a:rPr>
              <a:t>698.0</a:t>
            </a:r>
          </a:p>
        </p:txBody>
      </p:sp>
      <p:sp>
        <p:nvSpPr>
          <p:cNvPr id="117" name="CaixaDeTexto 116"/>
          <p:cNvSpPr txBox="1"/>
          <p:nvPr/>
        </p:nvSpPr>
        <p:spPr>
          <a:xfrm>
            <a:off x="315856" y="2928938"/>
            <a:ext cx="571500" cy="254000"/>
          </a:xfrm>
          <a:prstGeom prst="rect">
            <a:avLst/>
          </a:prstGeom>
          <a:noFill/>
        </p:spPr>
        <p:txBody>
          <a:bodyPr>
            <a:spAutoFit/>
          </a:bodyPr>
          <a:lstStyle/>
          <a:p>
            <a:pPr algn="ctr">
              <a:defRPr/>
            </a:pPr>
            <a:r>
              <a:rPr lang="pt-BR" sz="1050" dirty="0">
                <a:latin typeface="+mj-lt"/>
              </a:rPr>
              <a:t>2006</a:t>
            </a:r>
          </a:p>
        </p:txBody>
      </p:sp>
      <p:sp>
        <p:nvSpPr>
          <p:cNvPr id="119" name="CaixaDeTexto 118"/>
          <p:cNvSpPr txBox="1"/>
          <p:nvPr/>
        </p:nvSpPr>
        <p:spPr>
          <a:xfrm>
            <a:off x="828648" y="2928938"/>
            <a:ext cx="642937" cy="254000"/>
          </a:xfrm>
          <a:prstGeom prst="rect">
            <a:avLst/>
          </a:prstGeom>
          <a:noFill/>
        </p:spPr>
        <p:txBody>
          <a:bodyPr>
            <a:spAutoFit/>
          </a:bodyPr>
          <a:lstStyle/>
          <a:p>
            <a:pPr algn="ctr">
              <a:defRPr/>
            </a:pPr>
            <a:r>
              <a:rPr lang="pt-BR" sz="1050" dirty="0">
                <a:latin typeface="+mj-lt"/>
              </a:rPr>
              <a:t>2007</a:t>
            </a:r>
          </a:p>
        </p:txBody>
      </p:sp>
      <p:sp>
        <p:nvSpPr>
          <p:cNvPr id="120" name="CaixaDeTexto 119"/>
          <p:cNvSpPr txBox="1"/>
          <p:nvPr/>
        </p:nvSpPr>
        <p:spPr>
          <a:xfrm>
            <a:off x="1474766" y="2928938"/>
            <a:ext cx="571500" cy="254000"/>
          </a:xfrm>
          <a:prstGeom prst="rect">
            <a:avLst/>
          </a:prstGeom>
          <a:noFill/>
        </p:spPr>
        <p:txBody>
          <a:bodyPr>
            <a:spAutoFit/>
          </a:bodyPr>
          <a:lstStyle/>
          <a:p>
            <a:pPr algn="ctr">
              <a:defRPr/>
            </a:pPr>
            <a:r>
              <a:rPr lang="pt-BR" sz="1050" dirty="0">
                <a:latin typeface="+mj-lt"/>
              </a:rPr>
              <a:t>2008</a:t>
            </a:r>
          </a:p>
        </p:txBody>
      </p:sp>
      <p:sp>
        <p:nvSpPr>
          <p:cNvPr id="121" name="CaixaDeTexto 120"/>
          <p:cNvSpPr txBox="1"/>
          <p:nvPr/>
        </p:nvSpPr>
        <p:spPr>
          <a:xfrm>
            <a:off x="2046270" y="2928938"/>
            <a:ext cx="571500" cy="254000"/>
          </a:xfrm>
          <a:prstGeom prst="rect">
            <a:avLst/>
          </a:prstGeom>
          <a:noFill/>
        </p:spPr>
        <p:txBody>
          <a:bodyPr>
            <a:spAutoFit/>
          </a:bodyPr>
          <a:lstStyle/>
          <a:p>
            <a:pPr algn="ctr">
              <a:defRPr/>
            </a:pPr>
            <a:r>
              <a:rPr lang="pt-BR" sz="1050" dirty="0">
                <a:latin typeface="+mj-lt"/>
              </a:rPr>
              <a:t>2009</a:t>
            </a:r>
          </a:p>
        </p:txBody>
      </p:sp>
      <p:sp>
        <p:nvSpPr>
          <p:cNvPr id="122" name="CaixaDeTexto 121"/>
          <p:cNvSpPr txBox="1"/>
          <p:nvPr/>
        </p:nvSpPr>
        <p:spPr>
          <a:xfrm>
            <a:off x="2630474" y="2928938"/>
            <a:ext cx="571500" cy="254000"/>
          </a:xfrm>
          <a:prstGeom prst="rect">
            <a:avLst/>
          </a:prstGeom>
          <a:noFill/>
        </p:spPr>
        <p:txBody>
          <a:bodyPr>
            <a:spAutoFit/>
          </a:bodyPr>
          <a:lstStyle/>
          <a:p>
            <a:pPr algn="ctr">
              <a:defRPr/>
            </a:pPr>
            <a:r>
              <a:rPr lang="pt-BR" sz="1050" dirty="0">
                <a:latin typeface="+mj-lt"/>
              </a:rPr>
              <a:t>2010</a:t>
            </a:r>
          </a:p>
        </p:txBody>
      </p:sp>
      <p:sp>
        <p:nvSpPr>
          <p:cNvPr id="123" name="CaixaDeTexto 122"/>
          <p:cNvSpPr txBox="1"/>
          <p:nvPr/>
        </p:nvSpPr>
        <p:spPr>
          <a:xfrm>
            <a:off x="3189282" y="2928938"/>
            <a:ext cx="571500" cy="254000"/>
          </a:xfrm>
          <a:prstGeom prst="rect">
            <a:avLst/>
          </a:prstGeom>
          <a:noFill/>
        </p:spPr>
        <p:txBody>
          <a:bodyPr>
            <a:spAutoFit/>
          </a:bodyPr>
          <a:lstStyle/>
          <a:p>
            <a:pPr algn="ctr">
              <a:defRPr/>
            </a:pPr>
            <a:r>
              <a:rPr lang="pt-BR" sz="1050" dirty="0">
                <a:latin typeface="+mj-lt"/>
              </a:rPr>
              <a:t>2011</a:t>
            </a:r>
          </a:p>
        </p:txBody>
      </p:sp>
      <p:sp>
        <p:nvSpPr>
          <p:cNvPr id="124" name="Retângulo 123"/>
          <p:cNvSpPr/>
          <p:nvPr/>
        </p:nvSpPr>
        <p:spPr>
          <a:xfrm>
            <a:off x="428596" y="4897440"/>
            <a:ext cx="360000" cy="81756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5" name="Retângulo 124"/>
          <p:cNvSpPr/>
          <p:nvPr/>
        </p:nvSpPr>
        <p:spPr>
          <a:xfrm>
            <a:off x="966762" y="4540252"/>
            <a:ext cx="360000" cy="11747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6" name="Retângulo 125"/>
          <p:cNvSpPr/>
          <p:nvPr/>
        </p:nvSpPr>
        <p:spPr>
          <a:xfrm>
            <a:off x="1571604" y="4254502"/>
            <a:ext cx="360000" cy="14605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7" name="Retângulo 126"/>
          <p:cNvSpPr/>
          <p:nvPr/>
        </p:nvSpPr>
        <p:spPr>
          <a:xfrm>
            <a:off x="2143108" y="4111627"/>
            <a:ext cx="360000" cy="16033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8" name="Retângulo 127"/>
          <p:cNvSpPr/>
          <p:nvPr/>
        </p:nvSpPr>
        <p:spPr>
          <a:xfrm>
            <a:off x="2714612" y="4254502"/>
            <a:ext cx="360000" cy="14605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9" name="Retângulo 128"/>
          <p:cNvSpPr/>
          <p:nvPr/>
        </p:nvSpPr>
        <p:spPr>
          <a:xfrm>
            <a:off x="3286116" y="3786190"/>
            <a:ext cx="360000" cy="19288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0" name="CaixaDeTexto 129"/>
          <p:cNvSpPr txBox="1"/>
          <p:nvPr/>
        </p:nvSpPr>
        <p:spPr>
          <a:xfrm>
            <a:off x="311124" y="4676775"/>
            <a:ext cx="571500" cy="254000"/>
          </a:xfrm>
          <a:prstGeom prst="rect">
            <a:avLst/>
          </a:prstGeom>
          <a:noFill/>
        </p:spPr>
        <p:txBody>
          <a:bodyPr>
            <a:spAutoFit/>
          </a:bodyPr>
          <a:lstStyle/>
          <a:p>
            <a:pPr algn="ctr">
              <a:defRPr/>
            </a:pPr>
            <a:r>
              <a:rPr lang="pt-BR" sz="1050" dirty="0">
                <a:latin typeface="+mj-lt"/>
              </a:rPr>
              <a:t>76.2</a:t>
            </a:r>
          </a:p>
        </p:txBody>
      </p:sp>
      <p:sp>
        <p:nvSpPr>
          <p:cNvPr id="131" name="CaixaDeTexto 130"/>
          <p:cNvSpPr txBox="1"/>
          <p:nvPr/>
        </p:nvSpPr>
        <p:spPr>
          <a:xfrm>
            <a:off x="857224" y="4318008"/>
            <a:ext cx="571500" cy="254000"/>
          </a:xfrm>
          <a:prstGeom prst="rect">
            <a:avLst/>
          </a:prstGeom>
          <a:noFill/>
        </p:spPr>
        <p:txBody>
          <a:bodyPr>
            <a:spAutoFit/>
          </a:bodyPr>
          <a:lstStyle/>
          <a:p>
            <a:pPr algn="ctr">
              <a:defRPr/>
            </a:pPr>
            <a:r>
              <a:rPr lang="pt-BR" sz="1050" dirty="0" smtClean="0">
                <a:latin typeface="+mj-lt"/>
              </a:rPr>
              <a:t>91.4</a:t>
            </a:r>
            <a:endParaRPr lang="pt-BR" sz="1050" dirty="0">
              <a:latin typeface="+mj-lt"/>
            </a:endParaRPr>
          </a:p>
        </p:txBody>
      </p:sp>
      <p:sp>
        <p:nvSpPr>
          <p:cNvPr id="132" name="CaixaDeTexto 131"/>
          <p:cNvSpPr txBox="1"/>
          <p:nvPr/>
        </p:nvSpPr>
        <p:spPr>
          <a:xfrm>
            <a:off x="1500166" y="4000504"/>
            <a:ext cx="571500" cy="254000"/>
          </a:xfrm>
          <a:prstGeom prst="rect">
            <a:avLst/>
          </a:prstGeom>
          <a:noFill/>
        </p:spPr>
        <p:txBody>
          <a:bodyPr>
            <a:spAutoFit/>
          </a:bodyPr>
          <a:lstStyle/>
          <a:p>
            <a:pPr algn="ctr">
              <a:defRPr/>
            </a:pPr>
            <a:r>
              <a:rPr lang="pt-BR" sz="1050" dirty="0">
                <a:latin typeface="+mj-lt"/>
              </a:rPr>
              <a:t>122.7</a:t>
            </a:r>
          </a:p>
        </p:txBody>
      </p:sp>
      <p:sp>
        <p:nvSpPr>
          <p:cNvPr id="133" name="CaixaDeTexto 132"/>
          <p:cNvSpPr txBox="1"/>
          <p:nvPr/>
        </p:nvSpPr>
        <p:spPr>
          <a:xfrm>
            <a:off x="2071670" y="3857628"/>
            <a:ext cx="571500" cy="254000"/>
          </a:xfrm>
          <a:prstGeom prst="rect">
            <a:avLst/>
          </a:prstGeom>
          <a:noFill/>
        </p:spPr>
        <p:txBody>
          <a:bodyPr>
            <a:spAutoFit/>
          </a:bodyPr>
          <a:lstStyle/>
          <a:p>
            <a:pPr algn="ctr">
              <a:defRPr/>
            </a:pPr>
            <a:r>
              <a:rPr lang="pt-BR" sz="1050" dirty="0">
                <a:latin typeface="+mj-lt"/>
              </a:rPr>
              <a:t>128.4</a:t>
            </a:r>
          </a:p>
        </p:txBody>
      </p:sp>
      <p:sp>
        <p:nvSpPr>
          <p:cNvPr id="134" name="CaixaDeTexto 133"/>
          <p:cNvSpPr txBox="1"/>
          <p:nvPr/>
        </p:nvSpPr>
        <p:spPr>
          <a:xfrm>
            <a:off x="2630478" y="3986218"/>
            <a:ext cx="571500" cy="254000"/>
          </a:xfrm>
          <a:prstGeom prst="rect">
            <a:avLst/>
          </a:prstGeom>
          <a:noFill/>
        </p:spPr>
        <p:txBody>
          <a:bodyPr>
            <a:spAutoFit/>
          </a:bodyPr>
          <a:lstStyle/>
          <a:p>
            <a:pPr algn="ctr">
              <a:defRPr/>
            </a:pPr>
            <a:r>
              <a:rPr lang="pt-BR" sz="1050" dirty="0">
                <a:latin typeface="+mj-lt"/>
              </a:rPr>
              <a:t>121.4</a:t>
            </a:r>
          </a:p>
        </p:txBody>
      </p:sp>
      <p:sp>
        <p:nvSpPr>
          <p:cNvPr id="135" name="CaixaDeTexto 134"/>
          <p:cNvSpPr txBox="1"/>
          <p:nvPr/>
        </p:nvSpPr>
        <p:spPr>
          <a:xfrm>
            <a:off x="3189278" y="3532190"/>
            <a:ext cx="571500" cy="254000"/>
          </a:xfrm>
          <a:prstGeom prst="rect">
            <a:avLst/>
          </a:prstGeom>
          <a:noFill/>
        </p:spPr>
        <p:txBody>
          <a:bodyPr>
            <a:spAutoFit/>
          </a:bodyPr>
          <a:lstStyle/>
          <a:p>
            <a:pPr algn="ctr">
              <a:defRPr/>
            </a:pPr>
            <a:r>
              <a:rPr lang="pt-BR" sz="1050" dirty="0">
                <a:latin typeface="+mj-lt"/>
              </a:rPr>
              <a:t>163.3</a:t>
            </a:r>
          </a:p>
        </p:txBody>
      </p:sp>
      <p:sp>
        <p:nvSpPr>
          <p:cNvPr id="136" name="CaixaDeTexto 135"/>
          <p:cNvSpPr txBox="1"/>
          <p:nvPr/>
        </p:nvSpPr>
        <p:spPr>
          <a:xfrm>
            <a:off x="285720" y="5746750"/>
            <a:ext cx="571500" cy="254000"/>
          </a:xfrm>
          <a:prstGeom prst="rect">
            <a:avLst/>
          </a:prstGeom>
          <a:noFill/>
        </p:spPr>
        <p:txBody>
          <a:bodyPr>
            <a:spAutoFit/>
          </a:bodyPr>
          <a:lstStyle/>
          <a:p>
            <a:pPr algn="ctr">
              <a:defRPr/>
            </a:pPr>
            <a:r>
              <a:rPr lang="pt-BR" sz="1050" dirty="0">
                <a:latin typeface="+mj-lt"/>
              </a:rPr>
              <a:t>2006</a:t>
            </a:r>
          </a:p>
        </p:txBody>
      </p:sp>
      <p:sp>
        <p:nvSpPr>
          <p:cNvPr id="137" name="CaixaDeTexto 136"/>
          <p:cNvSpPr txBox="1"/>
          <p:nvPr/>
        </p:nvSpPr>
        <p:spPr>
          <a:xfrm>
            <a:off x="823886" y="5746750"/>
            <a:ext cx="642938" cy="254000"/>
          </a:xfrm>
          <a:prstGeom prst="rect">
            <a:avLst/>
          </a:prstGeom>
          <a:noFill/>
        </p:spPr>
        <p:txBody>
          <a:bodyPr>
            <a:spAutoFit/>
          </a:bodyPr>
          <a:lstStyle/>
          <a:p>
            <a:pPr algn="ctr">
              <a:defRPr/>
            </a:pPr>
            <a:r>
              <a:rPr lang="pt-BR" sz="1050" dirty="0">
                <a:latin typeface="+mj-lt"/>
              </a:rPr>
              <a:t>2007</a:t>
            </a:r>
          </a:p>
        </p:txBody>
      </p:sp>
      <p:sp>
        <p:nvSpPr>
          <p:cNvPr id="138" name="CaixaDeTexto 137"/>
          <p:cNvSpPr txBox="1"/>
          <p:nvPr/>
        </p:nvSpPr>
        <p:spPr>
          <a:xfrm>
            <a:off x="1441428" y="5746750"/>
            <a:ext cx="571500" cy="254000"/>
          </a:xfrm>
          <a:prstGeom prst="rect">
            <a:avLst/>
          </a:prstGeom>
          <a:noFill/>
        </p:spPr>
        <p:txBody>
          <a:bodyPr>
            <a:spAutoFit/>
          </a:bodyPr>
          <a:lstStyle/>
          <a:p>
            <a:pPr algn="ctr">
              <a:defRPr/>
            </a:pPr>
            <a:r>
              <a:rPr lang="pt-BR" sz="1050" dirty="0">
                <a:latin typeface="+mj-lt"/>
              </a:rPr>
              <a:t>2008</a:t>
            </a:r>
          </a:p>
        </p:txBody>
      </p:sp>
      <p:sp>
        <p:nvSpPr>
          <p:cNvPr id="139" name="CaixaDeTexto 138"/>
          <p:cNvSpPr txBox="1"/>
          <p:nvPr/>
        </p:nvSpPr>
        <p:spPr>
          <a:xfrm>
            <a:off x="2020874" y="5746750"/>
            <a:ext cx="571500" cy="254000"/>
          </a:xfrm>
          <a:prstGeom prst="rect">
            <a:avLst/>
          </a:prstGeom>
          <a:noFill/>
        </p:spPr>
        <p:txBody>
          <a:bodyPr>
            <a:spAutoFit/>
          </a:bodyPr>
          <a:lstStyle/>
          <a:p>
            <a:pPr algn="ctr">
              <a:defRPr/>
            </a:pPr>
            <a:r>
              <a:rPr lang="pt-BR" sz="1050" dirty="0">
                <a:latin typeface="+mj-lt"/>
              </a:rPr>
              <a:t>2009</a:t>
            </a:r>
          </a:p>
        </p:txBody>
      </p:sp>
      <p:sp>
        <p:nvSpPr>
          <p:cNvPr id="140" name="CaixaDeTexto 139"/>
          <p:cNvSpPr txBox="1"/>
          <p:nvPr/>
        </p:nvSpPr>
        <p:spPr>
          <a:xfrm>
            <a:off x="2609836" y="5746750"/>
            <a:ext cx="571500" cy="254000"/>
          </a:xfrm>
          <a:prstGeom prst="rect">
            <a:avLst/>
          </a:prstGeom>
          <a:noFill/>
        </p:spPr>
        <p:txBody>
          <a:bodyPr>
            <a:spAutoFit/>
          </a:bodyPr>
          <a:lstStyle/>
          <a:p>
            <a:pPr algn="ctr">
              <a:defRPr/>
            </a:pPr>
            <a:r>
              <a:rPr lang="pt-BR" sz="1050" dirty="0">
                <a:latin typeface="+mj-lt"/>
              </a:rPr>
              <a:t>2010</a:t>
            </a:r>
          </a:p>
        </p:txBody>
      </p:sp>
      <p:sp>
        <p:nvSpPr>
          <p:cNvPr id="141" name="CaixaDeTexto 140"/>
          <p:cNvSpPr txBox="1"/>
          <p:nvPr/>
        </p:nvSpPr>
        <p:spPr>
          <a:xfrm>
            <a:off x="3168640" y="5746750"/>
            <a:ext cx="571500" cy="254000"/>
          </a:xfrm>
          <a:prstGeom prst="rect">
            <a:avLst/>
          </a:prstGeom>
          <a:noFill/>
        </p:spPr>
        <p:txBody>
          <a:bodyPr>
            <a:spAutoFit/>
          </a:bodyPr>
          <a:lstStyle/>
          <a:p>
            <a:pPr algn="ctr">
              <a:defRPr/>
            </a:pPr>
            <a:r>
              <a:rPr lang="pt-BR" sz="1050" dirty="0">
                <a:latin typeface="+mj-lt"/>
              </a:rPr>
              <a:t>2011</a:t>
            </a:r>
          </a:p>
        </p:txBody>
      </p:sp>
      <p:sp>
        <p:nvSpPr>
          <p:cNvPr id="69" name="Retângulo 68"/>
          <p:cNvSpPr/>
          <p:nvPr/>
        </p:nvSpPr>
        <p:spPr>
          <a:xfrm>
            <a:off x="4786313" y="1071546"/>
            <a:ext cx="214312" cy="17145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0" name="Retângulo 69"/>
          <p:cNvSpPr/>
          <p:nvPr/>
        </p:nvSpPr>
        <p:spPr>
          <a:xfrm>
            <a:off x="5000625" y="1214421"/>
            <a:ext cx="214313" cy="157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1" name="Retângulo 70"/>
          <p:cNvSpPr/>
          <p:nvPr/>
        </p:nvSpPr>
        <p:spPr>
          <a:xfrm>
            <a:off x="5429250" y="2143116"/>
            <a:ext cx="214313" cy="64294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2" name="Retângulo 71"/>
          <p:cNvSpPr/>
          <p:nvPr/>
        </p:nvSpPr>
        <p:spPr>
          <a:xfrm>
            <a:off x="5643563" y="2428868"/>
            <a:ext cx="214312" cy="3571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3" name="Retângulo 72"/>
          <p:cNvSpPr/>
          <p:nvPr/>
        </p:nvSpPr>
        <p:spPr>
          <a:xfrm>
            <a:off x="6000760" y="1714488"/>
            <a:ext cx="214313" cy="10715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4" name="Retângulo 73"/>
          <p:cNvSpPr/>
          <p:nvPr/>
        </p:nvSpPr>
        <p:spPr>
          <a:xfrm>
            <a:off x="6215076" y="2000240"/>
            <a:ext cx="214312" cy="785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5" name="Retângulo 74"/>
          <p:cNvSpPr/>
          <p:nvPr/>
        </p:nvSpPr>
        <p:spPr>
          <a:xfrm>
            <a:off x="6587505" y="1428736"/>
            <a:ext cx="214312" cy="135732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6" name="Retângulo 75"/>
          <p:cNvSpPr/>
          <p:nvPr/>
        </p:nvSpPr>
        <p:spPr>
          <a:xfrm>
            <a:off x="6801817" y="1285860"/>
            <a:ext cx="214313" cy="15002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7" name="Retângulo 76"/>
          <p:cNvSpPr/>
          <p:nvPr/>
        </p:nvSpPr>
        <p:spPr>
          <a:xfrm>
            <a:off x="7215206" y="2372676"/>
            <a:ext cx="214312" cy="41338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8" name="Retângulo 77"/>
          <p:cNvSpPr/>
          <p:nvPr/>
        </p:nvSpPr>
        <p:spPr>
          <a:xfrm>
            <a:off x="7429518" y="2229800"/>
            <a:ext cx="214313" cy="556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9" name="Retângulo 78"/>
          <p:cNvSpPr/>
          <p:nvPr/>
        </p:nvSpPr>
        <p:spPr>
          <a:xfrm>
            <a:off x="7832428" y="2071678"/>
            <a:ext cx="214313" cy="71438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0" name="Retângulo 79"/>
          <p:cNvSpPr/>
          <p:nvPr/>
        </p:nvSpPr>
        <p:spPr>
          <a:xfrm>
            <a:off x="8046741" y="1928802"/>
            <a:ext cx="214312" cy="857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1" name="CaixaDeTexto 80"/>
          <p:cNvSpPr txBox="1"/>
          <p:nvPr/>
        </p:nvSpPr>
        <p:spPr>
          <a:xfrm>
            <a:off x="4643438" y="2820988"/>
            <a:ext cx="714375" cy="369887"/>
          </a:xfrm>
          <a:prstGeom prst="rect">
            <a:avLst/>
          </a:prstGeom>
          <a:noFill/>
        </p:spPr>
        <p:txBody>
          <a:bodyPr>
            <a:spAutoFit/>
          </a:bodyPr>
          <a:lstStyle/>
          <a:p>
            <a:pPr algn="ctr">
              <a:defRPr/>
            </a:pPr>
            <a:r>
              <a:rPr lang="pt-BR" sz="900" dirty="0">
                <a:latin typeface="+mj-lt"/>
              </a:rPr>
              <a:t>Container </a:t>
            </a:r>
            <a:r>
              <a:rPr lang="pt-BR" sz="900" dirty="0" err="1">
                <a:latin typeface="+mj-lt"/>
              </a:rPr>
              <a:t>Terminals</a:t>
            </a:r>
            <a:endParaRPr lang="pt-BR" sz="900" dirty="0">
              <a:latin typeface="+mj-lt"/>
            </a:endParaRPr>
          </a:p>
        </p:txBody>
      </p:sp>
      <p:sp>
        <p:nvSpPr>
          <p:cNvPr id="82" name="CaixaDeTexto 81"/>
          <p:cNvSpPr txBox="1"/>
          <p:nvPr/>
        </p:nvSpPr>
        <p:spPr>
          <a:xfrm>
            <a:off x="5251450" y="2890838"/>
            <a:ext cx="714375" cy="231775"/>
          </a:xfrm>
          <a:prstGeom prst="rect">
            <a:avLst/>
          </a:prstGeom>
          <a:noFill/>
        </p:spPr>
        <p:txBody>
          <a:bodyPr>
            <a:spAutoFit/>
          </a:bodyPr>
          <a:lstStyle/>
          <a:p>
            <a:pPr algn="ctr">
              <a:defRPr/>
            </a:pPr>
            <a:r>
              <a:rPr lang="pt-BR" sz="900" dirty="0" err="1">
                <a:latin typeface="+mj-lt"/>
              </a:rPr>
              <a:t>Brasco</a:t>
            </a:r>
            <a:endParaRPr lang="pt-BR" sz="900" dirty="0">
              <a:latin typeface="+mj-lt"/>
            </a:endParaRPr>
          </a:p>
        </p:txBody>
      </p:sp>
      <p:sp>
        <p:nvSpPr>
          <p:cNvPr id="83" name="CaixaDeTexto 82"/>
          <p:cNvSpPr txBox="1"/>
          <p:nvPr/>
        </p:nvSpPr>
        <p:spPr>
          <a:xfrm>
            <a:off x="6409705" y="2890838"/>
            <a:ext cx="714375" cy="231775"/>
          </a:xfrm>
          <a:prstGeom prst="rect">
            <a:avLst/>
          </a:prstGeom>
          <a:noFill/>
        </p:spPr>
        <p:txBody>
          <a:bodyPr>
            <a:spAutoFit/>
          </a:bodyPr>
          <a:lstStyle/>
          <a:p>
            <a:pPr algn="ctr">
              <a:defRPr/>
            </a:pPr>
            <a:r>
              <a:rPr lang="pt-BR" sz="900" dirty="0" err="1">
                <a:latin typeface="+mj-lt"/>
              </a:rPr>
              <a:t>Towage</a:t>
            </a:r>
            <a:endParaRPr lang="pt-BR" sz="900" dirty="0">
              <a:latin typeface="+mj-lt"/>
            </a:endParaRPr>
          </a:p>
        </p:txBody>
      </p:sp>
      <p:sp>
        <p:nvSpPr>
          <p:cNvPr id="84" name="CaixaDeTexto 83"/>
          <p:cNvSpPr txBox="1"/>
          <p:nvPr/>
        </p:nvSpPr>
        <p:spPr>
          <a:xfrm>
            <a:off x="7072331" y="2875592"/>
            <a:ext cx="714375" cy="231775"/>
          </a:xfrm>
          <a:prstGeom prst="rect">
            <a:avLst/>
          </a:prstGeom>
          <a:noFill/>
        </p:spPr>
        <p:txBody>
          <a:bodyPr>
            <a:spAutoFit/>
          </a:bodyPr>
          <a:lstStyle/>
          <a:p>
            <a:pPr algn="ctr">
              <a:defRPr/>
            </a:pPr>
            <a:r>
              <a:rPr lang="pt-BR" sz="900" dirty="0" err="1">
                <a:latin typeface="+mj-lt"/>
              </a:rPr>
              <a:t>Offshore</a:t>
            </a:r>
            <a:endParaRPr lang="pt-BR" sz="900" dirty="0">
              <a:latin typeface="+mj-lt"/>
            </a:endParaRPr>
          </a:p>
        </p:txBody>
      </p:sp>
      <p:sp>
        <p:nvSpPr>
          <p:cNvPr id="85" name="CaixaDeTexto 84"/>
          <p:cNvSpPr txBox="1"/>
          <p:nvPr/>
        </p:nvSpPr>
        <p:spPr>
          <a:xfrm>
            <a:off x="7654628" y="2890838"/>
            <a:ext cx="714375" cy="231775"/>
          </a:xfrm>
          <a:prstGeom prst="rect">
            <a:avLst/>
          </a:prstGeom>
          <a:noFill/>
        </p:spPr>
        <p:txBody>
          <a:bodyPr>
            <a:spAutoFit/>
          </a:bodyPr>
          <a:lstStyle/>
          <a:p>
            <a:pPr algn="ctr">
              <a:defRPr/>
            </a:pPr>
            <a:r>
              <a:rPr lang="pt-BR" sz="900" dirty="0" err="1">
                <a:latin typeface="+mj-lt"/>
              </a:rPr>
              <a:t>Shipyard</a:t>
            </a:r>
            <a:endParaRPr lang="pt-BR" sz="900" dirty="0">
              <a:latin typeface="+mj-lt"/>
            </a:endParaRPr>
          </a:p>
        </p:txBody>
      </p:sp>
      <p:sp>
        <p:nvSpPr>
          <p:cNvPr id="86" name="CaixaDeTexto 85"/>
          <p:cNvSpPr txBox="1"/>
          <p:nvPr/>
        </p:nvSpPr>
        <p:spPr>
          <a:xfrm>
            <a:off x="5857883" y="2883193"/>
            <a:ext cx="714375" cy="231775"/>
          </a:xfrm>
          <a:prstGeom prst="rect">
            <a:avLst/>
          </a:prstGeom>
          <a:noFill/>
        </p:spPr>
        <p:txBody>
          <a:bodyPr>
            <a:spAutoFit/>
          </a:bodyPr>
          <a:lstStyle/>
          <a:p>
            <a:pPr algn="ctr">
              <a:defRPr/>
            </a:pPr>
            <a:r>
              <a:rPr lang="pt-BR" sz="900" dirty="0" err="1">
                <a:latin typeface="+mj-lt"/>
              </a:rPr>
              <a:t>Logistics</a:t>
            </a:r>
            <a:endParaRPr lang="pt-BR" sz="900" dirty="0">
              <a:latin typeface="+mj-lt"/>
            </a:endParaRPr>
          </a:p>
        </p:txBody>
      </p:sp>
      <p:sp>
        <p:nvSpPr>
          <p:cNvPr id="87" name="CaixaDeTexto 86"/>
          <p:cNvSpPr txBox="1"/>
          <p:nvPr/>
        </p:nvSpPr>
        <p:spPr>
          <a:xfrm>
            <a:off x="4572000" y="881364"/>
            <a:ext cx="642938" cy="215900"/>
          </a:xfrm>
          <a:prstGeom prst="rect">
            <a:avLst/>
          </a:prstGeom>
          <a:noFill/>
        </p:spPr>
        <p:txBody>
          <a:bodyPr>
            <a:spAutoFit/>
          </a:bodyPr>
          <a:lstStyle/>
          <a:p>
            <a:pPr algn="ctr">
              <a:defRPr/>
            </a:pPr>
            <a:r>
              <a:rPr lang="pt-BR" sz="800" dirty="0" smtClean="0">
                <a:latin typeface="+mj-lt"/>
              </a:rPr>
              <a:t>203.5</a:t>
            </a:r>
            <a:endParaRPr lang="pt-BR" sz="800" dirty="0">
              <a:latin typeface="+mj-lt"/>
            </a:endParaRPr>
          </a:p>
        </p:txBody>
      </p:sp>
      <p:sp>
        <p:nvSpPr>
          <p:cNvPr id="88" name="CaixaDeTexto 87"/>
          <p:cNvSpPr txBox="1"/>
          <p:nvPr/>
        </p:nvSpPr>
        <p:spPr>
          <a:xfrm>
            <a:off x="4809173" y="1030588"/>
            <a:ext cx="642937" cy="215900"/>
          </a:xfrm>
          <a:prstGeom prst="rect">
            <a:avLst/>
          </a:prstGeom>
          <a:noFill/>
        </p:spPr>
        <p:txBody>
          <a:bodyPr>
            <a:spAutoFit/>
          </a:bodyPr>
          <a:lstStyle/>
          <a:p>
            <a:pPr algn="ctr">
              <a:defRPr/>
            </a:pPr>
            <a:r>
              <a:rPr lang="pt-BR" sz="800" dirty="0" smtClean="0">
                <a:latin typeface="+mj-lt"/>
              </a:rPr>
              <a:t>189.0</a:t>
            </a:r>
            <a:endParaRPr lang="pt-BR" sz="800" dirty="0">
              <a:latin typeface="+mj-lt"/>
            </a:endParaRPr>
          </a:p>
        </p:txBody>
      </p:sp>
      <p:sp>
        <p:nvSpPr>
          <p:cNvPr id="89" name="CaixaDeTexto 88"/>
          <p:cNvSpPr txBox="1"/>
          <p:nvPr/>
        </p:nvSpPr>
        <p:spPr>
          <a:xfrm>
            <a:off x="5350198" y="1944042"/>
            <a:ext cx="405772" cy="215444"/>
          </a:xfrm>
          <a:prstGeom prst="rect">
            <a:avLst/>
          </a:prstGeom>
          <a:noFill/>
        </p:spPr>
        <p:txBody>
          <a:bodyPr wrap="square">
            <a:spAutoFit/>
          </a:bodyPr>
          <a:lstStyle/>
          <a:p>
            <a:pPr algn="ctr">
              <a:defRPr/>
            </a:pPr>
            <a:r>
              <a:rPr lang="pt-BR" sz="800" dirty="0" smtClean="0">
                <a:latin typeface="+mj-lt"/>
              </a:rPr>
              <a:t>68.3</a:t>
            </a:r>
            <a:endParaRPr lang="pt-BR" sz="800" dirty="0">
              <a:latin typeface="+mj-lt"/>
            </a:endParaRPr>
          </a:p>
        </p:txBody>
      </p:sp>
      <p:sp>
        <p:nvSpPr>
          <p:cNvPr id="90" name="CaixaDeTexto 89"/>
          <p:cNvSpPr txBox="1"/>
          <p:nvPr/>
        </p:nvSpPr>
        <p:spPr>
          <a:xfrm>
            <a:off x="5429250" y="2237414"/>
            <a:ext cx="642938" cy="215900"/>
          </a:xfrm>
          <a:prstGeom prst="rect">
            <a:avLst/>
          </a:prstGeom>
          <a:noFill/>
        </p:spPr>
        <p:txBody>
          <a:bodyPr>
            <a:spAutoFit/>
          </a:bodyPr>
          <a:lstStyle/>
          <a:p>
            <a:pPr algn="ctr">
              <a:defRPr/>
            </a:pPr>
            <a:r>
              <a:rPr lang="pt-BR" sz="800" dirty="0" smtClean="0">
                <a:latin typeface="+mj-lt"/>
              </a:rPr>
              <a:t>37.9</a:t>
            </a:r>
            <a:endParaRPr lang="pt-BR" sz="800" dirty="0">
              <a:latin typeface="+mj-lt"/>
            </a:endParaRPr>
          </a:p>
        </p:txBody>
      </p:sp>
      <p:sp>
        <p:nvSpPr>
          <p:cNvPr id="91" name="CaixaDeTexto 90"/>
          <p:cNvSpPr txBox="1"/>
          <p:nvPr/>
        </p:nvSpPr>
        <p:spPr>
          <a:xfrm>
            <a:off x="5786446" y="1498588"/>
            <a:ext cx="642937" cy="215900"/>
          </a:xfrm>
          <a:prstGeom prst="rect">
            <a:avLst/>
          </a:prstGeom>
          <a:noFill/>
        </p:spPr>
        <p:txBody>
          <a:bodyPr>
            <a:spAutoFit/>
          </a:bodyPr>
          <a:lstStyle/>
          <a:p>
            <a:pPr algn="ctr">
              <a:defRPr/>
            </a:pPr>
            <a:r>
              <a:rPr lang="pt-BR" sz="800" dirty="0" smtClean="0">
                <a:latin typeface="+mj-lt"/>
              </a:rPr>
              <a:t>140.5</a:t>
            </a:r>
            <a:endParaRPr lang="pt-BR" sz="800" dirty="0">
              <a:latin typeface="+mj-lt"/>
            </a:endParaRPr>
          </a:p>
        </p:txBody>
      </p:sp>
      <p:sp>
        <p:nvSpPr>
          <p:cNvPr id="92" name="CaixaDeTexto 91"/>
          <p:cNvSpPr txBox="1"/>
          <p:nvPr/>
        </p:nvSpPr>
        <p:spPr>
          <a:xfrm>
            <a:off x="6041722" y="1807200"/>
            <a:ext cx="642938" cy="215900"/>
          </a:xfrm>
          <a:prstGeom prst="rect">
            <a:avLst/>
          </a:prstGeom>
          <a:noFill/>
        </p:spPr>
        <p:txBody>
          <a:bodyPr>
            <a:spAutoFit/>
          </a:bodyPr>
          <a:lstStyle/>
          <a:p>
            <a:pPr algn="ctr">
              <a:defRPr/>
            </a:pPr>
            <a:r>
              <a:rPr lang="pt-BR" sz="800" dirty="0" smtClean="0">
                <a:latin typeface="+mj-lt"/>
              </a:rPr>
              <a:t>108.2</a:t>
            </a:r>
            <a:endParaRPr lang="pt-BR" sz="800" dirty="0">
              <a:latin typeface="+mj-lt"/>
            </a:endParaRPr>
          </a:p>
        </p:txBody>
      </p:sp>
      <p:sp>
        <p:nvSpPr>
          <p:cNvPr id="93" name="CaixaDeTexto 92"/>
          <p:cNvSpPr txBox="1"/>
          <p:nvPr/>
        </p:nvSpPr>
        <p:spPr>
          <a:xfrm>
            <a:off x="8286750" y="2820988"/>
            <a:ext cx="714375" cy="369887"/>
          </a:xfrm>
          <a:prstGeom prst="rect">
            <a:avLst/>
          </a:prstGeom>
          <a:noFill/>
        </p:spPr>
        <p:txBody>
          <a:bodyPr>
            <a:spAutoFit/>
          </a:bodyPr>
          <a:lstStyle/>
          <a:p>
            <a:pPr algn="ctr">
              <a:defRPr/>
            </a:pPr>
            <a:r>
              <a:rPr lang="pt-BR" sz="900" dirty="0" err="1">
                <a:latin typeface="+mj-lt"/>
              </a:rPr>
              <a:t>Shipping</a:t>
            </a:r>
            <a:r>
              <a:rPr lang="pt-BR" sz="900" dirty="0">
                <a:latin typeface="+mj-lt"/>
              </a:rPr>
              <a:t> </a:t>
            </a:r>
            <a:r>
              <a:rPr lang="pt-BR" sz="900" dirty="0" err="1">
                <a:latin typeface="+mj-lt"/>
              </a:rPr>
              <a:t>Agency</a:t>
            </a:r>
            <a:endParaRPr lang="pt-BR" sz="900" dirty="0">
              <a:latin typeface="+mj-lt"/>
            </a:endParaRPr>
          </a:p>
        </p:txBody>
      </p:sp>
      <p:sp>
        <p:nvSpPr>
          <p:cNvPr id="94" name="Retângulo 93"/>
          <p:cNvSpPr/>
          <p:nvPr/>
        </p:nvSpPr>
        <p:spPr>
          <a:xfrm>
            <a:off x="8429625" y="2500306"/>
            <a:ext cx="214313" cy="2857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5" name="Retângulo 94"/>
          <p:cNvSpPr/>
          <p:nvPr/>
        </p:nvSpPr>
        <p:spPr>
          <a:xfrm>
            <a:off x="8643938" y="2428868"/>
            <a:ext cx="214312" cy="357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6" name="CaixaDeTexto 95"/>
          <p:cNvSpPr txBox="1"/>
          <p:nvPr/>
        </p:nvSpPr>
        <p:spPr>
          <a:xfrm>
            <a:off x="6357950" y="1244902"/>
            <a:ext cx="642938" cy="215900"/>
          </a:xfrm>
          <a:prstGeom prst="rect">
            <a:avLst/>
          </a:prstGeom>
          <a:noFill/>
        </p:spPr>
        <p:txBody>
          <a:bodyPr>
            <a:spAutoFit/>
          </a:bodyPr>
          <a:lstStyle/>
          <a:p>
            <a:pPr algn="ctr">
              <a:defRPr/>
            </a:pPr>
            <a:r>
              <a:rPr lang="pt-BR" sz="800" dirty="0" smtClean="0">
                <a:latin typeface="+mj-lt"/>
              </a:rPr>
              <a:t>167.4</a:t>
            </a:r>
            <a:endParaRPr lang="pt-BR" sz="800" dirty="0">
              <a:latin typeface="+mj-lt"/>
            </a:endParaRPr>
          </a:p>
        </p:txBody>
      </p:sp>
      <p:sp>
        <p:nvSpPr>
          <p:cNvPr id="97" name="CaixaDeTexto 96"/>
          <p:cNvSpPr txBox="1"/>
          <p:nvPr/>
        </p:nvSpPr>
        <p:spPr>
          <a:xfrm>
            <a:off x="6587505" y="1071546"/>
            <a:ext cx="642937" cy="215900"/>
          </a:xfrm>
          <a:prstGeom prst="rect">
            <a:avLst/>
          </a:prstGeom>
          <a:noFill/>
        </p:spPr>
        <p:txBody>
          <a:bodyPr>
            <a:spAutoFit/>
          </a:bodyPr>
          <a:lstStyle/>
          <a:p>
            <a:pPr algn="ctr">
              <a:defRPr/>
            </a:pPr>
            <a:r>
              <a:rPr lang="pt-BR" sz="800" dirty="0" smtClean="0">
                <a:latin typeface="+mj-lt"/>
              </a:rPr>
              <a:t>177.7</a:t>
            </a:r>
            <a:endParaRPr lang="pt-BR" sz="800" dirty="0">
              <a:latin typeface="+mj-lt"/>
            </a:endParaRPr>
          </a:p>
        </p:txBody>
      </p:sp>
      <p:sp>
        <p:nvSpPr>
          <p:cNvPr id="98" name="CaixaDeTexto 97"/>
          <p:cNvSpPr txBox="1"/>
          <p:nvPr/>
        </p:nvSpPr>
        <p:spPr>
          <a:xfrm>
            <a:off x="7000892" y="2182488"/>
            <a:ext cx="642938" cy="215900"/>
          </a:xfrm>
          <a:prstGeom prst="rect">
            <a:avLst/>
          </a:prstGeom>
          <a:noFill/>
        </p:spPr>
        <p:txBody>
          <a:bodyPr>
            <a:spAutoFit/>
          </a:bodyPr>
          <a:lstStyle/>
          <a:p>
            <a:pPr algn="ctr">
              <a:defRPr/>
            </a:pPr>
            <a:r>
              <a:rPr lang="pt-BR" sz="800" dirty="0" smtClean="0">
                <a:latin typeface="+mj-lt"/>
              </a:rPr>
              <a:t>41.4</a:t>
            </a:r>
            <a:endParaRPr lang="pt-BR" sz="800" dirty="0">
              <a:latin typeface="+mj-lt"/>
            </a:endParaRPr>
          </a:p>
        </p:txBody>
      </p:sp>
      <p:sp>
        <p:nvSpPr>
          <p:cNvPr id="99" name="CaixaDeTexto 98"/>
          <p:cNvSpPr txBox="1"/>
          <p:nvPr/>
        </p:nvSpPr>
        <p:spPr>
          <a:xfrm>
            <a:off x="7222826" y="2047232"/>
            <a:ext cx="642937" cy="215900"/>
          </a:xfrm>
          <a:prstGeom prst="rect">
            <a:avLst/>
          </a:prstGeom>
          <a:noFill/>
        </p:spPr>
        <p:txBody>
          <a:bodyPr>
            <a:spAutoFit/>
          </a:bodyPr>
          <a:lstStyle/>
          <a:p>
            <a:pPr algn="ctr">
              <a:defRPr/>
            </a:pPr>
            <a:r>
              <a:rPr lang="pt-BR" sz="800" dirty="0" smtClean="0">
                <a:latin typeface="+mj-lt"/>
              </a:rPr>
              <a:t>46.3</a:t>
            </a:r>
            <a:endParaRPr lang="pt-BR" sz="800" dirty="0">
              <a:latin typeface="+mj-lt"/>
            </a:endParaRPr>
          </a:p>
        </p:txBody>
      </p:sp>
      <p:sp>
        <p:nvSpPr>
          <p:cNvPr id="100" name="CaixaDeTexto 99"/>
          <p:cNvSpPr txBox="1"/>
          <p:nvPr/>
        </p:nvSpPr>
        <p:spPr>
          <a:xfrm>
            <a:off x="7618116" y="1857364"/>
            <a:ext cx="642937" cy="215900"/>
          </a:xfrm>
          <a:prstGeom prst="rect">
            <a:avLst/>
          </a:prstGeom>
          <a:noFill/>
        </p:spPr>
        <p:txBody>
          <a:bodyPr>
            <a:spAutoFit/>
          </a:bodyPr>
          <a:lstStyle/>
          <a:p>
            <a:pPr algn="ctr">
              <a:defRPr/>
            </a:pPr>
            <a:r>
              <a:rPr lang="pt-BR" sz="800" dirty="0" smtClean="0">
                <a:latin typeface="+mj-lt"/>
              </a:rPr>
              <a:t>56.7</a:t>
            </a:r>
            <a:endParaRPr lang="pt-BR" sz="800" dirty="0">
              <a:latin typeface="+mj-lt"/>
            </a:endParaRPr>
          </a:p>
        </p:txBody>
      </p:sp>
      <p:sp>
        <p:nvSpPr>
          <p:cNvPr id="101" name="CaixaDeTexto 100"/>
          <p:cNvSpPr txBox="1"/>
          <p:nvPr/>
        </p:nvSpPr>
        <p:spPr>
          <a:xfrm>
            <a:off x="7832428" y="1714488"/>
            <a:ext cx="642938" cy="215900"/>
          </a:xfrm>
          <a:prstGeom prst="rect">
            <a:avLst/>
          </a:prstGeom>
          <a:noFill/>
        </p:spPr>
        <p:txBody>
          <a:bodyPr>
            <a:spAutoFit/>
          </a:bodyPr>
          <a:lstStyle/>
          <a:p>
            <a:pPr algn="ctr">
              <a:defRPr/>
            </a:pPr>
            <a:r>
              <a:rPr lang="pt-BR" sz="800" dirty="0" smtClean="0">
                <a:latin typeface="+mj-lt"/>
              </a:rPr>
              <a:t>61.8</a:t>
            </a:r>
            <a:endParaRPr lang="pt-BR" sz="800" dirty="0">
              <a:latin typeface="+mj-lt"/>
            </a:endParaRPr>
          </a:p>
        </p:txBody>
      </p:sp>
      <p:sp>
        <p:nvSpPr>
          <p:cNvPr id="102" name="CaixaDeTexto 101"/>
          <p:cNvSpPr txBox="1"/>
          <p:nvPr/>
        </p:nvSpPr>
        <p:spPr>
          <a:xfrm>
            <a:off x="8215313" y="2293612"/>
            <a:ext cx="642937" cy="215900"/>
          </a:xfrm>
          <a:prstGeom prst="rect">
            <a:avLst/>
          </a:prstGeom>
          <a:noFill/>
        </p:spPr>
        <p:txBody>
          <a:bodyPr>
            <a:spAutoFit/>
          </a:bodyPr>
          <a:lstStyle/>
          <a:p>
            <a:pPr algn="ctr">
              <a:defRPr/>
            </a:pPr>
            <a:r>
              <a:rPr lang="pt-BR" sz="800" dirty="0" smtClean="0">
                <a:latin typeface="+mj-lt"/>
              </a:rPr>
              <a:t>20.3</a:t>
            </a:r>
            <a:endParaRPr lang="pt-BR" sz="800" dirty="0">
              <a:latin typeface="+mj-lt"/>
            </a:endParaRPr>
          </a:p>
        </p:txBody>
      </p:sp>
      <p:sp>
        <p:nvSpPr>
          <p:cNvPr id="112" name="CaixaDeTexto 111"/>
          <p:cNvSpPr txBox="1"/>
          <p:nvPr/>
        </p:nvSpPr>
        <p:spPr>
          <a:xfrm>
            <a:off x="8429625" y="2229794"/>
            <a:ext cx="642938" cy="215900"/>
          </a:xfrm>
          <a:prstGeom prst="rect">
            <a:avLst/>
          </a:prstGeom>
          <a:noFill/>
        </p:spPr>
        <p:txBody>
          <a:bodyPr>
            <a:spAutoFit/>
          </a:bodyPr>
          <a:lstStyle/>
          <a:p>
            <a:pPr algn="ctr">
              <a:defRPr/>
            </a:pPr>
            <a:r>
              <a:rPr lang="pt-BR" sz="800" dirty="0" smtClean="0">
                <a:latin typeface="+mj-lt"/>
              </a:rPr>
              <a:t>24.4</a:t>
            </a:r>
            <a:endParaRPr lang="pt-BR" sz="800" dirty="0">
              <a:latin typeface="+mj-lt"/>
            </a:endParaRPr>
          </a:p>
        </p:txBody>
      </p:sp>
      <p:sp>
        <p:nvSpPr>
          <p:cNvPr id="23636" name="CaixaDeTexto 136"/>
          <p:cNvSpPr txBox="1">
            <a:spLocks noChangeArrowheads="1"/>
          </p:cNvSpPr>
          <p:nvPr/>
        </p:nvSpPr>
        <p:spPr bwMode="auto">
          <a:xfrm>
            <a:off x="8501063" y="642938"/>
            <a:ext cx="428625" cy="230187"/>
          </a:xfrm>
          <a:prstGeom prst="rect">
            <a:avLst/>
          </a:prstGeom>
          <a:noFill/>
          <a:ln w="9525">
            <a:noFill/>
            <a:miter lim="800000"/>
            <a:headEnd/>
            <a:tailEnd/>
          </a:ln>
        </p:spPr>
        <p:txBody>
          <a:bodyPr>
            <a:spAutoFit/>
          </a:bodyPr>
          <a:lstStyle/>
          <a:p>
            <a:r>
              <a:rPr lang="pt-BR" sz="900" b="1" dirty="0" smtClean="0">
                <a:solidFill>
                  <a:schemeClr val="tx2"/>
                </a:solidFill>
                <a:latin typeface="Calibri" pitchFamily="34" charset="0"/>
              </a:rPr>
              <a:t>2011</a:t>
            </a:r>
            <a:endParaRPr lang="pt-BR" sz="900" b="1" dirty="0">
              <a:solidFill>
                <a:schemeClr val="tx2"/>
              </a:solidFill>
              <a:latin typeface="Calibri" pitchFamily="34" charset="0"/>
            </a:endParaRPr>
          </a:p>
        </p:txBody>
      </p:sp>
      <p:sp>
        <p:nvSpPr>
          <p:cNvPr id="23637" name="CaixaDeTexto 137"/>
          <p:cNvSpPr txBox="1">
            <a:spLocks noChangeArrowheads="1"/>
          </p:cNvSpPr>
          <p:nvPr/>
        </p:nvSpPr>
        <p:spPr bwMode="auto">
          <a:xfrm>
            <a:off x="8501063" y="841375"/>
            <a:ext cx="500062" cy="230188"/>
          </a:xfrm>
          <a:prstGeom prst="rect">
            <a:avLst/>
          </a:prstGeom>
          <a:noFill/>
          <a:ln w="9525">
            <a:noFill/>
            <a:miter lim="800000"/>
            <a:headEnd/>
            <a:tailEnd/>
          </a:ln>
        </p:spPr>
        <p:txBody>
          <a:bodyPr>
            <a:spAutoFit/>
          </a:bodyPr>
          <a:lstStyle/>
          <a:p>
            <a:r>
              <a:rPr lang="pt-BR" sz="900" b="1" dirty="0" smtClean="0">
                <a:solidFill>
                  <a:schemeClr val="tx2"/>
                </a:solidFill>
                <a:latin typeface="Calibri" pitchFamily="34" charset="0"/>
              </a:rPr>
              <a:t>2012</a:t>
            </a:r>
            <a:endParaRPr lang="pt-BR" sz="900" b="1" dirty="0">
              <a:solidFill>
                <a:schemeClr val="tx2"/>
              </a:solidFill>
              <a:latin typeface="Calibri" pitchFamily="34" charset="0"/>
            </a:endParaRPr>
          </a:p>
        </p:txBody>
      </p:sp>
      <p:pic>
        <p:nvPicPr>
          <p:cNvPr id="23638" name="Picture 3"/>
          <p:cNvPicPr>
            <a:picLocks noChangeAspect="1" noChangeArrowheads="1"/>
          </p:cNvPicPr>
          <p:nvPr/>
        </p:nvPicPr>
        <p:blipFill>
          <a:blip r:embed="rId2" cstate="print"/>
          <a:srcRect l="8025" r="78349" b="33333"/>
          <a:stretch>
            <a:fillRect/>
          </a:stretch>
        </p:blipFill>
        <p:spPr bwMode="auto">
          <a:xfrm>
            <a:off x="8309610" y="857250"/>
            <a:ext cx="285750" cy="142875"/>
          </a:xfrm>
          <a:prstGeom prst="rect">
            <a:avLst/>
          </a:prstGeom>
          <a:noFill/>
          <a:ln w="9525">
            <a:noFill/>
            <a:miter lim="800000"/>
            <a:headEnd/>
            <a:tailEnd/>
          </a:ln>
        </p:spPr>
      </p:pic>
      <p:pic>
        <p:nvPicPr>
          <p:cNvPr id="23639" name="Picture 3"/>
          <p:cNvPicPr>
            <a:picLocks noChangeAspect="1" noChangeArrowheads="1"/>
          </p:cNvPicPr>
          <p:nvPr/>
        </p:nvPicPr>
        <p:blipFill>
          <a:blip r:embed="rId2" cstate="print"/>
          <a:srcRect l="48903" r="37471"/>
          <a:stretch>
            <a:fillRect/>
          </a:stretch>
        </p:blipFill>
        <p:spPr bwMode="auto">
          <a:xfrm>
            <a:off x="8286750" y="642938"/>
            <a:ext cx="285750" cy="214312"/>
          </a:xfrm>
          <a:prstGeom prst="rect">
            <a:avLst/>
          </a:prstGeom>
          <a:noFill/>
          <a:ln w="9525">
            <a:noFill/>
            <a:miter lim="800000"/>
            <a:headEnd/>
            <a:tailEnd/>
          </a:ln>
        </p:spPr>
      </p:pic>
      <p:sp>
        <p:nvSpPr>
          <p:cNvPr id="118" name="Retângulo 117"/>
          <p:cNvSpPr/>
          <p:nvPr/>
        </p:nvSpPr>
        <p:spPr>
          <a:xfrm>
            <a:off x="4786312" y="4000504"/>
            <a:ext cx="214315" cy="171449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6" name="Retângulo 145"/>
          <p:cNvSpPr/>
          <p:nvPr/>
        </p:nvSpPr>
        <p:spPr>
          <a:xfrm>
            <a:off x="5000625" y="4071942"/>
            <a:ext cx="214317" cy="1643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7" name="Retângulo 146"/>
          <p:cNvSpPr/>
          <p:nvPr/>
        </p:nvSpPr>
        <p:spPr>
          <a:xfrm>
            <a:off x="5429250" y="5072074"/>
            <a:ext cx="214320" cy="6429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8" name="Retângulo 147"/>
          <p:cNvSpPr/>
          <p:nvPr/>
        </p:nvSpPr>
        <p:spPr>
          <a:xfrm>
            <a:off x="5643562" y="5357826"/>
            <a:ext cx="214321" cy="357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9" name="Retângulo 148"/>
          <p:cNvSpPr/>
          <p:nvPr/>
        </p:nvSpPr>
        <p:spPr>
          <a:xfrm>
            <a:off x="6000750" y="5000637"/>
            <a:ext cx="214324" cy="71436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0" name="Retângulo 149"/>
          <p:cNvSpPr/>
          <p:nvPr/>
        </p:nvSpPr>
        <p:spPr>
          <a:xfrm>
            <a:off x="6215062" y="5286388"/>
            <a:ext cx="214326" cy="428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1" name="Retângulo 150"/>
          <p:cNvSpPr/>
          <p:nvPr/>
        </p:nvSpPr>
        <p:spPr>
          <a:xfrm>
            <a:off x="6643688" y="4357695"/>
            <a:ext cx="214328" cy="135730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2" name="Retângulo 151"/>
          <p:cNvSpPr/>
          <p:nvPr/>
        </p:nvSpPr>
        <p:spPr>
          <a:xfrm>
            <a:off x="6858000" y="4429132"/>
            <a:ext cx="214330" cy="1285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3" name="Retângulo 152"/>
          <p:cNvSpPr/>
          <p:nvPr/>
        </p:nvSpPr>
        <p:spPr>
          <a:xfrm>
            <a:off x="7215188" y="5357826"/>
            <a:ext cx="214332" cy="35717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4" name="Retângulo 153"/>
          <p:cNvSpPr/>
          <p:nvPr/>
        </p:nvSpPr>
        <p:spPr>
          <a:xfrm>
            <a:off x="7429500" y="5143513"/>
            <a:ext cx="214334" cy="571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5" name="Retângulo 154"/>
          <p:cNvSpPr/>
          <p:nvPr/>
        </p:nvSpPr>
        <p:spPr>
          <a:xfrm>
            <a:off x="7858125" y="5143512"/>
            <a:ext cx="214337" cy="5714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6" name="Retângulo 155"/>
          <p:cNvSpPr/>
          <p:nvPr/>
        </p:nvSpPr>
        <p:spPr>
          <a:xfrm>
            <a:off x="8072438" y="5214950"/>
            <a:ext cx="214338" cy="500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7" name="CaixaDeTexto 156"/>
          <p:cNvSpPr txBox="1"/>
          <p:nvPr/>
        </p:nvSpPr>
        <p:spPr>
          <a:xfrm>
            <a:off x="4643438" y="5749925"/>
            <a:ext cx="714375" cy="369888"/>
          </a:xfrm>
          <a:prstGeom prst="rect">
            <a:avLst/>
          </a:prstGeom>
          <a:noFill/>
        </p:spPr>
        <p:txBody>
          <a:bodyPr>
            <a:spAutoFit/>
          </a:bodyPr>
          <a:lstStyle/>
          <a:p>
            <a:pPr algn="ctr">
              <a:defRPr/>
            </a:pPr>
            <a:r>
              <a:rPr lang="pt-BR" sz="900" dirty="0">
                <a:latin typeface="+mj-lt"/>
              </a:rPr>
              <a:t>Container </a:t>
            </a:r>
            <a:r>
              <a:rPr lang="pt-BR" sz="900" dirty="0" err="1">
                <a:latin typeface="+mj-lt"/>
              </a:rPr>
              <a:t>Terminals</a:t>
            </a:r>
            <a:endParaRPr lang="pt-BR" sz="900" dirty="0">
              <a:latin typeface="+mj-lt"/>
            </a:endParaRPr>
          </a:p>
        </p:txBody>
      </p:sp>
      <p:sp>
        <p:nvSpPr>
          <p:cNvPr id="158" name="CaixaDeTexto 157"/>
          <p:cNvSpPr txBox="1"/>
          <p:nvPr/>
        </p:nvSpPr>
        <p:spPr>
          <a:xfrm>
            <a:off x="5251450" y="5819775"/>
            <a:ext cx="714375" cy="231775"/>
          </a:xfrm>
          <a:prstGeom prst="rect">
            <a:avLst/>
          </a:prstGeom>
          <a:noFill/>
        </p:spPr>
        <p:txBody>
          <a:bodyPr>
            <a:spAutoFit/>
          </a:bodyPr>
          <a:lstStyle/>
          <a:p>
            <a:pPr algn="ctr">
              <a:defRPr/>
            </a:pPr>
            <a:r>
              <a:rPr lang="pt-BR" sz="900" dirty="0" err="1">
                <a:latin typeface="+mj-lt"/>
              </a:rPr>
              <a:t>Brasco</a:t>
            </a:r>
            <a:endParaRPr lang="pt-BR" sz="900" dirty="0">
              <a:latin typeface="+mj-lt"/>
            </a:endParaRPr>
          </a:p>
        </p:txBody>
      </p:sp>
      <p:sp>
        <p:nvSpPr>
          <p:cNvPr id="159" name="CaixaDeTexto 158"/>
          <p:cNvSpPr txBox="1"/>
          <p:nvPr/>
        </p:nvSpPr>
        <p:spPr>
          <a:xfrm>
            <a:off x="6465888" y="5819775"/>
            <a:ext cx="714375" cy="231775"/>
          </a:xfrm>
          <a:prstGeom prst="rect">
            <a:avLst/>
          </a:prstGeom>
          <a:noFill/>
        </p:spPr>
        <p:txBody>
          <a:bodyPr>
            <a:spAutoFit/>
          </a:bodyPr>
          <a:lstStyle/>
          <a:p>
            <a:pPr algn="ctr">
              <a:defRPr/>
            </a:pPr>
            <a:r>
              <a:rPr lang="pt-BR" sz="900" dirty="0" err="1">
                <a:latin typeface="+mj-lt"/>
              </a:rPr>
              <a:t>Towage</a:t>
            </a:r>
            <a:endParaRPr lang="pt-BR" sz="900" dirty="0">
              <a:latin typeface="+mj-lt"/>
            </a:endParaRPr>
          </a:p>
        </p:txBody>
      </p:sp>
      <p:sp>
        <p:nvSpPr>
          <p:cNvPr id="160" name="CaixaDeTexto 159"/>
          <p:cNvSpPr txBox="1"/>
          <p:nvPr/>
        </p:nvSpPr>
        <p:spPr>
          <a:xfrm>
            <a:off x="7072313" y="5819775"/>
            <a:ext cx="714375" cy="231775"/>
          </a:xfrm>
          <a:prstGeom prst="rect">
            <a:avLst/>
          </a:prstGeom>
          <a:noFill/>
        </p:spPr>
        <p:txBody>
          <a:bodyPr>
            <a:spAutoFit/>
          </a:bodyPr>
          <a:lstStyle/>
          <a:p>
            <a:pPr algn="ctr">
              <a:defRPr/>
            </a:pPr>
            <a:r>
              <a:rPr lang="pt-BR" sz="900" dirty="0" err="1">
                <a:latin typeface="+mj-lt"/>
              </a:rPr>
              <a:t>Offshore</a:t>
            </a:r>
            <a:endParaRPr lang="pt-BR" sz="900" dirty="0">
              <a:latin typeface="+mj-lt"/>
            </a:endParaRPr>
          </a:p>
        </p:txBody>
      </p:sp>
      <p:sp>
        <p:nvSpPr>
          <p:cNvPr id="161" name="CaixaDeTexto 160"/>
          <p:cNvSpPr txBox="1"/>
          <p:nvPr/>
        </p:nvSpPr>
        <p:spPr>
          <a:xfrm>
            <a:off x="7680325" y="5819775"/>
            <a:ext cx="714375" cy="231775"/>
          </a:xfrm>
          <a:prstGeom prst="rect">
            <a:avLst/>
          </a:prstGeom>
          <a:noFill/>
        </p:spPr>
        <p:txBody>
          <a:bodyPr>
            <a:spAutoFit/>
          </a:bodyPr>
          <a:lstStyle/>
          <a:p>
            <a:pPr algn="ctr">
              <a:defRPr/>
            </a:pPr>
            <a:r>
              <a:rPr lang="pt-BR" sz="900" dirty="0" err="1">
                <a:latin typeface="+mj-lt"/>
              </a:rPr>
              <a:t>Shipyard</a:t>
            </a:r>
            <a:endParaRPr lang="pt-BR" sz="900" dirty="0">
              <a:latin typeface="+mj-lt"/>
            </a:endParaRPr>
          </a:p>
        </p:txBody>
      </p:sp>
      <p:sp>
        <p:nvSpPr>
          <p:cNvPr id="162" name="CaixaDeTexto 161"/>
          <p:cNvSpPr txBox="1"/>
          <p:nvPr/>
        </p:nvSpPr>
        <p:spPr>
          <a:xfrm>
            <a:off x="5857875" y="5819775"/>
            <a:ext cx="714375" cy="231775"/>
          </a:xfrm>
          <a:prstGeom prst="rect">
            <a:avLst/>
          </a:prstGeom>
          <a:noFill/>
        </p:spPr>
        <p:txBody>
          <a:bodyPr>
            <a:spAutoFit/>
          </a:bodyPr>
          <a:lstStyle/>
          <a:p>
            <a:pPr algn="ctr">
              <a:defRPr/>
            </a:pPr>
            <a:r>
              <a:rPr lang="pt-BR" sz="900" dirty="0" err="1">
                <a:latin typeface="+mj-lt"/>
              </a:rPr>
              <a:t>Logistics</a:t>
            </a:r>
            <a:endParaRPr lang="pt-BR" sz="900" dirty="0">
              <a:latin typeface="+mj-lt"/>
            </a:endParaRPr>
          </a:p>
        </p:txBody>
      </p:sp>
      <p:sp>
        <p:nvSpPr>
          <p:cNvPr id="163" name="CaixaDeTexto 162"/>
          <p:cNvSpPr txBox="1"/>
          <p:nvPr/>
        </p:nvSpPr>
        <p:spPr>
          <a:xfrm>
            <a:off x="4805364" y="3895728"/>
            <a:ext cx="642938" cy="215900"/>
          </a:xfrm>
          <a:prstGeom prst="rect">
            <a:avLst/>
          </a:prstGeom>
          <a:noFill/>
        </p:spPr>
        <p:txBody>
          <a:bodyPr>
            <a:spAutoFit/>
          </a:bodyPr>
          <a:lstStyle/>
          <a:p>
            <a:pPr algn="ctr">
              <a:defRPr/>
            </a:pPr>
            <a:r>
              <a:rPr lang="pt-BR" sz="800" dirty="0" smtClean="0">
                <a:latin typeface="+mj-lt"/>
              </a:rPr>
              <a:t>72.1</a:t>
            </a:r>
            <a:endParaRPr lang="pt-BR" sz="800" dirty="0">
              <a:latin typeface="+mj-lt"/>
            </a:endParaRPr>
          </a:p>
        </p:txBody>
      </p:sp>
      <p:sp>
        <p:nvSpPr>
          <p:cNvPr id="164" name="CaixaDeTexto 163"/>
          <p:cNvSpPr txBox="1"/>
          <p:nvPr/>
        </p:nvSpPr>
        <p:spPr>
          <a:xfrm>
            <a:off x="4572000" y="3786188"/>
            <a:ext cx="642937" cy="215900"/>
          </a:xfrm>
          <a:prstGeom prst="rect">
            <a:avLst/>
          </a:prstGeom>
          <a:noFill/>
        </p:spPr>
        <p:txBody>
          <a:bodyPr>
            <a:spAutoFit/>
          </a:bodyPr>
          <a:lstStyle/>
          <a:p>
            <a:pPr algn="ctr">
              <a:defRPr/>
            </a:pPr>
            <a:r>
              <a:rPr lang="pt-BR" sz="800" dirty="0">
                <a:latin typeface="+mj-lt"/>
              </a:rPr>
              <a:t>74.6</a:t>
            </a:r>
          </a:p>
        </p:txBody>
      </p:sp>
      <p:sp>
        <p:nvSpPr>
          <p:cNvPr id="166" name="CaixaDeTexto 165"/>
          <p:cNvSpPr txBox="1"/>
          <p:nvPr/>
        </p:nvSpPr>
        <p:spPr>
          <a:xfrm>
            <a:off x="5438775" y="5172087"/>
            <a:ext cx="642938" cy="215900"/>
          </a:xfrm>
          <a:prstGeom prst="rect">
            <a:avLst/>
          </a:prstGeom>
          <a:noFill/>
        </p:spPr>
        <p:txBody>
          <a:bodyPr>
            <a:spAutoFit/>
          </a:bodyPr>
          <a:lstStyle/>
          <a:p>
            <a:pPr algn="ctr">
              <a:defRPr/>
            </a:pPr>
            <a:r>
              <a:rPr lang="pt-BR" sz="800" dirty="0" smtClean="0">
                <a:latin typeface="+mj-lt"/>
              </a:rPr>
              <a:t>9.3</a:t>
            </a:r>
            <a:endParaRPr lang="pt-BR" sz="800" dirty="0">
              <a:latin typeface="+mj-lt"/>
            </a:endParaRPr>
          </a:p>
        </p:txBody>
      </p:sp>
      <p:sp>
        <p:nvSpPr>
          <p:cNvPr id="185" name="CaixaDeTexto 184"/>
          <p:cNvSpPr txBox="1"/>
          <p:nvPr/>
        </p:nvSpPr>
        <p:spPr>
          <a:xfrm>
            <a:off x="6019810" y="5099063"/>
            <a:ext cx="642937" cy="215900"/>
          </a:xfrm>
          <a:prstGeom prst="rect">
            <a:avLst/>
          </a:prstGeom>
          <a:noFill/>
        </p:spPr>
        <p:txBody>
          <a:bodyPr>
            <a:spAutoFit/>
          </a:bodyPr>
          <a:lstStyle/>
          <a:p>
            <a:pPr algn="ctr">
              <a:defRPr/>
            </a:pPr>
            <a:r>
              <a:rPr lang="pt-BR" sz="800" dirty="0" smtClean="0">
                <a:latin typeface="+mj-lt"/>
              </a:rPr>
              <a:t>13.2</a:t>
            </a:r>
            <a:endParaRPr lang="pt-BR" sz="800" dirty="0">
              <a:latin typeface="+mj-lt"/>
            </a:endParaRPr>
          </a:p>
        </p:txBody>
      </p:sp>
      <p:sp>
        <p:nvSpPr>
          <p:cNvPr id="186" name="CaixaDeTexto 185"/>
          <p:cNvSpPr txBox="1"/>
          <p:nvPr/>
        </p:nvSpPr>
        <p:spPr>
          <a:xfrm>
            <a:off x="5786446" y="4784736"/>
            <a:ext cx="642938" cy="215900"/>
          </a:xfrm>
          <a:prstGeom prst="rect">
            <a:avLst/>
          </a:prstGeom>
          <a:noFill/>
        </p:spPr>
        <p:txBody>
          <a:bodyPr>
            <a:spAutoFit/>
          </a:bodyPr>
          <a:lstStyle/>
          <a:p>
            <a:pPr algn="ctr">
              <a:defRPr/>
            </a:pPr>
            <a:r>
              <a:rPr lang="pt-BR" sz="800" dirty="0">
                <a:latin typeface="+mj-lt"/>
              </a:rPr>
              <a:t>24.5</a:t>
            </a:r>
          </a:p>
        </p:txBody>
      </p:sp>
      <p:sp>
        <p:nvSpPr>
          <p:cNvPr id="187" name="CaixaDeTexto 186"/>
          <p:cNvSpPr txBox="1"/>
          <p:nvPr/>
        </p:nvSpPr>
        <p:spPr>
          <a:xfrm>
            <a:off x="8286750" y="5749925"/>
            <a:ext cx="714375" cy="369888"/>
          </a:xfrm>
          <a:prstGeom prst="rect">
            <a:avLst/>
          </a:prstGeom>
          <a:noFill/>
        </p:spPr>
        <p:txBody>
          <a:bodyPr>
            <a:spAutoFit/>
          </a:bodyPr>
          <a:lstStyle/>
          <a:p>
            <a:pPr algn="ctr">
              <a:defRPr/>
            </a:pPr>
            <a:r>
              <a:rPr lang="pt-BR" sz="900" dirty="0" err="1">
                <a:latin typeface="+mj-lt"/>
              </a:rPr>
              <a:t>Shipping</a:t>
            </a:r>
            <a:r>
              <a:rPr lang="pt-BR" sz="900" dirty="0">
                <a:latin typeface="+mj-lt"/>
              </a:rPr>
              <a:t> </a:t>
            </a:r>
            <a:r>
              <a:rPr lang="pt-BR" sz="900" dirty="0" err="1">
                <a:latin typeface="+mj-lt"/>
              </a:rPr>
              <a:t>Agency</a:t>
            </a:r>
            <a:endParaRPr lang="pt-BR" sz="900" dirty="0">
              <a:latin typeface="+mj-lt"/>
            </a:endParaRPr>
          </a:p>
        </p:txBody>
      </p:sp>
      <p:sp>
        <p:nvSpPr>
          <p:cNvPr id="188" name="Retângulo 187"/>
          <p:cNvSpPr/>
          <p:nvPr/>
        </p:nvSpPr>
        <p:spPr>
          <a:xfrm>
            <a:off x="8429625" y="5572140"/>
            <a:ext cx="214341" cy="14286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9" name="Retângulo 188"/>
          <p:cNvSpPr/>
          <p:nvPr/>
        </p:nvSpPr>
        <p:spPr>
          <a:xfrm>
            <a:off x="8643938" y="5467364"/>
            <a:ext cx="216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0" name="CaixaDeTexto 189"/>
          <p:cNvSpPr txBox="1"/>
          <p:nvPr/>
        </p:nvSpPr>
        <p:spPr>
          <a:xfrm>
            <a:off x="6653231" y="4257681"/>
            <a:ext cx="642938" cy="215900"/>
          </a:xfrm>
          <a:prstGeom prst="rect">
            <a:avLst/>
          </a:prstGeom>
          <a:noFill/>
        </p:spPr>
        <p:txBody>
          <a:bodyPr>
            <a:spAutoFit/>
          </a:bodyPr>
          <a:lstStyle/>
          <a:p>
            <a:pPr algn="ctr">
              <a:defRPr/>
            </a:pPr>
            <a:r>
              <a:rPr lang="pt-BR" sz="800" dirty="0" smtClean="0">
                <a:latin typeface="+mj-lt"/>
              </a:rPr>
              <a:t>59.7</a:t>
            </a:r>
            <a:endParaRPr lang="pt-BR" sz="800" dirty="0">
              <a:latin typeface="+mj-lt"/>
            </a:endParaRPr>
          </a:p>
        </p:txBody>
      </p:sp>
      <p:sp>
        <p:nvSpPr>
          <p:cNvPr id="191" name="CaixaDeTexto 190"/>
          <p:cNvSpPr txBox="1"/>
          <p:nvPr/>
        </p:nvSpPr>
        <p:spPr>
          <a:xfrm>
            <a:off x="6429388" y="4141788"/>
            <a:ext cx="642937" cy="215900"/>
          </a:xfrm>
          <a:prstGeom prst="rect">
            <a:avLst/>
          </a:prstGeom>
          <a:noFill/>
        </p:spPr>
        <p:txBody>
          <a:bodyPr>
            <a:spAutoFit/>
          </a:bodyPr>
          <a:lstStyle/>
          <a:p>
            <a:pPr algn="ctr">
              <a:defRPr/>
            </a:pPr>
            <a:r>
              <a:rPr lang="pt-BR" sz="800" dirty="0">
                <a:latin typeface="+mj-lt"/>
              </a:rPr>
              <a:t>61.4</a:t>
            </a:r>
          </a:p>
        </p:txBody>
      </p:sp>
      <p:sp>
        <p:nvSpPr>
          <p:cNvPr id="192" name="CaixaDeTexto 191"/>
          <p:cNvSpPr txBox="1"/>
          <p:nvPr/>
        </p:nvSpPr>
        <p:spPr>
          <a:xfrm>
            <a:off x="7234260" y="4938723"/>
            <a:ext cx="642938" cy="215900"/>
          </a:xfrm>
          <a:prstGeom prst="rect">
            <a:avLst/>
          </a:prstGeom>
          <a:noFill/>
        </p:spPr>
        <p:txBody>
          <a:bodyPr>
            <a:spAutoFit/>
          </a:bodyPr>
          <a:lstStyle/>
          <a:p>
            <a:pPr algn="ctr">
              <a:defRPr/>
            </a:pPr>
            <a:r>
              <a:rPr lang="pt-BR" sz="800" dirty="0" smtClean="0">
                <a:latin typeface="+mj-lt"/>
              </a:rPr>
              <a:t>15.6</a:t>
            </a:r>
            <a:endParaRPr lang="pt-BR" sz="800" dirty="0">
              <a:latin typeface="+mj-lt"/>
            </a:endParaRPr>
          </a:p>
        </p:txBody>
      </p:sp>
      <p:sp>
        <p:nvSpPr>
          <p:cNvPr id="193" name="CaixaDeTexto 192"/>
          <p:cNvSpPr txBox="1"/>
          <p:nvPr/>
        </p:nvSpPr>
        <p:spPr>
          <a:xfrm>
            <a:off x="7000892" y="5143500"/>
            <a:ext cx="642937" cy="215900"/>
          </a:xfrm>
          <a:prstGeom prst="rect">
            <a:avLst/>
          </a:prstGeom>
          <a:noFill/>
        </p:spPr>
        <p:txBody>
          <a:bodyPr>
            <a:spAutoFit/>
          </a:bodyPr>
          <a:lstStyle/>
          <a:p>
            <a:pPr algn="ctr">
              <a:defRPr/>
            </a:pPr>
            <a:r>
              <a:rPr lang="pt-BR" sz="800" dirty="0">
                <a:latin typeface="+mj-lt"/>
              </a:rPr>
              <a:t>11.3</a:t>
            </a:r>
          </a:p>
        </p:txBody>
      </p:sp>
      <p:sp>
        <p:nvSpPr>
          <p:cNvPr id="194" name="CaixaDeTexto 193"/>
          <p:cNvSpPr txBox="1"/>
          <p:nvPr/>
        </p:nvSpPr>
        <p:spPr>
          <a:xfrm>
            <a:off x="7867678" y="5027625"/>
            <a:ext cx="642937" cy="215900"/>
          </a:xfrm>
          <a:prstGeom prst="rect">
            <a:avLst/>
          </a:prstGeom>
          <a:noFill/>
        </p:spPr>
        <p:txBody>
          <a:bodyPr>
            <a:spAutoFit/>
          </a:bodyPr>
          <a:lstStyle/>
          <a:p>
            <a:pPr algn="ctr">
              <a:defRPr/>
            </a:pPr>
            <a:r>
              <a:rPr lang="pt-BR" sz="800" dirty="0" smtClean="0">
                <a:latin typeface="+mj-lt"/>
              </a:rPr>
              <a:t>14.0</a:t>
            </a:r>
            <a:endParaRPr lang="pt-BR" sz="800" dirty="0">
              <a:latin typeface="+mj-lt"/>
            </a:endParaRPr>
          </a:p>
        </p:txBody>
      </p:sp>
      <p:sp>
        <p:nvSpPr>
          <p:cNvPr id="195" name="CaixaDeTexto 194"/>
          <p:cNvSpPr txBox="1"/>
          <p:nvPr/>
        </p:nvSpPr>
        <p:spPr>
          <a:xfrm>
            <a:off x="7643834" y="4929188"/>
            <a:ext cx="642938" cy="215900"/>
          </a:xfrm>
          <a:prstGeom prst="rect">
            <a:avLst/>
          </a:prstGeom>
          <a:noFill/>
        </p:spPr>
        <p:txBody>
          <a:bodyPr>
            <a:spAutoFit/>
          </a:bodyPr>
          <a:lstStyle/>
          <a:p>
            <a:pPr algn="ctr">
              <a:defRPr/>
            </a:pPr>
            <a:r>
              <a:rPr lang="pt-BR" sz="800" dirty="0">
                <a:latin typeface="+mj-lt"/>
              </a:rPr>
              <a:t>15.3</a:t>
            </a:r>
          </a:p>
        </p:txBody>
      </p:sp>
      <p:sp>
        <p:nvSpPr>
          <p:cNvPr id="196" name="CaixaDeTexto 195"/>
          <p:cNvSpPr txBox="1"/>
          <p:nvPr/>
        </p:nvSpPr>
        <p:spPr>
          <a:xfrm>
            <a:off x="8439182" y="5284802"/>
            <a:ext cx="642937" cy="215900"/>
          </a:xfrm>
          <a:prstGeom prst="rect">
            <a:avLst/>
          </a:prstGeom>
          <a:noFill/>
        </p:spPr>
        <p:txBody>
          <a:bodyPr>
            <a:spAutoFit/>
          </a:bodyPr>
          <a:lstStyle/>
          <a:p>
            <a:pPr algn="ctr">
              <a:defRPr/>
            </a:pPr>
            <a:r>
              <a:rPr lang="pt-BR" sz="800" dirty="0" smtClean="0">
                <a:latin typeface="+mj-lt"/>
              </a:rPr>
              <a:t>4.6</a:t>
            </a:r>
            <a:endParaRPr lang="pt-BR" sz="800" dirty="0">
              <a:latin typeface="+mj-lt"/>
            </a:endParaRPr>
          </a:p>
        </p:txBody>
      </p:sp>
      <p:sp>
        <p:nvSpPr>
          <p:cNvPr id="197" name="CaixaDeTexto 196"/>
          <p:cNvSpPr txBox="1"/>
          <p:nvPr/>
        </p:nvSpPr>
        <p:spPr>
          <a:xfrm>
            <a:off x="8224863" y="5394340"/>
            <a:ext cx="642938" cy="215900"/>
          </a:xfrm>
          <a:prstGeom prst="rect">
            <a:avLst/>
          </a:prstGeom>
          <a:noFill/>
        </p:spPr>
        <p:txBody>
          <a:bodyPr>
            <a:spAutoFit/>
          </a:bodyPr>
          <a:lstStyle/>
          <a:p>
            <a:pPr algn="ctr">
              <a:defRPr/>
            </a:pPr>
            <a:r>
              <a:rPr lang="pt-BR" sz="800" dirty="0">
                <a:latin typeface="+mj-lt"/>
              </a:rPr>
              <a:t>2.7</a:t>
            </a:r>
          </a:p>
        </p:txBody>
      </p:sp>
      <p:sp>
        <p:nvSpPr>
          <p:cNvPr id="23675" name="CaixaDeTexto 136"/>
          <p:cNvSpPr txBox="1">
            <a:spLocks noChangeArrowheads="1"/>
          </p:cNvSpPr>
          <p:nvPr/>
        </p:nvSpPr>
        <p:spPr bwMode="auto">
          <a:xfrm>
            <a:off x="8501063" y="3571875"/>
            <a:ext cx="428625" cy="230188"/>
          </a:xfrm>
          <a:prstGeom prst="rect">
            <a:avLst/>
          </a:prstGeom>
          <a:noFill/>
          <a:ln w="9525">
            <a:noFill/>
            <a:miter lim="800000"/>
            <a:headEnd/>
            <a:tailEnd/>
          </a:ln>
        </p:spPr>
        <p:txBody>
          <a:bodyPr>
            <a:spAutoFit/>
          </a:bodyPr>
          <a:lstStyle/>
          <a:p>
            <a:r>
              <a:rPr lang="pt-BR" sz="900" b="1" dirty="0" smtClean="0">
                <a:solidFill>
                  <a:schemeClr val="tx2"/>
                </a:solidFill>
                <a:latin typeface="Calibri" pitchFamily="34" charset="0"/>
              </a:rPr>
              <a:t>2011</a:t>
            </a:r>
            <a:endParaRPr lang="pt-BR" sz="900" b="1" dirty="0">
              <a:solidFill>
                <a:schemeClr val="tx2"/>
              </a:solidFill>
              <a:latin typeface="Calibri" pitchFamily="34" charset="0"/>
            </a:endParaRPr>
          </a:p>
        </p:txBody>
      </p:sp>
      <p:sp>
        <p:nvSpPr>
          <p:cNvPr id="23676" name="CaixaDeTexto 137"/>
          <p:cNvSpPr txBox="1">
            <a:spLocks noChangeArrowheads="1"/>
          </p:cNvSpPr>
          <p:nvPr/>
        </p:nvSpPr>
        <p:spPr bwMode="auto">
          <a:xfrm>
            <a:off x="8501063" y="3770313"/>
            <a:ext cx="500062" cy="230187"/>
          </a:xfrm>
          <a:prstGeom prst="rect">
            <a:avLst/>
          </a:prstGeom>
          <a:noFill/>
          <a:ln w="9525">
            <a:noFill/>
            <a:miter lim="800000"/>
            <a:headEnd/>
            <a:tailEnd/>
          </a:ln>
        </p:spPr>
        <p:txBody>
          <a:bodyPr>
            <a:spAutoFit/>
          </a:bodyPr>
          <a:lstStyle/>
          <a:p>
            <a:r>
              <a:rPr lang="pt-BR" sz="900" b="1" dirty="0" smtClean="0">
                <a:solidFill>
                  <a:schemeClr val="tx2"/>
                </a:solidFill>
                <a:latin typeface="Calibri" pitchFamily="34" charset="0"/>
              </a:rPr>
              <a:t>2012</a:t>
            </a:r>
            <a:endParaRPr lang="pt-BR" sz="900" b="1" dirty="0">
              <a:solidFill>
                <a:schemeClr val="tx2"/>
              </a:solidFill>
              <a:latin typeface="Calibri" pitchFamily="34" charset="0"/>
            </a:endParaRPr>
          </a:p>
        </p:txBody>
      </p:sp>
      <p:pic>
        <p:nvPicPr>
          <p:cNvPr id="23677" name="Picture 3"/>
          <p:cNvPicPr>
            <a:picLocks noChangeAspect="1" noChangeArrowheads="1"/>
          </p:cNvPicPr>
          <p:nvPr/>
        </p:nvPicPr>
        <p:blipFill>
          <a:blip r:embed="rId2" cstate="print"/>
          <a:srcRect l="8025" r="78349" b="33333"/>
          <a:stretch>
            <a:fillRect/>
          </a:stretch>
        </p:blipFill>
        <p:spPr bwMode="auto">
          <a:xfrm>
            <a:off x="8309610" y="3786188"/>
            <a:ext cx="285750" cy="142875"/>
          </a:xfrm>
          <a:prstGeom prst="rect">
            <a:avLst/>
          </a:prstGeom>
          <a:noFill/>
          <a:ln w="9525">
            <a:noFill/>
            <a:miter lim="800000"/>
            <a:headEnd/>
            <a:tailEnd/>
          </a:ln>
        </p:spPr>
      </p:pic>
      <p:pic>
        <p:nvPicPr>
          <p:cNvPr id="23678" name="Picture 3"/>
          <p:cNvPicPr>
            <a:picLocks noChangeAspect="1" noChangeArrowheads="1"/>
          </p:cNvPicPr>
          <p:nvPr/>
        </p:nvPicPr>
        <p:blipFill>
          <a:blip r:embed="rId2" cstate="print"/>
          <a:srcRect l="48903" r="37471"/>
          <a:stretch>
            <a:fillRect/>
          </a:stretch>
        </p:blipFill>
        <p:spPr bwMode="auto">
          <a:xfrm>
            <a:off x="8286750" y="3571875"/>
            <a:ext cx="285750" cy="214313"/>
          </a:xfrm>
          <a:prstGeom prst="rect">
            <a:avLst/>
          </a:prstGeom>
          <a:noFill/>
          <a:ln w="9525">
            <a:noFill/>
            <a:miter lim="800000"/>
            <a:headEnd/>
            <a:tailEnd/>
          </a:ln>
        </p:spPr>
      </p:pic>
      <p:sp>
        <p:nvSpPr>
          <p:cNvPr id="167" name="Arredondar Retângulo em um Canto Diagonal 166"/>
          <p:cNvSpPr/>
          <p:nvPr/>
        </p:nvSpPr>
        <p:spPr>
          <a:xfrm>
            <a:off x="285750" y="928688"/>
            <a:ext cx="1000125" cy="357187"/>
          </a:xfrm>
          <a:prstGeom prst="round2Diag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i="1" dirty="0">
                <a:solidFill>
                  <a:schemeClr val="tx2"/>
                </a:solidFill>
              </a:rPr>
              <a:t>CAGR </a:t>
            </a:r>
            <a:r>
              <a:rPr lang="pt-BR" sz="1000" i="1" dirty="0" err="1">
                <a:solidFill>
                  <a:schemeClr val="tx2"/>
                </a:solidFill>
              </a:rPr>
              <a:t>of</a:t>
            </a:r>
            <a:r>
              <a:rPr lang="pt-BR" sz="1000" i="1" dirty="0">
                <a:solidFill>
                  <a:schemeClr val="tx2"/>
                </a:solidFill>
              </a:rPr>
              <a:t> </a:t>
            </a:r>
            <a:r>
              <a:rPr lang="pt-BR" sz="1000" i="1" dirty="0" smtClean="0">
                <a:solidFill>
                  <a:schemeClr val="tx2"/>
                </a:solidFill>
              </a:rPr>
              <a:t>11.6%</a:t>
            </a:r>
            <a:endParaRPr lang="pt-BR" sz="1000" i="1" dirty="0">
              <a:solidFill>
                <a:schemeClr val="tx2"/>
              </a:solidFill>
            </a:endParaRPr>
          </a:p>
        </p:txBody>
      </p:sp>
      <p:sp>
        <p:nvSpPr>
          <p:cNvPr id="168" name="Arredondar Retângulo em um Canto Diagonal 167"/>
          <p:cNvSpPr/>
          <p:nvPr/>
        </p:nvSpPr>
        <p:spPr>
          <a:xfrm>
            <a:off x="285750" y="3786188"/>
            <a:ext cx="1000125" cy="357187"/>
          </a:xfrm>
          <a:prstGeom prst="round2Diag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i="1" dirty="0">
                <a:solidFill>
                  <a:schemeClr val="tx2"/>
                </a:solidFill>
              </a:rPr>
              <a:t>CAGR </a:t>
            </a:r>
            <a:r>
              <a:rPr lang="pt-BR" sz="1000" i="1" dirty="0" err="1">
                <a:solidFill>
                  <a:schemeClr val="tx2"/>
                </a:solidFill>
              </a:rPr>
              <a:t>of</a:t>
            </a:r>
            <a:r>
              <a:rPr lang="pt-BR" sz="1000" i="1" dirty="0">
                <a:solidFill>
                  <a:schemeClr val="tx2"/>
                </a:solidFill>
              </a:rPr>
              <a:t> </a:t>
            </a:r>
            <a:r>
              <a:rPr lang="pt-BR" sz="1000" i="1" dirty="0" smtClean="0">
                <a:solidFill>
                  <a:schemeClr val="tx2"/>
                </a:solidFill>
              </a:rPr>
              <a:t>12.1%</a:t>
            </a:r>
            <a:endParaRPr lang="pt-BR" sz="1000" i="1" dirty="0">
              <a:solidFill>
                <a:schemeClr val="tx2"/>
              </a:solidFill>
            </a:endParaRPr>
          </a:p>
        </p:txBody>
      </p:sp>
      <p:sp>
        <p:nvSpPr>
          <p:cNvPr id="145" name="Retângulo 144"/>
          <p:cNvSpPr/>
          <p:nvPr/>
        </p:nvSpPr>
        <p:spPr>
          <a:xfrm>
            <a:off x="3857620" y="1058846"/>
            <a:ext cx="360000" cy="18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9" name="CaixaDeTexto 168"/>
          <p:cNvSpPr txBox="1"/>
          <p:nvPr/>
        </p:nvSpPr>
        <p:spPr>
          <a:xfrm>
            <a:off x="3786186" y="2928934"/>
            <a:ext cx="571500" cy="254000"/>
          </a:xfrm>
          <a:prstGeom prst="rect">
            <a:avLst/>
          </a:prstGeom>
          <a:noFill/>
        </p:spPr>
        <p:txBody>
          <a:bodyPr>
            <a:spAutoFit/>
          </a:bodyPr>
          <a:lstStyle/>
          <a:p>
            <a:pPr algn="ctr">
              <a:defRPr/>
            </a:pPr>
            <a:r>
              <a:rPr lang="pt-BR" sz="1050" dirty="0" smtClean="0">
                <a:latin typeface="+mj-lt"/>
              </a:rPr>
              <a:t>2012</a:t>
            </a:r>
            <a:endParaRPr lang="pt-BR" sz="1050" dirty="0">
              <a:latin typeface="+mj-lt"/>
            </a:endParaRPr>
          </a:p>
        </p:txBody>
      </p:sp>
      <p:sp>
        <p:nvSpPr>
          <p:cNvPr id="142" name="Freeform 94"/>
          <p:cNvSpPr>
            <a:spLocks/>
          </p:cNvSpPr>
          <p:nvPr/>
        </p:nvSpPr>
        <p:spPr bwMode="auto">
          <a:xfrm>
            <a:off x="571500" y="1285875"/>
            <a:ext cx="3532188" cy="1398588"/>
          </a:xfrm>
          <a:custGeom>
            <a:avLst/>
            <a:gdLst/>
            <a:ahLst/>
            <a:cxnLst>
              <a:cxn ang="0">
                <a:pos x="0" y="1424"/>
              </a:cxn>
              <a:cxn ang="0">
                <a:pos x="5787" y="528"/>
              </a:cxn>
              <a:cxn ang="0">
                <a:pos x="5871" y="669"/>
              </a:cxn>
              <a:cxn ang="0">
                <a:pos x="6208" y="106"/>
              </a:cxn>
              <a:cxn ang="0">
                <a:pos x="5514" y="0"/>
              </a:cxn>
              <a:cxn ang="0">
                <a:pos x="5586" y="134"/>
              </a:cxn>
              <a:cxn ang="0">
                <a:pos x="0" y="1424"/>
              </a:cxn>
            </a:cxnLst>
            <a:rect l="0" t="0" r="r" b="b"/>
            <a:pathLst>
              <a:path w="6208" h="1424">
                <a:moveTo>
                  <a:pt x="0" y="1424"/>
                </a:moveTo>
                <a:cubicBezTo>
                  <a:pt x="2377" y="1295"/>
                  <a:pt x="5147" y="805"/>
                  <a:pt x="5787" y="528"/>
                </a:cubicBezTo>
                <a:cubicBezTo>
                  <a:pt x="5843" y="613"/>
                  <a:pt x="5829" y="579"/>
                  <a:pt x="5871" y="669"/>
                </a:cubicBezTo>
                <a:cubicBezTo>
                  <a:pt x="6054" y="359"/>
                  <a:pt x="6019" y="404"/>
                  <a:pt x="6208" y="106"/>
                </a:cubicBezTo>
                <a:cubicBezTo>
                  <a:pt x="5744" y="32"/>
                  <a:pt x="5857" y="49"/>
                  <a:pt x="5514" y="0"/>
                </a:cubicBezTo>
                <a:cubicBezTo>
                  <a:pt x="5565" y="103"/>
                  <a:pt x="5534" y="31"/>
                  <a:pt x="5586" y="134"/>
                </a:cubicBezTo>
                <a:cubicBezTo>
                  <a:pt x="4514" y="664"/>
                  <a:pt x="2103" y="1160"/>
                  <a:pt x="0" y="1424"/>
                </a:cubicBezTo>
              </a:path>
            </a:pathLst>
          </a:custGeom>
          <a:solidFill>
            <a:schemeClr val="bg1">
              <a:lumMod val="75000"/>
              <a:alpha val="85000"/>
            </a:schemeClr>
          </a:solidFill>
          <a:ln>
            <a:solidFill>
              <a:srgbClr val="FF9900">
                <a:alpha val="50000"/>
              </a:srgbClr>
            </a:solidFill>
            <a:headEnd/>
            <a:tailEnd/>
          </a:ln>
        </p:spPr>
        <p:style>
          <a:lnRef idx="3">
            <a:schemeClr val="accent3"/>
          </a:lnRef>
          <a:fillRef idx="0">
            <a:schemeClr val="accent3"/>
          </a:fillRef>
          <a:effectRef idx="2">
            <a:schemeClr val="accent3"/>
          </a:effectRef>
          <a:fontRef idx="minor">
            <a:schemeClr val="tx1"/>
          </a:fontRef>
        </p:style>
        <p:txBody>
          <a:bodyPr/>
          <a:lstStyle/>
          <a:p>
            <a:pPr eaLnBrk="0" hangingPunct="0">
              <a:lnSpc>
                <a:spcPct val="120000"/>
              </a:lnSpc>
              <a:buClr>
                <a:srgbClr val="1A1A6C"/>
              </a:buClr>
              <a:buSzPct val="100000"/>
              <a:buFont typeface="Verdana" pitchFamily="34" charset="0"/>
              <a:buNone/>
              <a:defRPr/>
            </a:pPr>
            <a:endParaRPr lang="pt-BR"/>
          </a:p>
        </p:txBody>
      </p:sp>
      <p:sp>
        <p:nvSpPr>
          <p:cNvPr id="170" name="CaixaDeTexto 169"/>
          <p:cNvSpPr txBox="1"/>
          <p:nvPr/>
        </p:nvSpPr>
        <p:spPr>
          <a:xfrm>
            <a:off x="3773486" y="817546"/>
            <a:ext cx="571500" cy="254000"/>
          </a:xfrm>
          <a:prstGeom prst="rect">
            <a:avLst/>
          </a:prstGeom>
          <a:noFill/>
        </p:spPr>
        <p:txBody>
          <a:bodyPr>
            <a:spAutoFit/>
          </a:bodyPr>
          <a:lstStyle/>
          <a:p>
            <a:pPr algn="ctr">
              <a:defRPr/>
            </a:pPr>
            <a:r>
              <a:rPr lang="pt-BR" sz="1050" dirty="0" smtClean="0">
                <a:latin typeface="+mj-lt"/>
              </a:rPr>
              <a:t>645.3</a:t>
            </a:r>
            <a:endParaRPr lang="pt-BR" sz="1050" dirty="0">
              <a:latin typeface="+mj-lt"/>
            </a:endParaRPr>
          </a:p>
        </p:txBody>
      </p:sp>
      <p:sp>
        <p:nvSpPr>
          <p:cNvPr id="171" name="Retângulo 170"/>
          <p:cNvSpPr/>
          <p:nvPr/>
        </p:nvSpPr>
        <p:spPr>
          <a:xfrm>
            <a:off x="3862748" y="3843016"/>
            <a:ext cx="360000" cy="18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2" name="CaixaDeTexto 171"/>
          <p:cNvSpPr txBox="1"/>
          <p:nvPr/>
        </p:nvSpPr>
        <p:spPr>
          <a:xfrm>
            <a:off x="3765548" y="5740416"/>
            <a:ext cx="571500" cy="254000"/>
          </a:xfrm>
          <a:prstGeom prst="rect">
            <a:avLst/>
          </a:prstGeom>
          <a:noFill/>
        </p:spPr>
        <p:txBody>
          <a:bodyPr>
            <a:spAutoFit/>
          </a:bodyPr>
          <a:lstStyle/>
          <a:p>
            <a:pPr algn="ctr">
              <a:defRPr/>
            </a:pPr>
            <a:r>
              <a:rPr lang="pt-BR" sz="1050" dirty="0" smtClean="0">
                <a:latin typeface="+mj-lt"/>
              </a:rPr>
              <a:t>2012</a:t>
            </a:r>
            <a:endParaRPr lang="pt-BR" sz="1050" dirty="0">
              <a:latin typeface="+mj-lt"/>
            </a:endParaRPr>
          </a:p>
        </p:txBody>
      </p:sp>
      <p:sp>
        <p:nvSpPr>
          <p:cNvPr id="173" name="CaixaDeTexto 172"/>
          <p:cNvSpPr txBox="1"/>
          <p:nvPr/>
        </p:nvSpPr>
        <p:spPr>
          <a:xfrm>
            <a:off x="3752848" y="3603628"/>
            <a:ext cx="571500" cy="254000"/>
          </a:xfrm>
          <a:prstGeom prst="rect">
            <a:avLst/>
          </a:prstGeom>
          <a:noFill/>
        </p:spPr>
        <p:txBody>
          <a:bodyPr>
            <a:spAutoFit/>
          </a:bodyPr>
          <a:lstStyle/>
          <a:p>
            <a:pPr algn="ctr">
              <a:defRPr/>
            </a:pPr>
            <a:r>
              <a:rPr lang="pt-BR" sz="1050" dirty="0" smtClean="0">
                <a:latin typeface="+mj-lt"/>
              </a:rPr>
              <a:t>151.5</a:t>
            </a:r>
            <a:endParaRPr lang="pt-BR" sz="1050" dirty="0">
              <a:latin typeface="+mj-lt"/>
            </a:endParaRPr>
          </a:p>
        </p:txBody>
      </p:sp>
      <p:sp>
        <p:nvSpPr>
          <p:cNvPr id="143" name="Freeform 94"/>
          <p:cNvSpPr>
            <a:spLocks/>
          </p:cNvSpPr>
          <p:nvPr/>
        </p:nvSpPr>
        <p:spPr bwMode="auto">
          <a:xfrm>
            <a:off x="528638" y="4173538"/>
            <a:ext cx="3532187" cy="1398587"/>
          </a:xfrm>
          <a:custGeom>
            <a:avLst/>
            <a:gdLst/>
            <a:ahLst/>
            <a:cxnLst>
              <a:cxn ang="0">
                <a:pos x="0" y="1424"/>
              </a:cxn>
              <a:cxn ang="0">
                <a:pos x="5787" y="528"/>
              </a:cxn>
              <a:cxn ang="0">
                <a:pos x="5871" y="669"/>
              </a:cxn>
              <a:cxn ang="0">
                <a:pos x="6208" y="106"/>
              </a:cxn>
              <a:cxn ang="0">
                <a:pos x="5514" y="0"/>
              </a:cxn>
              <a:cxn ang="0">
                <a:pos x="5586" y="134"/>
              </a:cxn>
              <a:cxn ang="0">
                <a:pos x="0" y="1424"/>
              </a:cxn>
            </a:cxnLst>
            <a:rect l="0" t="0" r="r" b="b"/>
            <a:pathLst>
              <a:path w="6208" h="1424">
                <a:moveTo>
                  <a:pt x="0" y="1424"/>
                </a:moveTo>
                <a:cubicBezTo>
                  <a:pt x="2377" y="1295"/>
                  <a:pt x="5147" y="805"/>
                  <a:pt x="5787" y="528"/>
                </a:cubicBezTo>
                <a:cubicBezTo>
                  <a:pt x="5843" y="613"/>
                  <a:pt x="5829" y="579"/>
                  <a:pt x="5871" y="669"/>
                </a:cubicBezTo>
                <a:cubicBezTo>
                  <a:pt x="6054" y="359"/>
                  <a:pt x="6019" y="404"/>
                  <a:pt x="6208" y="106"/>
                </a:cubicBezTo>
                <a:cubicBezTo>
                  <a:pt x="5744" y="32"/>
                  <a:pt x="5857" y="49"/>
                  <a:pt x="5514" y="0"/>
                </a:cubicBezTo>
                <a:cubicBezTo>
                  <a:pt x="5565" y="103"/>
                  <a:pt x="5534" y="31"/>
                  <a:pt x="5586" y="134"/>
                </a:cubicBezTo>
                <a:cubicBezTo>
                  <a:pt x="4514" y="664"/>
                  <a:pt x="2103" y="1160"/>
                  <a:pt x="0" y="1424"/>
                </a:cubicBezTo>
              </a:path>
            </a:pathLst>
          </a:custGeom>
          <a:solidFill>
            <a:schemeClr val="bg1">
              <a:lumMod val="75000"/>
              <a:alpha val="85000"/>
            </a:schemeClr>
          </a:solidFill>
          <a:ln>
            <a:solidFill>
              <a:srgbClr val="FF9900">
                <a:alpha val="50000"/>
              </a:srgbClr>
            </a:solidFill>
            <a:headEnd/>
            <a:tailEnd/>
          </a:ln>
        </p:spPr>
        <p:style>
          <a:lnRef idx="3">
            <a:schemeClr val="accent3"/>
          </a:lnRef>
          <a:fillRef idx="0">
            <a:schemeClr val="accent3"/>
          </a:fillRef>
          <a:effectRef idx="2">
            <a:schemeClr val="accent3"/>
          </a:effectRef>
          <a:fontRef idx="minor">
            <a:schemeClr val="tx1"/>
          </a:fontRef>
        </p:style>
        <p:txBody>
          <a:bodyPr/>
          <a:lstStyle/>
          <a:p>
            <a:pPr eaLnBrk="0" hangingPunct="0">
              <a:lnSpc>
                <a:spcPct val="120000"/>
              </a:lnSpc>
              <a:buClr>
                <a:srgbClr val="1A1A6C"/>
              </a:buClr>
              <a:buSzPct val="100000"/>
              <a:defRPr/>
            </a:pPr>
            <a:endParaRPr lang="pt-BR"/>
          </a:p>
        </p:txBody>
      </p:sp>
      <p:sp>
        <p:nvSpPr>
          <p:cNvPr id="174" name="Retângulo 173"/>
          <p:cNvSpPr/>
          <p:nvPr/>
        </p:nvSpPr>
        <p:spPr>
          <a:xfrm>
            <a:off x="4786311" y="1071546"/>
            <a:ext cx="214312" cy="17145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5" name="Retângulo 174"/>
          <p:cNvSpPr/>
          <p:nvPr/>
        </p:nvSpPr>
        <p:spPr>
          <a:xfrm>
            <a:off x="5000623" y="1214422"/>
            <a:ext cx="214313" cy="157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6" name="Retângulo 175"/>
          <p:cNvSpPr/>
          <p:nvPr/>
        </p:nvSpPr>
        <p:spPr>
          <a:xfrm>
            <a:off x="5429248" y="2143116"/>
            <a:ext cx="214313" cy="64294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7" name="Retângulo 176"/>
          <p:cNvSpPr/>
          <p:nvPr/>
        </p:nvSpPr>
        <p:spPr>
          <a:xfrm>
            <a:off x="5643561" y="2428869"/>
            <a:ext cx="214312" cy="3571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8" name="Retângulo 177"/>
          <p:cNvSpPr/>
          <p:nvPr/>
        </p:nvSpPr>
        <p:spPr>
          <a:xfrm>
            <a:off x="6000758" y="1714504"/>
            <a:ext cx="214313" cy="10715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9" name="Retângulo 178"/>
          <p:cNvSpPr/>
          <p:nvPr/>
        </p:nvSpPr>
        <p:spPr>
          <a:xfrm>
            <a:off x="6215074" y="2000245"/>
            <a:ext cx="214312" cy="785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9"/>
          <p:cNvSpPr txBox="1">
            <a:spLocks noChangeArrowheads="1"/>
          </p:cNvSpPr>
          <p:nvPr/>
        </p:nvSpPr>
        <p:spPr bwMode="auto">
          <a:xfrm>
            <a:off x="0" y="0"/>
            <a:ext cx="3857625"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Disclaimer</a:t>
            </a:r>
          </a:p>
        </p:txBody>
      </p:sp>
      <p:sp>
        <p:nvSpPr>
          <p:cNvPr id="11" name="CaixaDeTexto 10"/>
          <p:cNvSpPr txBox="1"/>
          <p:nvPr/>
        </p:nvSpPr>
        <p:spPr>
          <a:xfrm>
            <a:off x="428625" y="1462088"/>
            <a:ext cx="8286750" cy="3324225"/>
          </a:xfrm>
          <a:prstGeom prst="rect">
            <a:avLst/>
          </a:prstGeom>
          <a:noFill/>
        </p:spPr>
        <p:txBody>
          <a:bodyPr>
            <a:spAutoFit/>
          </a:bodyPr>
          <a:lstStyle/>
          <a:p>
            <a:pPr algn="just">
              <a:defRPr/>
            </a:pPr>
            <a:r>
              <a:rPr lang="en-US" sz="1400" dirty="0">
                <a:solidFill>
                  <a:schemeClr val="tx2"/>
                </a:solidFill>
                <a:latin typeface="+mn-lt"/>
              </a:rPr>
              <a:t>This presentation contains statements that may constitute “forward-looking statements”, based on current opinions, expectations and projections about future events. Such statements are also based on assumptions and analysis made by Wilson, Sons and are subject to market conditions which are beyond the Company’s control.</a:t>
            </a:r>
          </a:p>
          <a:p>
            <a:pPr algn="just">
              <a:defRPr/>
            </a:pPr>
            <a:endParaRPr lang="en-US" sz="1400" dirty="0">
              <a:solidFill>
                <a:schemeClr val="tx2"/>
              </a:solidFill>
              <a:latin typeface="+mn-lt"/>
            </a:endParaRPr>
          </a:p>
          <a:p>
            <a:pPr algn="just">
              <a:defRPr/>
            </a:pPr>
            <a:r>
              <a:rPr lang="en-US" sz="1400" dirty="0">
                <a:solidFill>
                  <a:schemeClr val="tx2"/>
                </a:solidFill>
                <a:latin typeface="+mn-lt"/>
              </a:rPr>
              <a:t>Important factors which may lead to significant differences between real results and these forward-looking statements are: national and international economic conditions; technology; financial market conditions; uncertainties regarding results in the Company’s future operations, its plans, objectives, expectations, intentions; and other factors described in the section entitled "Risk Factors“, available in the Company’s Prospectus, filed with the Brazilian Securities and Exchange Commission (CVM).</a:t>
            </a:r>
          </a:p>
          <a:p>
            <a:pPr algn="just">
              <a:defRPr/>
            </a:pPr>
            <a:endParaRPr lang="en-US" sz="1400" dirty="0">
              <a:solidFill>
                <a:schemeClr val="tx2"/>
              </a:solidFill>
              <a:latin typeface="+mn-lt"/>
            </a:endParaRPr>
          </a:p>
          <a:p>
            <a:pPr algn="just">
              <a:defRPr/>
            </a:pPr>
            <a:r>
              <a:rPr lang="en-US" sz="1400" dirty="0">
                <a:solidFill>
                  <a:schemeClr val="tx2"/>
                </a:solidFill>
                <a:latin typeface="+mn-lt"/>
              </a:rPr>
              <a:t>The Company’s operating and financial results, as presented on the following slides, were prepared in conformity with International Financial Reporting Standards (IFRS), except as otherwise expressly indicated. An independent auditors’ review report is an integral part of the Company’s condensed consolidated financial statements.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42875" y="549275"/>
            <a:ext cx="8821738" cy="25923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 name="CaixaDeTexto 4"/>
          <p:cNvSpPr txBox="1"/>
          <p:nvPr/>
        </p:nvSpPr>
        <p:spPr>
          <a:xfrm>
            <a:off x="214313" y="404813"/>
            <a:ext cx="1571605" cy="309543"/>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CAPEX  </a:t>
            </a:r>
            <a:r>
              <a:rPr lang="en-US" sz="1400" b="1" dirty="0" err="1" smtClean="0">
                <a:solidFill>
                  <a:schemeClr val="tx2"/>
                </a:solidFill>
                <a:latin typeface="+mj-lt"/>
              </a:rPr>
              <a:t>Realised</a:t>
            </a:r>
            <a:r>
              <a:rPr lang="en-US" sz="1400" b="1" dirty="0" smtClean="0">
                <a:solidFill>
                  <a:schemeClr val="tx2"/>
                </a:solidFill>
                <a:latin typeface="+mj-lt"/>
              </a:rPr>
              <a:t> </a:t>
            </a:r>
            <a:endParaRPr lang="en-US" sz="1400" b="1" dirty="0">
              <a:solidFill>
                <a:schemeClr val="tx2"/>
              </a:solidFill>
              <a:latin typeface="+mj-lt"/>
            </a:endParaRPr>
          </a:p>
        </p:txBody>
      </p:sp>
      <p:sp>
        <p:nvSpPr>
          <p:cNvPr id="7" name="Retângulo 6"/>
          <p:cNvSpPr/>
          <p:nvPr/>
        </p:nvSpPr>
        <p:spPr>
          <a:xfrm>
            <a:off x="142875" y="3517900"/>
            <a:ext cx="4357688" cy="262572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4643438" y="3517900"/>
            <a:ext cx="4357687" cy="262572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CaixaDeTexto 9"/>
          <p:cNvSpPr txBox="1"/>
          <p:nvPr/>
        </p:nvSpPr>
        <p:spPr>
          <a:xfrm>
            <a:off x="4714875" y="3252788"/>
            <a:ext cx="1214447" cy="461962"/>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Debt Profile</a:t>
            </a:r>
            <a:endParaRPr lang="en-US" sz="1400" b="1" dirty="0">
              <a:solidFill>
                <a:schemeClr val="tx2"/>
              </a:solidFill>
              <a:latin typeface="+mj-lt"/>
            </a:endParaRPr>
          </a:p>
          <a:p>
            <a:pPr fontAlgn="auto">
              <a:spcBef>
                <a:spcPts val="0"/>
              </a:spcBef>
              <a:spcAft>
                <a:spcPts val="0"/>
              </a:spcAft>
              <a:defRPr/>
            </a:pPr>
            <a:r>
              <a:rPr lang="en-US" sz="1000" dirty="0">
                <a:solidFill>
                  <a:schemeClr val="tx2"/>
                </a:solidFill>
                <a:latin typeface="+mj-lt"/>
              </a:rPr>
              <a:t>(as of </a:t>
            </a:r>
            <a:r>
              <a:rPr lang="en-US" sz="1000" dirty="0" smtClean="0">
                <a:solidFill>
                  <a:schemeClr val="tx2"/>
                </a:solidFill>
                <a:latin typeface="+mj-lt"/>
              </a:rPr>
              <a:t>Dec/12)</a:t>
            </a:r>
            <a:endParaRPr lang="en-US" sz="1000" dirty="0">
              <a:solidFill>
                <a:schemeClr val="tx2"/>
              </a:solidFill>
              <a:latin typeface="+mj-lt"/>
            </a:endParaRPr>
          </a:p>
        </p:txBody>
      </p:sp>
      <p:sp>
        <p:nvSpPr>
          <p:cNvPr id="24584" name="Text Box 18"/>
          <p:cNvSpPr txBox="1">
            <a:spLocks noChangeArrowheads="1"/>
          </p:cNvSpPr>
          <p:nvPr/>
        </p:nvSpPr>
        <p:spPr bwMode="auto">
          <a:xfrm>
            <a:off x="973138" y="842963"/>
            <a:ext cx="1431925" cy="268287"/>
          </a:xfrm>
          <a:prstGeom prst="rect">
            <a:avLst/>
          </a:prstGeom>
          <a:noFill/>
          <a:ln w="9525">
            <a:noFill/>
            <a:miter lim="800000"/>
            <a:headEnd/>
            <a:tailEnd/>
          </a:ln>
        </p:spPr>
        <p:txBody>
          <a:bodyPr>
            <a:spAutoFit/>
          </a:bodyPr>
          <a:lstStyle/>
          <a:p>
            <a:pPr algn="ctr">
              <a:lnSpc>
                <a:spcPct val="95000"/>
              </a:lnSpc>
              <a:spcBef>
                <a:spcPct val="50000"/>
              </a:spcBef>
              <a:buClr>
                <a:srgbClr val="000000"/>
              </a:buClr>
              <a:buFont typeface="Times New Roman" pitchFamily="18" charset="0"/>
              <a:buNone/>
            </a:pPr>
            <a:r>
              <a:rPr lang="en-GB" sz="1200" b="1">
                <a:solidFill>
                  <a:srgbClr val="E57E0D"/>
                </a:solidFill>
                <a:latin typeface="Calibri" pitchFamily="34" charset="0"/>
              </a:rPr>
              <a:t>Port Operation</a:t>
            </a:r>
          </a:p>
        </p:txBody>
      </p:sp>
      <p:sp>
        <p:nvSpPr>
          <p:cNvPr id="24585" name="Text Box 18"/>
          <p:cNvSpPr txBox="1">
            <a:spLocks noChangeArrowheads="1"/>
          </p:cNvSpPr>
          <p:nvPr/>
        </p:nvSpPr>
        <p:spPr bwMode="auto">
          <a:xfrm>
            <a:off x="2268538" y="830263"/>
            <a:ext cx="1431925" cy="268287"/>
          </a:xfrm>
          <a:prstGeom prst="rect">
            <a:avLst/>
          </a:prstGeom>
          <a:noFill/>
          <a:ln w="9525">
            <a:noFill/>
            <a:miter lim="800000"/>
            <a:headEnd/>
            <a:tailEnd/>
          </a:ln>
        </p:spPr>
        <p:txBody>
          <a:bodyPr>
            <a:spAutoFit/>
          </a:bodyPr>
          <a:lstStyle/>
          <a:p>
            <a:pPr algn="ctr">
              <a:lnSpc>
                <a:spcPct val="95000"/>
              </a:lnSpc>
              <a:spcBef>
                <a:spcPct val="50000"/>
              </a:spcBef>
              <a:buClr>
                <a:srgbClr val="000000"/>
              </a:buClr>
              <a:buFont typeface="Times New Roman" pitchFamily="18" charset="0"/>
              <a:buNone/>
            </a:pPr>
            <a:r>
              <a:rPr lang="en-GB" sz="1200" b="1">
                <a:solidFill>
                  <a:srgbClr val="AB0D3E"/>
                </a:solidFill>
                <a:latin typeface="Calibri" pitchFamily="34" charset="0"/>
              </a:rPr>
              <a:t>Towage</a:t>
            </a:r>
          </a:p>
        </p:txBody>
      </p:sp>
      <p:sp>
        <p:nvSpPr>
          <p:cNvPr id="24586" name="Text Box 18"/>
          <p:cNvSpPr txBox="1">
            <a:spLocks noChangeArrowheads="1"/>
          </p:cNvSpPr>
          <p:nvPr/>
        </p:nvSpPr>
        <p:spPr bwMode="auto">
          <a:xfrm>
            <a:off x="3492500" y="841375"/>
            <a:ext cx="1431925" cy="268288"/>
          </a:xfrm>
          <a:prstGeom prst="rect">
            <a:avLst/>
          </a:prstGeom>
          <a:noFill/>
          <a:ln w="9525">
            <a:noFill/>
            <a:miter lim="800000"/>
            <a:headEnd/>
            <a:tailEnd/>
          </a:ln>
        </p:spPr>
        <p:txBody>
          <a:bodyPr>
            <a:spAutoFit/>
          </a:bodyPr>
          <a:lstStyle/>
          <a:p>
            <a:pPr algn="ctr">
              <a:lnSpc>
                <a:spcPct val="95000"/>
              </a:lnSpc>
              <a:spcBef>
                <a:spcPct val="50000"/>
              </a:spcBef>
              <a:buClr>
                <a:srgbClr val="000000"/>
              </a:buClr>
              <a:buFont typeface="Times New Roman" pitchFamily="18" charset="0"/>
              <a:buNone/>
            </a:pPr>
            <a:r>
              <a:rPr lang="en-GB" sz="1200" b="1">
                <a:solidFill>
                  <a:srgbClr val="0085B4"/>
                </a:solidFill>
                <a:latin typeface="Calibri" pitchFamily="34" charset="0"/>
              </a:rPr>
              <a:t>Offshore</a:t>
            </a:r>
          </a:p>
        </p:txBody>
      </p:sp>
      <p:sp>
        <p:nvSpPr>
          <p:cNvPr id="22" name="Text Box 18"/>
          <p:cNvSpPr txBox="1">
            <a:spLocks noChangeArrowheads="1"/>
          </p:cNvSpPr>
          <p:nvPr/>
        </p:nvSpPr>
        <p:spPr bwMode="auto">
          <a:xfrm>
            <a:off x="4716463" y="830263"/>
            <a:ext cx="1431925" cy="268287"/>
          </a:xfrm>
          <a:prstGeom prst="rect">
            <a:avLst/>
          </a:prstGeom>
          <a:noFill/>
          <a:ln w="9525">
            <a:noFill/>
            <a:miter lim="800000"/>
            <a:headEnd/>
            <a:tailEnd/>
          </a:ln>
        </p:spPr>
        <p:txBody>
          <a:bodyPr>
            <a:spAutoFit/>
          </a:bodyPr>
          <a:lstStyle/>
          <a:p>
            <a:pPr algn="ctr" fontAlgn="auto">
              <a:lnSpc>
                <a:spcPct val="95000"/>
              </a:lnSpc>
              <a:spcBef>
                <a:spcPct val="50000"/>
              </a:spcBef>
              <a:spcAft>
                <a:spcPts val="0"/>
              </a:spcAft>
              <a:buClr>
                <a:srgbClr val="000000"/>
              </a:buClr>
              <a:buFont typeface="Times New Roman" pitchFamily="18" charset="0"/>
              <a:buNone/>
              <a:defRPr/>
            </a:pPr>
            <a:r>
              <a:rPr lang="en-GB" sz="1200" b="1" dirty="0">
                <a:solidFill>
                  <a:schemeClr val="bg2">
                    <a:lumMod val="75000"/>
                  </a:schemeClr>
                </a:solidFill>
                <a:latin typeface="+mn-lt"/>
              </a:rPr>
              <a:t>Shipyard</a:t>
            </a:r>
          </a:p>
        </p:txBody>
      </p:sp>
      <p:pic>
        <p:nvPicPr>
          <p:cNvPr id="24588" name="Picture 9"/>
          <p:cNvPicPr>
            <a:picLocks noChangeAspect="1"/>
          </p:cNvPicPr>
          <p:nvPr/>
        </p:nvPicPr>
        <p:blipFill>
          <a:blip r:embed="rId2" cstate="print"/>
          <a:srcRect/>
          <a:stretch>
            <a:fillRect/>
          </a:stretch>
        </p:blipFill>
        <p:spPr bwMode="auto">
          <a:xfrm>
            <a:off x="7643813" y="1101725"/>
            <a:ext cx="952500" cy="642938"/>
          </a:xfrm>
          <a:prstGeom prst="rect">
            <a:avLst/>
          </a:prstGeom>
          <a:noFill/>
          <a:ln w="9525">
            <a:noFill/>
            <a:miter lim="800000"/>
            <a:headEnd/>
            <a:tailEnd/>
          </a:ln>
        </p:spPr>
      </p:pic>
      <p:sp>
        <p:nvSpPr>
          <p:cNvPr id="24589" name="Text Box 18"/>
          <p:cNvSpPr txBox="1">
            <a:spLocks noChangeArrowheads="1"/>
          </p:cNvSpPr>
          <p:nvPr/>
        </p:nvSpPr>
        <p:spPr bwMode="auto">
          <a:xfrm>
            <a:off x="6013450" y="833438"/>
            <a:ext cx="1431925" cy="268287"/>
          </a:xfrm>
          <a:prstGeom prst="rect">
            <a:avLst/>
          </a:prstGeom>
          <a:noFill/>
          <a:ln w="9525">
            <a:noFill/>
            <a:miter lim="800000"/>
            <a:headEnd/>
            <a:tailEnd/>
          </a:ln>
        </p:spPr>
        <p:txBody>
          <a:bodyPr>
            <a:spAutoFit/>
          </a:bodyPr>
          <a:lstStyle/>
          <a:p>
            <a:pPr algn="ctr">
              <a:lnSpc>
                <a:spcPct val="95000"/>
              </a:lnSpc>
              <a:spcBef>
                <a:spcPct val="50000"/>
              </a:spcBef>
              <a:buClr>
                <a:srgbClr val="000000"/>
              </a:buClr>
              <a:buFont typeface="Times New Roman" pitchFamily="18" charset="0"/>
              <a:buNone/>
            </a:pPr>
            <a:r>
              <a:rPr lang="en-GB" sz="1200" b="1">
                <a:solidFill>
                  <a:srgbClr val="92D050"/>
                </a:solidFill>
                <a:latin typeface="Calibri" pitchFamily="34" charset="0"/>
              </a:rPr>
              <a:t>Others*</a:t>
            </a:r>
          </a:p>
        </p:txBody>
      </p:sp>
      <p:sp>
        <p:nvSpPr>
          <p:cNvPr id="34" name="Retângulo de cantos arredondados 33"/>
          <p:cNvSpPr/>
          <p:nvPr/>
        </p:nvSpPr>
        <p:spPr>
          <a:xfrm>
            <a:off x="1214438" y="2139182"/>
            <a:ext cx="6143625" cy="5040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pt-BR"/>
          </a:p>
        </p:txBody>
      </p:sp>
      <p:sp>
        <p:nvSpPr>
          <p:cNvPr id="24600" name="CaixaDeTexto 34"/>
          <p:cNvSpPr txBox="1">
            <a:spLocks noChangeArrowheads="1"/>
          </p:cNvSpPr>
          <p:nvPr/>
        </p:nvSpPr>
        <p:spPr bwMode="auto">
          <a:xfrm>
            <a:off x="142875" y="2251895"/>
            <a:ext cx="1000125" cy="277812"/>
          </a:xfrm>
          <a:prstGeom prst="rect">
            <a:avLst/>
          </a:prstGeom>
          <a:noFill/>
          <a:ln w="9525">
            <a:noFill/>
            <a:miter lim="800000"/>
            <a:headEnd/>
            <a:tailEnd/>
          </a:ln>
        </p:spPr>
        <p:txBody>
          <a:bodyPr>
            <a:spAutoFit/>
          </a:bodyPr>
          <a:lstStyle/>
          <a:p>
            <a:pPr algn="r"/>
            <a:r>
              <a:rPr lang="pt-BR" sz="1200" dirty="0" smtClean="0">
                <a:solidFill>
                  <a:schemeClr val="tx2"/>
                </a:solidFill>
                <a:latin typeface="Calibri" pitchFamily="34" charset="0"/>
              </a:rPr>
              <a:t>2006-2012</a:t>
            </a:r>
            <a:endParaRPr lang="pt-BR" sz="1200" dirty="0">
              <a:solidFill>
                <a:schemeClr val="tx2"/>
              </a:solidFill>
              <a:latin typeface="Calibri" pitchFamily="34" charset="0"/>
            </a:endParaRPr>
          </a:p>
        </p:txBody>
      </p:sp>
      <p:sp>
        <p:nvSpPr>
          <p:cNvPr id="36" name="Retângulo de cantos arredondados 35"/>
          <p:cNvSpPr/>
          <p:nvPr/>
        </p:nvSpPr>
        <p:spPr>
          <a:xfrm>
            <a:off x="7500938" y="2139182"/>
            <a:ext cx="1285875" cy="5040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pt-BR"/>
          </a:p>
        </p:txBody>
      </p:sp>
      <p:sp>
        <p:nvSpPr>
          <p:cNvPr id="24602" name="CaixaDeTexto 36"/>
          <p:cNvSpPr txBox="1">
            <a:spLocks noChangeArrowheads="1"/>
          </p:cNvSpPr>
          <p:nvPr/>
        </p:nvSpPr>
        <p:spPr bwMode="auto">
          <a:xfrm>
            <a:off x="6357938" y="2259832"/>
            <a:ext cx="714375" cy="276225"/>
          </a:xfrm>
          <a:prstGeom prst="rect">
            <a:avLst/>
          </a:prstGeom>
          <a:noFill/>
          <a:ln w="9525">
            <a:noFill/>
            <a:miter lim="800000"/>
            <a:headEnd/>
            <a:tailEnd/>
          </a:ln>
        </p:spPr>
        <p:txBody>
          <a:bodyPr>
            <a:spAutoFit/>
          </a:bodyPr>
          <a:lstStyle/>
          <a:p>
            <a:pPr algn="ctr"/>
            <a:r>
              <a:rPr lang="pt-BR" sz="1200" b="1">
                <a:solidFill>
                  <a:schemeClr val="tx2"/>
                </a:solidFill>
                <a:latin typeface="Calibri" pitchFamily="34" charset="0"/>
              </a:rPr>
              <a:t>10%</a:t>
            </a:r>
          </a:p>
        </p:txBody>
      </p:sp>
      <p:sp>
        <p:nvSpPr>
          <p:cNvPr id="24603" name="CaixaDeTexto 37"/>
          <p:cNvSpPr txBox="1">
            <a:spLocks noChangeArrowheads="1"/>
          </p:cNvSpPr>
          <p:nvPr/>
        </p:nvSpPr>
        <p:spPr bwMode="auto">
          <a:xfrm>
            <a:off x="5143500" y="2259832"/>
            <a:ext cx="714375" cy="276225"/>
          </a:xfrm>
          <a:prstGeom prst="rect">
            <a:avLst/>
          </a:prstGeom>
          <a:noFill/>
          <a:ln w="9525">
            <a:noFill/>
            <a:miter lim="800000"/>
            <a:headEnd/>
            <a:tailEnd/>
          </a:ln>
        </p:spPr>
        <p:txBody>
          <a:bodyPr>
            <a:spAutoFit/>
          </a:bodyPr>
          <a:lstStyle/>
          <a:p>
            <a:pPr algn="ctr"/>
            <a:r>
              <a:rPr lang="pt-BR" sz="1200" b="1" dirty="0">
                <a:solidFill>
                  <a:schemeClr val="tx2"/>
                </a:solidFill>
                <a:latin typeface="Calibri" pitchFamily="34" charset="0"/>
              </a:rPr>
              <a:t>7</a:t>
            </a:r>
            <a:r>
              <a:rPr lang="pt-BR" sz="1200" b="1" dirty="0" smtClean="0">
                <a:solidFill>
                  <a:schemeClr val="tx2"/>
                </a:solidFill>
                <a:latin typeface="Calibri" pitchFamily="34" charset="0"/>
              </a:rPr>
              <a:t>%</a:t>
            </a:r>
            <a:endParaRPr lang="pt-BR" sz="1200" b="1" dirty="0">
              <a:solidFill>
                <a:schemeClr val="tx2"/>
              </a:solidFill>
              <a:latin typeface="Calibri" pitchFamily="34" charset="0"/>
            </a:endParaRPr>
          </a:p>
        </p:txBody>
      </p:sp>
      <p:sp>
        <p:nvSpPr>
          <p:cNvPr id="24604" name="CaixaDeTexto 38"/>
          <p:cNvSpPr txBox="1">
            <a:spLocks noChangeArrowheads="1"/>
          </p:cNvSpPr>
          <p:nvPr/>
        </p:nvSpPr>
        <p:spPr bwMode="auto">
          <a:xfrm>
            <a:off x="3929063" y="2259832"/>
            <a:ext cx="714375" cy="276225"/>
          </a:xfrm>
          <a:prstGeom prst="rect">
            <a:avLst/>
          </a:prstGeom>
          <a:noFill/>
          <a:ln w="9525">
            <a:noFill/>
            <a:miter lim="800000"/>
            <a:headEnd/>
            <a:tailEnd/>
          </a:ln>
        </p:spPr>
        <p:txBody>
          <a:bodyPr>
            <a:spAutoFit/>
          </a:bodyPr>
          <a:lstStyle/>
          <a:p>
            <a:pPr algn="ctr"/>
            <a:r>
              <a:rPr lang="pt-BR" sz="1200" b="1" dirty="0" smtClean="0">
                <a:solidFill>
                  <a:schemeClr val="tx2"/>
                </a:solidFill>
                <a:latin typeface="Calibri" pitchFamily="34" charset="0"/>
              </a:rPr>
              <a:t>24%</a:t>
            </a:r>
            <a:endParaRPr lang="pt-BR" sz="1200" b="1" dirty="0">
              <a:solidFill>
                <a:schemeClr val="tx2"/>
              </a:solidFill>
              <a:latin typeface="Calibri" pitchFamily="34" charset="0"/>
            </a:endParaRPr>
          </a:p>
        </p:txBody>
      </p:sp>
      <p:sp>
        <p:nvSpPr>
          <p:cNvPr id="24605" name="CaixaDeTexto 39"/>
          <p:cNvSpPr txBox="1">
            <a:spLocks noChangeArrowheads="1"/>
          </p:cNvSpPr>
          <p:nvPr/>
        </p:nvSpPr>
        <p:spPr bwMode="auto">
          <a:xfrm>
            <a:off x="2643188" y="2259832"/>
            <a:ext cx="714375" cy="276225"/>
          </a:xfrm>
          <a:prstGeom prst="rect">
            <a:avLst/>
          </a:prstGeom>
          <a:noFill/>
          <a:ln w="9525">
            <a:noFill/>
            <a:miter lim="800000"/>
            <a:headEnd/>
            <a:tailEnd/>
          </a:ln>
        </p:spPr>
        <p:txBody>
          <a:bodyPr>
            <a:spAutoFit/>
          </a:bodyPr>
          <a:lstStyle/>
          <a:p>
            <a:pPr algn="ctr"/>
            <a:r>
              <a:rPr lang="pt-BR" sz="1200" b="1" dirty="0" smtClean="0">
                <a:solidFill>
                  <a:schemeClr val="tx2"/>
                </a:solidFill>
                <a:latin typeface="Calibri" pitchFamily="34" charset="0"/>
              </a:rPr>
              <a:t>28%</a:t>
            </a:r>
            <a:endParaRPr lang="pt-BR" sz="1200" b="1" dirty="0">
              <a:solidFill>
                <a:schemeClr val="tx2"/>
              </a:solidFill>
              <a:latin typeface="Calibri" pitchFamily="34" charset="0"/>
            </a:endParaRPr>
          </a:p>
        </p:txBody>
      </p:sp>
      <p:sp>
        <p:nvSpPr>
          <p:cNvPr id="24606" name="CaixaDeTexto 40"/>
          <p:cNvSpPr txBox="1">
            <a:spLocks noChangeArrowheads="1"/>
          </p:cNvSpPr>
          <p:nvPr/>
        </p:nvSpPr>
        <p:spPr bwMode="auto">
          <a:xfrm>
            <a:off x="1428750" y="2259832"/>
            <a:ext cx="714375" cy="276225"/>
          </a:xfrm>
          <a:prstGeom prst="rect">
            <a:avLst/>
          </a:prstGeom>
          <a:noFill/>
          <a:ln w="9525">
            <a:noFill/>
            <a:miter lim="800000"/>
            <a:headEnd/>
            <a:tailEnd/>
          </a:ln>
        </p:spPr>
        <p:txBody>
          <a:bodyPr>
            <a:spAutoFit/>
          </a:bodyPr>
          <a:lstStyle/>
          <a:p>
            <a:pPr algn="ctr"/>
            <a:r>
              <a:rPr lang="pt-BR" sz="1200" b="1" dirty="0">
                <a:solidFill>
                  <a:schemeClr val="tx2"/>
                </a:solidFill>
                <a:latin typeface="Calibri" pitchFamily="34" charset="0"/>
              </a:rPr>
              <a:t>30%</a:t>
            </a:r>
          </a:p>
        </p:txBody>
      </p:sp>
      <p:sp>
        <p:nvSpPr>
          <p:cNvPr id="24607" name="CaixaDeTexto 41"/>
          <p:cNvSpPr txBox="1">
            <a:spLocks noChangeArrowheads="1"/>
          </p:cNvSpPr>
          <p:nvPr/>
        </p:nvSpPr>
        <p:spPr bwMode="auto">
          <a:xfrm>
            <a:off x="7429500" y="2229670"/>
            <a:ext cx="1428750" cy="307975"/>
          </a:xfrm>
          <a:prstGeom prst="rect">
            <a:avLst/>
          </a:prstGeom>
          <a:noFill/>
          <a:ln w="9525">
            <a:noFill/>
            <a:miter lim="800000"/>
            <a:headEnd/>
            <a:tailEnd/>
          </a:ln>
        </p:spPr>
        <p:txBody>
          <a:bodyPr>
            <a:spAutoFit/>
          </a:bodyPr>
          <a:lstStyle/>
          <a:p>
            <a:pPr algn="ctr"/>
            <a:r>
              <a:rPr lang="pt-BR" sz="1400" b="1" dirty="0">
                <a:solidFill>
                  <a:schemeClr val="tx2"/>
                </a:solidFill>
                <a:latin typeface="Calibri" pitchFamily="34" charset="0"/>
              </a:rPr>
              <a:t>USD </a:t>
            </a:r>
            <a:r>
              <a:rPr lang="pt-BR" sz="1400" b="1" dirty="0" smtClean="0">
                <a:solidFill>
                  <a:schemeClr val="tx2"/>
                </a:solidFill>
                <a:latin typeface="Calibri" pitchFamily="34" charset="0"/>
              </a:rPr>
              <a:t>1.0 </a:t>
            </a:r>
            <a:r>
              <a:rPr lang="pt-BR" sz="1400" b="1" dirty="0" err="1">
                <a:solidFill>
                  <a:schemeClr val="tx2"/>
                </a:solidFill>
                <a:latin typeface="Calibri" pitchFamily="34" charset="0"/>
              </a:rPr>
              <a:t>Billion</a:t>
            </a:r>
            <a:endParaRPr lang="pt-BR" sz="1400" b="1" dirty="0">
              <a:solidFill>
                <a:schemeClr val="tx2"/>
              </a:solidFill>
              <a:latin typeface="Calibri" pitchFamily="34" charset="0"/>
            </a:endParaRPr>
          </a:p>
        </p:txBody>
      </p:sp>
      <p:pic>
        <p:nvPicPr>
          <p:cNvPr id="43" name="Picture 80"/>
          <p:cNvPicPr preferRelativeResize="0">
            <a:picLocks noChangeArrowheads="1"/>
          </p:cNvPicPr>
          <p:nvPr/>
        </p:nvPicPr>
        <p:blipFill>
          <a:blip r:embed="rId3" cstate="print"/>
          <a:srcRect/>
          <a:stretch>
            <a:fillRect/>
          </a:stretch>
        </p:blipFill>
        <p:spPr bwMode="auto">
          <a:xfrm>
            <a:off x="2468563" y="1116013"/>
            <a:ext cx="950912" cy="706437"/>
          </a:xfrm>
          <a:prstGeom prst="rect">
            <a:avLst/>
          </a:prstGeom>
          <a:ln>
            <a:noFill/>
          </a:ln>
          <a:effectLst>
            <a:outerShdw sx="1000" sy="1000" algn="tl" rotWithShape="0">
              <a:srgbClr val="333333"/>
            </a:outerShdw>
          </a:effectLst>
        </p:spPr>
      </p:pic>
      <p:pic>
        <p:nvPicPr>
          <p:cNvPr id="45" name="Picture 75" descr="http://eletronicoabordo.files.wordpress.com/2009/12/27032009178.jpg"/>
          <p:cNvPicPr preferRelativeResize="0">
            <a:picLocks noChangeArrowheads="1"/>
          </p:cNvPicPr>
          <p:nvPr/>
        </p:nvPicPr>
        <p:blipFill>
          <a:blip r:embed="rId4" cstate="print"/>
          <a:srcRect/>
          <a:stretch>
            <a:fillRect/>
          </a:stretch>
        </p:blipFill>
        <p:spPr bwMode="auto">
          <a:xfrm>
            <a:off x="3717925" y="1116013"/>
            <a:ext cx="949325" cy="706437"/>
          </a:xfrm>
          <a:prstGeom prst="rect">
            <a:avLst/>
          </a:prstGeom>
          <a:ln>
            <a:noFill/>
          </a:ln>
          <a:effectLst>
            <a:outerShdw sx="1000" sy="1000" algn="tl" rotWithShape="0">
              <a:srgbClr val="333333"/>
            </a:outerShdw>
          </a:effectLst>
        </p:spPr>
      </p:pic>
      <p:pic>
        <p:nvPicPr>
          <p:cNvPr id="46" name="Imagem 45" descr="DSC_7283.JPG"/>
          <p:cNvPicPr>
            <a:picLocks noChangeAspect="1"/>
          </p:cNvPicPr>
          <p:nvPr/>
        </p:nvPicPr>
        <p:blipFill>
          <a:blip r:embed="rId5" cstate="print"/>
          <a:stretch>
            <a:fillRect/>
          </a:stretch>
        </p:blipFill>
        <p:spPr>
          <a:xfrm>
            <a:off x="1220788" y="1116013"/>
            <a:ext cx="949325" cy="712787"/>
          </a:xfrm>
          <a:prstGeom prst="rect">
            <a:avLst/>
          </a:prstGeom>
          <a:ln>
            <a:noFill/>
          </a:ln>
          <a:effectLst>
            <a:outerShdw sx="1000" sy="1000" algn="tl" rotWithShape="0">
              <a:srgbClr val="333333"/>
            </a:outerShdw>
          </a:effectLst>
        </p:spPr>
      </p:pic>
      <p:pic>
        <p:nvPicPr>
          <p:cNvPr id="24611" name="Picture 2"/>
          <p:cNvPicPr>
            <a:picLocks noChangeAspect="1" noChangeArrowheads="1"/>
          </p:cNvPicPr>
          <p:nvPr/>
        </p:nvPicPr>
        <p:blipFill>
          <a:blip r:embed="rId6" cstate="print"/>
          <a:srcRect/>
          <a:stretch>
            <a:fillRect/>
          </a:stretch>
        </p:blipFill>
        <p:spPr bwMode="auto">
          <a:xfrm>
            <a:off x="4929188" y="1116013"/>
            <a:ext cx="1022350" cy="728662"/>
          </a:xfrm>
          <a:prstGeom prst="rect">
            <a:avLst/>
          </a:prstGeom>
          <a:noFill/>
          <a:ln w="9525">
            <a:noFill/>
            <a:miter lim="800000"/>
            <a:headEnd/>
            <a:tailEnd/>
          </a:ln>
        </p:spPr>
      </p:pic>
      <p:sp>
        <p:nvSpPr>
          <p:cNvPr id="24615" name="CaixaDeTexto 5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b="1">
                <a:solidFill>
                  <a:schemeClr val="tx2"/>
                </a:solidFill>
                <a:latin typeface="Calibri" pitchFamily="34" charset="0"/>
              </a:rPr>
              <a:t>Consistent investment plan with low indebtedness</a:t>
            </a:r>
          </a:p>
        </p:txBody>
      </p:sp>
      <p:pic>
        <p:nvPicPr>
          <p:cNvPr id="24618" name="Picture 2"/>
          <p:cNvPicPr>
            <a:picLocks noChangeAspect="1" noChangeArrowheads="1"/>
          </p:cNvPicPr>
          <p:nvPr/>
        </p:nvPicPr>
        <p:blipFill>
          <a:blip r:embed="rId7" cstate="print"/>
          <a:srcRect/>
          <a:stretch>
            <a:fillRect/>
          </a:stretch>
        </p:blipFill>
        <p:spPr bwMode="auto">
          <a:xfrm>
            <a:off x="6192838" y="1116013"/>
            <a:ext cx="1093787" cy="720725"/>
          </a:xfrm>
          <a:prstGeom prst="rect">
            <a:avLst/>
          </a:prstGeom>
          <a:noFill/>
          <a:ln w="9525">
            <a:noFill/>
            <a:miter lim="800000"/>
            <a:headEnd/>
            <a:tailEnd/>
          </a:ln>
        </p:spPr>
      </p:pic>
      <p:sp>
        <p:nvSpPr>
          <p:cNvPr id="24625" name="CaixaDeTexto 50"/>
          <p:cNvSpPr txBox="1">
            <a:spLocks noChangeArrowheads="1"/>
          </p:cNvSpPr>
          <p:nvPr/>
        </p:nvSpPr>
        <p:spPr bwMode="auto">
          <a:xfrm>
            <a:off x="142875" y="2928938"/>
            <a:ext cx="2643188" cy="215900"/>
          </a:xfrm>
          <a:prstGeom prst="rect">
            <a:avLst/>
          </a:prstGeom>
          <a:noFill/>
          <a:ln w="9525">
            <a:noFill/>
            <a:miter lim="800000"/>
            <a:headEnd/>
            <a:tailEnd/>
          </a:ln>
        </p:spPr>
        <p:txBody>
          <a:bodyPr>
            <a:spAutoFit/>
          </a:bodyPr>
          <a:lstStyle/>
          <a:p>
            <a:r>
              <a:rPr lang="pt-BR" sz="800">
                <a:solidFill>
                  <a:schemeClr val="tx2"/>
                </a:solidFill>
                <a:latin typeface="Calibri" pitchFamily="34" charset="0"/>
              </a:rPr>
              <a:t>*Others: Logistics, Shipping Agency, and Corporate</a:t>
            </a:r>
          </a:p>
        </p:txBody>
      </p:sp>
      <p:sp>
        <p:nvSpPr>
          <p:cNvPr id="55" name="Retângulo de cantos arredondados 54"/>
          <p:cNvSpPr/>
          <p:nvPr/>
        </p:nvSpPr>
        <p:spPr>
          <a:xfrm>
            <a:off x="5143504" y="3795654"/>
            <a:ext cx="1285884" cy="537976"/>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b="1" dirty="0" smtClean="0">
                <a:solidFill>
                  <a:schemeClr val="bg1"/>
                </a:solidFill>
              </a:rPr>
              <a:t>CURRENCY</a:t>
            </a:r>
            <a:endParaRPr lang="pt-BR" sz="1200" b="1" dirty="0">
              <a:solidFill>
                <a:schemeClr val="bg1"/>
              </a:solidFill>
            </a:endParaRPr>
          </a:p>
        </p:txBody>
      </p:sp>
      <p:sp>
        <p:nvSpPr>
          <p:cNvPr id="56" name="Retângulo de cantos arredondados 55"/>
          <p:cNvSpPr/>
          <p:nvPr/>
        </p:nvSpPr>
        <p:spPr>
          <a:xfrm>
            <a:off x="6500826" y="3829008"/>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Denominated</a:t>
            </a:r>
            <a:r>
              <a:rPr lang="pt-BR" sz="1000" b="1" dirty="0" smtClean="0">
                <a:solidFill>
                  <a:schemeClr val="tx2"/>
                </a:solidFill>
              </a:rPr>
              <a:t> in USD</a:t>
            </a:r>
            <a:endParaRPr lang="pt-BR" sz="1000" b="1" dirty="0">
              <a:solidFill>
                <a:schemeClr val="tx2"/>
              </a:solidFill>
            </a:endParaRPr>
          </a:p>
        </p:txBody>
      </p:sp>
      <p:sp>
        <p:nvSpPr>
          <p:cNvPr id="57" name="Retângulo de cantos arredondados 56"/>
          <p:cNvSpPr/>
          <p:nvPr/>
        </p:nvSpPr>
        <p:spPr>
          <a:xfrm>
            <a:off x="8036743" y="3829008"/>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95%</a:t>
            </a:r>
            <a:endParaRPr lang="pt-BR" sz="1200" b="1" dirty="0">
              <a:solidFill>
                <a:schemeClr val="tx2"/>
              </a:solidFill>
            </a:endParaRPr>
          </a:p>
        </p:txBody>
      </p:sp>
      <p:sp>
        <p:nvSpPr>
          <p:cNvPr id="58" name="Retângulo de cantos arredondados 57"/>
          <p:cNvSpPr/>
          <p:nvPr/>
        </p:nvSpPr>
        <p:spPr>
          <a:xfrm>
            <a:off x="6500826" y="4119316"/>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Denominated</a:t>
            </a:r>
            <a:r>
              <a:rPr lang="pt-BR" sz="1000" b="1" dirty="0" smtClean="0">
                <a:solidFill>
                  <a:schemeClr val="tx2"/>
                </a:solidFill>
              </a:rPr>
              <a:t> in  BRL</a:t>
            </a:r>
            <a:endParaRPr lang="pt-BR" sz="1000" b="1" dirty="0">
              <a:solidFill>
                <a:schemeClr val="tx2"/>
              </a:solidFill>
            </a:endParaRPr>
          </a:p>
        </p:txBody>
      </p:sp>
      <p:sp>
        <p:nvSpPr>
          <p:cNvPr id="59" name="Retângulo de cantos arredondados 58"/>
          <p:cNvSpPr/>
          <p:nvPr/>
        </p:nvSpPr>
        <p:spPr>
          <a:xfrm>
            <a:off x="8036743" y="4119316"/>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5%</a:t>
            </a:r>
            <a:endParaRPr lang="pt-BR" sz="1200" b="1" dirty="0">
              <a:solidFill>
                <a:schemeClr val="tx2"/>
              </a:solidFill>
            </a:endParaRPr>
          </a:p>
        </p:txBody>
      </p:sp>
      <p:sp>
        <p:nvSpPr>
          <p:cNvPr id="60" name="Retângulo de cantos arredondados 59"/>
          <p:cNvSpPr/>
          <p:nvPr/>
        </p:nvSpPr>
        <p:spPr>
          <a:xfrm>
            <a:off x="5143504" y="4426564"/>
            <a:ext cx="1285884" cy="537976"/>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b="1" dirty="0" smtClean="0">
                <a:solidFill>
                  <a:schemeClr val="bg1"/>
                </a:solidFill>
              </a:rPr>
              <a:t>MATURITY</a:t>
            </a:r>
            <a:endParaRPr lang="pt-BR" sz="1200" b="1" dirty="0">
              <a:solidFill>
                <a:schemeClr val="bg1"/>
              </a:solidFill>
            </a:endParaRPr>
          </a:p>
        </p:txBody>
      </p:sp>
      <p:sp>
        <p:nvSpPr>
          <p:cNvPr id="61" name="Retângulo de cantos arredondados 60"/>
          <p:cNvSpPr/>
          <p:nvPr/>
        </p:nvSpPr>
        <p:spPr>
          <a:xfrm>
            <a:off x="6500826" y="4437058"/>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Long</a:t>
            </a:r>
            <a:r>
              <a:rPr lang="pt-BR" sz="1000" b="1" dirty="0" smtClean="0">
                <a:solidFill>
                  <a:schemeClr val="tx2"/>
                </a:solidFill>
              </a:rPr>
              <a:t> </a:t>
            </a:r>
            <a:r>
              <a:rPr lang="en-US" sz="1000" b="1" dirty="0" smtClean="0">
                <a:solidFill>
                  <a:schemeClr val="tx2"/>
                </a:solidFill>
              </a:rPr>
              <a:t>Term</a:t>
            </a:r>
            <a:endParaRPr lang="en-US" sz="1000" b="1" dirty="0">
              <a:solidFill>
                <a:schemeClr val="tx2"/>
              </a:solidFill>
            </a:endParaRPr>
          </a:p>
        </p:txBody>
      </p:sp>
      <p:sp>
        <p:nvSpPr>
          <p:cNvPr id="62" name="Retângulo de cantos arredondados 61"/>
          <p:cNvSpPr/>
          <p:nvPr/>
        </p:nvSpPr>
        <p:spPr>
          <a:xfrm>
            <a:off x="8036743" y="4444678"/>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92%</a:t>
            </a:r>
            <a:endParaRPr lang="pt-BR" sz="1200" b="1" dirty="0">
              <a:solidFill>
                <a:schemeClr val="tx2"/>
              </a:solidFill>
            </a:endParaRPr>
          </a:p>
        </p:txBody>
      </p:sp>
      <p:sp>
        <p:nvSpPr>
          <p:cNvPr id="63" name="Retângulo de cantos arredondados 62"/>
          <p:cNvSpPr/>
          <p:nvPr/>
        </p:nvSpPr>
        <p:spPr>
          <a:xfrm>
            <a:off x="6500826" y="4726032"/>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solidFill>
                  <a:schemeClr val="tx2"/>
                </a:solidFill>
              </a:rPr>
              <a:t>Short </a:t>
            </a:r>
            <a:r>
              <a:rPr lang="en-US" sz="1000" b="1" dirty="0" smtClean="0">
                <a:solidFill>
                  <a:schemeClr val="tx2"/>
                </a:solidFill>
              </a:rPr>
              <a:t>Term</a:t>
            </a:r>
            <a:endParaRPr lang="en-US" sz="1000" b="1" dirty="0">
              <a:solidFill>
                <a:schemeClr val="tx2"/>
              </a:solidFill>
            </a:endParaRPr>
          </a:p>
        </p:txBody>
      </p:sp>
      <p:sp>
        <p:nvSpPr>
          <p:cNvPr id="64" name="Retângulo de cantos arredondados 63"/>
          <p:cNvSpPr/>
          <p:nvPr/>
        </p:nvSpPr>
        <p:spPr>
          <a:xfrm>
            <a:off x="8036743" y="4726032"/>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8%</a:t>
            </a:r>
            <a:endParaRPr lang="pt-BR" sz="1200" b="1" dirty="0">
              <a:solidFill>
                <a:schemeClr val="tx2"/>
              </a:solidFill>
            </a:endParaRPr>
          </a:p>
        </p:txBody>
      </p:sp>
      <p:sp>
        <p:nvSpPr>
          <p:cNvPr id="65" name="Retângulo de cantos arredondados 64"/>
          <p:cNvSpPr/>
          <p:nvPr/>
        </p:nvSpPr>
        <p:spPr>
          <a:xfrm>
            <a:off x="5143504" y="5034164"/>
            <a:ext cx="1285884" cy="537976"/>
          </a:xfrm>
          <a:prstGeom prst="roundRect">
            <a:avLst/>
          </a:prstGeom>
          <a:solidFill>
            <a:schemeClr val="tx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200" b="1" dirty="0" smtClean="0">
                <a:solidFill>
                  <a:schemeClr val="bg1"/>
                </a:solidFill>
              </a:rPr>
              <a:t>SOURCE</a:t>
            </a:r>
            <a:endParaRPr lang="pt-BR" sz="1200" b="1" dirty="0">
              <a:solidFill>
                <a:schemeClr val="bg1"/>
              </a:solidFill>
            </a:endParaRPr>
          </a:p>
        </p:txBody>
      </p:sp>
      <p:sp>
        <p:nvSpPr>
          <p:cNvPr id="66" name="Retângulo de cantos arredondados 65"/>
          <p:cNvSpPr/>
          <p:nvPr/>
        </p:nvSpPr>
        <p:spPr>
          <a:xfrm>
            <a:off x="6500826" y="5341078"/>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Others</a:t>
            </a:r>
            <a:endParaRPr lang="en-US" sz="1000" b="1" dirty="0">
              <a:solidFill>
                <a:schemeClr val="tx2"/>
              </a:solidFill>
            </a:endParaRPr>
          </a:p>
        </p:txBody>
      </p:sp>
      <p:sp>
        <p:nvSpPr>
          <p:cNvPr id="67" name="Retângulo de cantos arredondados 66"/>
          <p:cNvSpPr/>
          <p:nvPr/>
        </p:nvSpPr>
        <p:spPr>
          <a:xfrm>
            <a:off x="8036743" y="5341078"/>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25%</a:t>
            </a:r>
            <a:endParaRPr lang="pt-BR" sz="1200" b="1" dirty="0">
              <a:solidFill>
                <a:schemeClr val="tx2"/>
              </a:solidFill>
            </a:endParaRPr>
          </a:p>
        </p:txBody>
      </p:sp>
      <p:sp>
        <p:nvSpPr>
          <p:cNvPr id="68" name="Retângulo de cantos arredondados 67"/>
          <p:cNvSpPr/>
          <p:nvPr/>
        </p:nvSpPr>
        <p:spPr>
          <a:xfrm>
            <a:off x="6500826" y="5052452"/>
            <a:ext cx="1428760"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solidFill>
                  <a:schemeClr val="tx2"/>
                </a:solidFill>
              </a:rPr>
              <a:t>FMM</a:t>
            </a:r>
            <a:endParaRPr lang="pt-BR" sz="1000" b="1" dirty="0">
              <a:solidFill>
                <a:schemeClr val="tx2"/>
              </a:solidFill>
            </a:endParaRPr>
          </a:p>
        </p:txBody>
      </p:sp>
      <p:sp>
        <p:nvSpPr>
          <p:cNvPr id="69" name="Retângulo de cantos arredondados 68"/>
          <p:cNvSpPr/>
          <p:nvPr/>
        </p:nvSpPr>
        <p:spPr>
          <a:xfrm>
            <a:off x="8036743" y="5052452"/>
            <a:ext cx="607223" cy="2188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2"/>
                </a:solidFill>
              </a:rPr>
              <a:t>75%</a:t>
            </a:r>
            <a:endParaRPr lang="pt-BR" sz="1200" b="1" dirty="0">
              <a:solidFill>
                <a:schemeClr val="tx2"/>
              </a:solidFill>
            </a:endParaRPr>
          </a:p>
        </p:txBody>
      </p:sp>
      <p:pic>
        <p:nvPicPr>
          <p:cNvPr id="85" name="Picture 20"/>
          <p:cNvPicPr>
            <a:picLocks noChangeAspect="1" noChangeArrowheads="1"/>
          </p:cNvPicPr>
          <p:nvPr/>
        </p:nvPicPr>
        <p:blipFill>
          <a:blip r:embed="rId8" cstate="print"/>
          <a:srcRect t="10135"/>
          <a:stretch>
            <a:fillRect/>
          </a:stretch>
        </p:blipFill>
        <p:spPr bwMode="auto">
          <a:xfrm>
            <a:off x="500032" y="3822718"/>
            <a:ext cx="3643313" cy="2178050"/>
          </a:xfrm>
          <a:prstGeom prst="rect">
            <a:avLst/>
          </a:prstGeom>
          <a:noFill/>
          <a:ln w="9525">
            <a:noFill/>
            <a:miter lim="800000"/>
            <a:headEnd/>
            <a:tailEnd/>
          </a:ln>
        </p:spPr>
      </p:pic>
      <p:sp>
        <p:nvSpPr>
          <p:cNvPr id="86" name="CaixaDeTexto 33"/>
          <p:cNvSpPr txBox="1">
            <a:spLocks noChangeArrowheads="1"/>
          </p:cNvSpPr>
          <p:nvPr/>
        </p:nvSpPr>
        <p:spPr bwMode="auto">
          <a:xfrm>
            <a:off x="285720" y="3286124"/>
            <a:ext cx="2071687" cy="430212"/>
          </a:xfrm>
          <a:prstGeom prst="rect">
            <a:avLst/>
          </a:prstGeom>
          <a:solidFill>
            <a:schemeClr val="bg1"/>
          </a:solidFill>
          <a:ln w="9525">
            <a:noFill/>
            <a:miter lim="800000"/>
            <a:headEnd/>
            <a:tailEnd/>
          </a:ln>
        </p:spPr>
        <p:txBody>
          <a:bodyPr>
            <a:spAutoFit/>
          </a:bodyPr>
          <a:lstStyle/>
          <a:p>
            <a:r>
              <a:rPr lang="en-US" sz="1300" b="1" dirty="0">
                <a:solidFill>
                  <a:schemeClr val="tx2"/>
                </a:solidFill>
                <a:cs typeface="Arial" charset="0"/>
              </a:rPr>
              <a:t>Debt Maturity Schedule</a:t>
            </a:r>
          </a:p>
          <a:p>
            <a:r>
              <a:rPr lang="en-US" sz="900" dirty="0">
                <a:solidFill>
                  <a:schemeClr val="tx2"/>
                </a:solidFill>
                <a:cs typeface="Arial" charset="0"/>
              </a:rPr>
              <a:t>(USD million)</a:t>
            </a:r>
            <a:endParaRPr lang="en-US" sz="1200" dirty="0">
              <a:solidFill>
                <a:schemeClr val="tx2"/>
              </a:solidFill>
              <a:cs typeface="Arial" charset="0"/>
            </a:endParaRPr>
          </a:p>
        </p:txBody>
      </p:sp>
      <p:sp>
        <p:nvSpPr>
          <p:cNvPr id="87" name="Arredondar Retângulo em um Canto Diagonal 86"/>
          <p:cNvSpPr/>
          <p:nvPr/>
        </p:nvSpPr>
        <p:spPr>
          <a:xfrm>
            <a:off x="285720" y="3894156"/>
            <a:ext cx="2000250" cy="504825"/>
          </a:xfrm>
          <a:prstGeom prst="round2DiagRect">
            <a:avLst/>
          </a:prstGeom>
          <a:noFill/>
          <a:ln w="127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2"/>
                </a:solidFill>
                <a:latin typeface="Arial" pitchFamily="34" charset="0"/>
                <a:cs typeface="Arial" pitchFamily="34" charset="0"/>
              </a:rPr>
              <a:t>Weighted Avg. Cost of Debt</a:t>
            </a:r>
          </a:p>
          <a:p>
            <a:pPr algn="ctr">
              <a:defRPr/>
            </a:pPr>
            <a:endParaRPr lang="en-US" sz="400" b="1" dirty="0">
              <a:solidFill>
                <a:schemeClr val="tx2"/>
              </a:solidFill>
              <a:latin typeface="Arial" pitchFamily="34" charset="0"/>
              <a:cs typeface="Arial" pitchFamily="34" charset="0"/>
            </a:endParaRPr>
          </a:p>
          <a:p>
            <a:pPr algn="ctr">
              <a:defRPr/>
            </a:pPr>
            <a:r>
              <a:rPr lang="en-US" sz="1000" b="1" dirty="0">
                <a:solidFill>
                  <a:schemeClr val="tx2"/>
                </a:solidFill>
                <a:latin typeface="Arial" pitchFamily="34" charset="0"/>
                <a:cs typeface="Arial" pitchFamily="34" charset="0"/>
              </a:rPr>
              <a:t>3.59% per </a:t>
            </a:r>
            <a:r>
              <a:rPr lang="en-US" sz="1000" b="1" dirty="0" smtClean="0">
                <a:solidFill>
                  <a:schemeClr val="tx2"/>
                </a:solidFill>
                <a:latin typeface="Arial" pitchFamily="34" charset="0"/>
                <a:cs typeface="Arial" pitchFamily="34" charset="0"/>
              </a:rPr>
              <a:t>year</a:t>
            </a:r>
            <a:endParaRPr lang="en-US" sz="1000" dirty="0">
              <a:solidFill>
                <a:schemeClr val="tx2"/>
              </a:solidFill>
              <a:latin typeface="Arial" pitchFamily="34" charset="0"/>
              <a:cs typeface="Arial" pitchFamily="34" charset="0"/>
            </a:endParaRPr>
          </a:p>
        </p:txBody>
      </p:sp>
      <p:sp>
        <p:nvSpPr>
          <p:cNvPr id="89" name="CaixaDeTexto 88"/>
          <p:cNvSpPr txBox="1"/>
          <p:nvPr/>
        </p:nvSpPr>
        <p:spPr>
          <a:xfrm>
            <a:off x="4714876" y="5643578"/>
            <a:ext cx="3600450" cy="338554"/>
          </a:xfrm>
          <a:prstGeom prst="rect">
            <a:avLst/>
          </a:prstGeom>
          <a:noFill/>
          <a:ln>
            <a:noFill/>
          </a:ln>
        </p:spPr>
        <p:txBody>
          <a:bodyPr>
            <a:spAutoFit/>
          </a:bodyPr>
          <a:lstStyle/>
          <a:p>
            <a:pPr fontAlgn="auto">
              <a:spcBef>
                <a:spcPts val="0"/>
              </a:spcBef>
              <a:spcAft>
                <a:spcPts val="0"/>
              </a:spcAft>
              <a:defRPr/>
            </a:pPr>
            <a:r>
              <a:rPr lang="en-US" sz="800" dirty="0" smtClean="0">
                <a:solidFill>
                  <a:schemeClr val="tx2"/>
                </a:solidFill>
                <a:latin typeface="+mj-lt"/>
              </a:rPr>
              <a:t>Debt Balance: 572 M ; Net Debt : 431 M</a:t>
            </a:r>
          </a:p>
          <a:p>
            <a:pPr fontAlgn="auto">
              <a:spcBef>
                <a:spcPts val="0"/>
              </a:spcBef>
              <a:spcAft>
                <a:spcPts val="0"/>
              </a:spcAft>
              <a:defRPr/>
            </a:pPr>
            <a:r>
              <a:rPr lang="en-US" sz="800" dirty="0" smtClean="0">
                <a:solidFill>
                  <a:schemeClr val="tx2"/>
                </a:solidFill>
                <a:latin typeface="+mj-lt"/>
              </a:rPr>
              <a:t>Net </a:t>
            </a:r>
            <a:r>
              <a:rPr lang="en-US" sz="800" dirty="0">
                <a:solidFill>
                  <a:schemeClr val="tx2"/>
                </a:solidFill>
                <a:latin typeface="+mj-lt"/>
              </a:rPr>
              <a:t>Debt / EBITDA = </a:t>
            </a:r>
            <a:r>
              <a:rPr lang="en-US" sz="800" dirty="0" smtClean="0">
                <a:solidFill>
                  <a:schemeClr val="tx2"/>
                </a:solidFill>
                <a:latin typeface="+mj-lt"/>
              </a:rPr>
              <a:t>2.8x</a:t>
            </a:r>
            <a:endParaRPr lang="en-US" sz="800" dirty="0">
              <a:solidFill>
                <a:schemeClr val="tx2"/>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Corporate Governance: </a:t>
            </a:r>
            <a:r>
              <a:rPr lang="pt-BR">
                <a:solidFill>
                  <a:schemeClr val="tx2"/>
                </a:solidFill>
                <a:latin typeface="Calibri" pitchFamily="34" charset="0"/>
              </a:rPr>
              <a:t>Voluntarily follow the majority of Novo Mercado rules</a:t>
            </a:r>
          </a:p>
        </p:txBody>
      </p:sp>
      <p:pic>
        <p:nvPicPr>
          <p:cNvPr id="1026" name="Picture 2"/>
          <p:cNvPicPr>
            <a:picLocks noChangeAspect="1" noChangeArrowheads="1"/>
          </p:cNvPicPr>
          <p:nvPr/>
        </p:nvPicPr>
        <p:blipFill>
          <a:blip r:embed="rId2" cstate="print"/>
          <a:srcRect/>
          <a:stretch>
            <a:fillRect/>
          </a:stretch>
        </p:blipFill>
        <p:spPr bwMode="auto">
          <a:xfrm>
            <a:off x="3929058" y="1500174"/>
            <a:ext cx="5214942" cy="3399664"/>
          </a:xfrm>
          <a:prstGeom prst="rect">
            <a:avLst/>
          </a:prstGeom>
          <a:noFill/>
          <a:ln w="9525">
            <a:noFill/>
            <a:miter lim="800000"/>
            <a:headEnd/>
            <a:tailEnd/>
          </a:ln>
          <a:effectLst/>
        </p:spPr>
      </p:pic>
      <p:sp>
        <p:nvSpPr>
          <p:cNvPr id="51" name="Retângulo 50"/>
          <p:cNvSpPr/>
          <p:nvPr/>
        </p:nvSpPr>
        <p:spPr>
          <a:xfrm>
            <a:off x="84137" y="4771226"/>
            <a:ext cx="3780000" cy="576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2" name="Retângulo 51"/>
          <p:cNvSpPr/>
          <p:nvPr/>
        </p:nvSpPr>
        <p:spPr>
          <a:xfrm>
            <a:off x="84137" y="4025904"/>
            <a:ext cx="3780000" cy="576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3" name="CaixaDeTexto 37"/>
          <p:cNvSpPr txBox="1">
            <a:spLocks noChangeArrowheads="1"/>
          </p:cNvSpPr>
          <p:nvPr/>
        </p:nvSpPr>
        <p:spPr bwMode="auto">
          <a:xfrm>
            <a:off x="642910" y="4108215"/>
            <a:ext cx="3143246" cy="333617"/>
          </a:xfrm>
          <a:prstGeom prst="rect">
            <a:avLst/>
          </a:prstGeom>
          <a:noFill/>
          <a:ln w="9525">
            <a:noFill/>
            <a:miter lim="800000"/>
            <a:headEnd/>
            <a:tailEnd/>
          </a:ln>
        </p:spPr>
        <p:txBody>
          <a:bodyPr wrap="square">
            <a:spAutoFit/>
          </a:bodyPr>
          <a:lstStyle/>
          <a:p>
            <a:pPr eaLnBrk="0" hangingPunct="0">
              <a:lnSpc>
                <a:spcPct val="120000"/>
              </a:lnSpc>
              <a:buClr>
                <a:srgbClr val="1A1A6C"/>
              </a:buClr>
              <a:buSzPct val="100000"/>
            </a:pPr>
            <a:r>
              <a:rPr lang="en-US" sz="1400" b="1" dirty="0">
                <a:solidFill>
                  <a:schemeClr val="tx2"/>
                </a:solidFill>
                <a:latin typeface="Calibri" pitchFamily="34" charset="0"/>
              </a:rPr>
              <a:t>Audit Committee</a:t>
            </a:r>
            <a:endParaRPr lang="en-GB" sz="1400" b="1" dirty="0">
              <a:solidFill>
                <a:schemeClr val="tx2"/>
              </a:solidFill>
              <a:latin typeface="Calibri" pitchFamily="34" charset="0"/>
            </a:endParaRPr>
          </a:p>
        </p:txBody>
      </p:sp>
      <p:sp>
        <p:nvSpPr>
          <p:cNvPr id="54" name="Retângulo 53"/>
          <p:cNvSpPr/>
          <p:nvPr/>
        </p:nvSpPr>
        <p:spPr>
          <a:xfrm>
            <a:off x="84137" y="1657994"/>
            <a:ext cx="3780000" cy="576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600"/>
          </a:p>
        </p:txBody>
      </p:sp>
      <p:sp>
        <p:nvSpPr>
          <p:cNvPr id="55" name="CaixaDeTexto 37"/>
          <p:cNvSpPr txBox="1">
            <a:spLocks noChangeArrowheads="1"/>
          </p:cNvSpPr>
          <p:nvPr/>
        </p:nvSpPr>
        <p:spPr bwMode="auto">
          <a:xfrm>
            <a:off x="642910" y="1692922"/>
            <a:ext cx="3143246" cy="592150"/>
          </a:xfrm>
          <a:prstGeom prst="rect">
            <a:avLst/>
          </a:prstGeom>
          <a:noFill/>
          <a:ln w="9525">
            <a:noFill/>
            <a:miter lim="800000"/>
            <a:headEnd/>
            <a:tailEnd/>
          </a:ln>
        </p:spPr>
        <p:txBody>
          <a:bodyPr wrap="square">
            <a:spAutoFit/>
          </a:bodyPr>
          <a:lstStyle/>
          <a:p>
            <a:pPr eaLnBrk="0" hangingPunct="0">
              <a:lnSpc>
                <a:spcPct val="120000"/>
              </a:lnSpc>
              <a:buClr>
                <a:srgbClr val="1A1A6C"/>
              </a:buClr>
              <a:buSzPct val="100000"/>
              <a:buFont typeface="Verdana" pitchFamily="34" charset="0"/>
              <a:buNone/>
            </a:pPr>
            <a:r>
              <a:rPr lang="en-GB" sz="1400" b="1" dirty="0">
                <a:solidFill>
                  <a:schemeClr val="tx2"/>
                </a:solidFill>
                <a:latin typeface="Calibri" pitchFamily="34" charset="0"/>
              </a:rPr>
              <a:t>100% TAG ALONG</a:t>
            </a:r>
            <a:r>
              <a:rPr lang="en-GB" sz="1400" dirty="0">
                <a:solidFill>
                  <a:schemeClr val="tx2"/>
                </a:solidFill>
                <a:latin typeface="Calibri" pitchFamily="34" charset="0"/>
              </a:rPr>
              <a:t> for all minority shareholders</a:t>
            </a:r>
          </a:p>
        </p:txBody>
      </p:sp>
      <p:sp>
        <p:nvSpPr>
          <p:cNvPr id="56" name="Retângulo 55"/>
          <p:cNvSpPr/>
          <p:nvPr/>
        </p:nvSpPr>
        <p:spPr>
          <a:xfrm>
            <a:off x="84137" y="2459810"/>
            <a:ext cx="3780000" cy="612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7" name="CaixaDeTexto 37"/>
          <p:cNvSpPr txBox="1">
            <a:spLocks noChangeArrowheads="1"/>
          </p:cNvSpPr>
          <p:nvPr/>
        </p:nvSpPr>
        <p:spPr bwMode="auto">
          <a:xfrm>
            <a:off x="642910" y="2597288"/>
            <a:ext cx="3429024" cy="361686"/>
          </a:xfrm>
          <a:prstGeom prst="rect">
            <a:avLst/>
          </a:prstGeom>
          <a:noFill/>
          <a:ln w="9525">
            <a:noFill/>
            <a:miter lim="800000"/>
            <a:headEnd/>
            <a:tailEnd/>
          </a:ln>
        </p:spPr>
        <p:txBody>
          <a:bodyPr wrap="square">
            <a:spAutoFit/>
          </a:bodyPr>
          <a:lstStyle/>
          <a:p>
            <a:pPr eaLnBrk="0" hangingPunct="0">
              <a:lnSpc>
                <a:spcPct val="120000"/>
              </a:lnSpc>
              <a:buClr>
                <a:srgbClr val="1A1A6C"/>
              </a:buClr>
              <a:buSzPct val="100000"/>
              <a:buFont typeface="Verdana" pitchFamily="34" charset="0"/>
              <a:buNone/>
            </a:pPr>
            <a:r>
              <a:rPr lang="en-GB" sz="1400" b="1" dirty="0">
                <a:solidFill>
                  <a:schemeClr val="tx2"/>
                </a:solidFill>
                <a:latin typeface="Calibri" pitchFamily="34" charset="0"/>
              </a:rPr>
              <a:t>One class of share</a:t>
            </a:r>
            <a:r>
              <a:rPr lang="en-GB" sz="1400" dirty="0">
                <a:solidFill>
                  <a:schemeClr val="tx2"/>
                </a:solidFill>
                <a:latin typeface="Calibri" pitchFamily="34" charset="0"/>
              </a:rPr>
              <a:t> with </a:t>
            </a:r>
            <a:r>
              <a:rPr lang="en-GB" sz="1400" dirty="0" smtClean="0">
                <a:solidFill>
                  <a:schemeClr val="tx2"/>
                </a:solidFill>
                <a:latin typeface="Calibri" pitchFamily="34" charset="0"/>
              </a:rPr>
              <a:t>equal voting </a:t>
            </a:r>
            <a:r>
              <a:rPr lang="en-GB" sz="1400" dirty="0">
                <a:solidFill>
                  <a:schemeClr val="tx2"/>
                </a:solidFill>
                <a:latin typeface="Calibri" pitchFamily="34" charset="0"/>
              </a:rPr>
              <a:t>rights</a:t>
            </a:r>
          </a:p>
        </p:txBody>
      </p:sp>
      <p:sp>
        <p:nvSpPr>
          <p:cNvPr id="60" name="Retângulo 59"/>
          <p:cNvSpPr/>
          <p:nvPr/>
        </p:nvSpPr>
        <p:spPr>
          <a:xfrm>
            <a:off x="84137" y="3266453"/>
            <a:ext cx="3780000" cy="576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1" name="CaixaDeTexto 37"/>
          <p:cNvSpPr txBox="1">
            <a:spLocks noChangeArrowheads="1"/>
          </p:cNvSpPr>
          <p:nvPr/>
        </p:nvSpPr>
        <p:spPr bwMode="auto">
          <a:xfrm>
            <a:off x="642910" y="3267921"/>
            <a:ext cx="3102924" cy="592150"/>
          </a:xfrm>
          <a:prstGeom prst="rect">
            <a:avLst/>
          </a:prstGeom>
          <a:noFill/>
          <a:ln w="9525">
            <a:noFill/>
            <a:miter lim="800000"/>
            <a:headEnd/>
            <a:tailEnd/>
          </a:ln>
        </p:spPr>
        <p:txBody>
          <a:bodyPr wrap="square">
            <a:spAutoFit/>
          </a:bodyPr>
          <a:lstStyle/>
          <a:p>
            <a:pPr eaLnBrk="0" hangingPunct="0">
              <a:lnSpc>
                <a:spcPct val="120000"/>
              </a:lnSpc>
              <a:buClr>
                <a:srgbClr val="1A1A6C"/>
              </a:buClr>
              <a:buSzPct val="100000"/>
            </a:pPr>
            <a:r>
              <a:rPr lang="en-US" sz="1400" b="1" dirty="0">
                <a:solidFill>
                  <a:schemeClr val="tx2"/>
                </a:solidFill>
                <a:latin typeface="Calibri" pitchFamily="34" charset="0"/>
              </a:rPr>
              <a:t>Free-float</a:t>
            </a:r>
            <a:r>
              <a:rPr lang="en-US" sz="1400" dirty="0">
                <a:solidFill>
                  <a:schemeClr val="tx2"/>
                </a:solidFill>
                <a:latin typeface="Calibri" pitchFamily="34" charset="0"/>
              </a:rPr>
              <a:t> more than </a:t>
            </a:r>
            <a:r>
              <a:rPr lang="en-US" sz="1400" b="1" dirty="0">
                <a:solidFill>
                  <a:schemeClr val="tx2"/>
                </a:solidFill>
                <a:latin typeface="Calibri" pitchFamily="34" charset="0"/>
              </a:rPr>
              <a:t>25%</a:t>
            </a:r>
            <a:r>
              <a:rPr lang="en-US" sz="1400" dirty="0">
                <a:solidFill>
                  <a:schemeClr val="tx2"/>
                </a:solidFill>
                <a:latin typeface="Calibri" pitchFamily="34" charset="0"/>
              </a:rPr>
              <a:t> of </a:t>
            </a:r>
            <a:r>
              <a:rPr lang="en-US" sz="1400" b="1" dirty="0">
                <a:solidFill>
                  <a:schemeClr val="tx2"/>
                </a:solidFill>
                <a:latin typeface="Calibri" pitchFamily="34" charset="0"/>
              </a:rPr>
              <a:t>total capital</a:t>
            </a:r>
            <a:endParaRPr lang="en-GB" sz="1400" b="1" dirty="0">
              <a:solidFill>
                <a:schemeClr val="tx2"/>
              </a:solidFill>
              <a:latin typeface="Calibri" pitchFamily="34" charset="0"/>
            </a:endParaRPr>
          </a:p>
        </p:txBody>
      </p:sp>
      <p:pic>
        <p:nvPicPr>
          <p:cNvPr id="62" name="Imagem 33" descr="legenda sep 12.png"/>
          <p:cNvPicPr>
            <a:picLocks noChangeAspect="1"/>
          </p:cNvPicPr>
          <p:nvPr/>
        </p:nvPicPr>
        <p:blipFill>
          <a:blip r:embed="rId3" cstate="print"/>
          <a:srcRect/>
          <a:stretch>
            <a:fillRect/>
          </a:stretch>
        </p:blipFill>
        <p:spPr bwMode="auto">
          <a:xfrm>
            <a:off x="187610" y="1682417"/>
            <a:ext cx="432000" cy="432001"/>
          </a:xfrm>
          <a:prstGeom prst="rect">
            <a:avLst/>
          </a:prstGeom>
          <a:noFill/>
          <a:ln w="9525">
            <a:noFill/>
            <a:miter lim="800000"/>
            <a:headEnd/>
            <a:tailEnd/>
          </a:ln>
        </p:spPr>
      </p:pic>
      <p:pic>
        <p:nvPicPr>
          <p:cNvPr id="63" name="Imagem 34" descr="legenda sep 12.png"/>
          <p:cNvPicPr>
            <a:picLocks noChangeAspect="1"/>
          </p:cNvPicPr>
          <p:nvPr/>
        </p:nvPicPr>
        <p:blipFill>
          <a:blip r:embed="rId3" cstate="print"/>
          <a:srcRect/>
          <a:stretch>
            <a:fillRect/>
          </a:stretch>
        </p:blipFill>
        <p:spPr bwMode="auto">
          <a:xfrm>
            <a:off x="187610" y="2539673"/>
            <a:ext cx="432000" cy="432001"/>
          </a:xfrm>
          <a:prstGeom prst="rect">
            <a:avLst/>
          </a:prstGeom>
          <a:noFill/>
          <a:ln w="9525">
            <a:noFill/>
            <a:miter lim="800000"/>
            <a:headEnd/>
            <a:tailEnd/>
          </a:ln>
        </p:spPr>
      </p:pic>
      <p:pic>
        <p:nvPicPr>
          <p:cNvPr id="65" name="Imagem 36" descr="legenda sep 12.png"/>
          <p:cNvPicPr>
            <a:picLocks noChangeAspect="1"/>
          </p:cNvPicPr>
          <p:nvPr/>
        </p:nvPicPr>
        <p:blipFill>
          <a:blip r:embed="rId3" cstate="print"/>
          <a:srcRect/>
          <a:stretch>
            <a:fillRect/>
          </a:stretch>
        </p:blipFill>
        <p:spPr bwMode="auto">
          <a:xfrm>
            <a:off x="187610" y="3316090"/>
            <a:ext cx="432000" cy="432000"/>
          </a:xfrm>
          <a:prstGeom prst="rect">
            <a:avLst/>
          </a:prstGeom>
          <a:noFill/>
          <a:ln w="9525">
            <a:noFill/>
            <a:miter lim="800000"/>
            <a:headEnd/>
            <a:tailEnd/>
          </a:ln>
        </p:spPr>
      </p:pic>
      <p:pic>
        <p:nvPicPr>
          <p:cNvPr id="66" name="Imagem 37" descr="legenda sep 12.png"/>
          <p:cNvPicPr>
            <a:picLocks noChangeAspect="1"/>
          </p:cNvPicPr>
          <p:nvPr/>
        </p:nvPicPr>
        <p:blipFill>
          <a:blip r:embed="rId3" cstate="print"/>
          <a:srcRect/>
          <a:stretch>
            <a:fillRect/>
          </a:stretch>
        </p:blipFill>
        <p:spPr bwMode="auto">
          <a:xfrm>
            <a:off x="187610" y="4070569"/>
            <a:ext cx="432000" cy="430810"/>
          </a:xfrm>
          <a:prstGeom prst="rect">
            <a:avLst/>
          </a:prstGeom>
          <a:noFill/>
          <a:ln w="9525">
            <a:noFill/>
            <a:miter lim="800000"/>
            <a:headEnd/>
            <a:tailEnd/>
          </a:ln>
        </p:spPr>
      </p:pic>
      <p:pic>
        <p:nvPicPr>
          <p:cNvPr id="67" name="Imagem 38" descr="legenda sep 12.png"/>
          <p:cNvPicPr>
            <a:picLocks noChangeAspect="1"/>
          </p:cNvPicPr>
          <p:nvPr/>
        </p:nvPicPr>
        <p:blipFill>
          <a:blip r:embed="rId3" cstate="print"/>
          <a:srcRect/>
          <a:stretch>
            <a:fillRect/>
          </a:stretch>
        </p:blipFill>
        <p:spPr bwMode="auto">
          <a:xfrm>
            <a:off x="187610" y="4771440"/>
            <a:ext cx="432000" cy="430810"/>
          </a:xfrm>
          <a:prstGeom prst="rect">
            <a:avLst/>
          </a:prstGeom>
          <a:noFill/>
          <a:ln w="9525">
            <a:noFill/>
            <a:miter lim="800000"/>
            <a:headEnd/>
            <a:tailEnd/>
          </a:ln>
        </p:spPr>
      </p:pic>
      <p:pic>
        <p:nvPicPr>
          <p:cNvPr id="68" name="Picture 3"/>
          <p:cNvPicPr>
            <a:picLocks noChangeAspect="1" noChangeArrowheads="1"/>
          </p:cNvPicPr>
          <p:nvPr/>
        </p:nvPicPr>
        <p:blipFill>
          <a:blip r:embed="rId4" cstate="print"/>
          <a:srcRect/>
          <a:stretch>
            <a:fillRect/>
          </a:stretch>
        </p:blipFill>
        <p:spPr bwMode="auto">
          <a:xfrm>
            <a:off x="252412" y="1740040"/>
            <a:ext cx="287338" cy="288925"/>
          </a:xfrm>
          <a:prstGeom prst="rect">
            <a:avLst/>
          </a:prstGeom>
          <a:noFill/>
          <a:ln w="9525">
            <a:noFill/>
            <a:miter lim="800000"/>
            <a:headEnd/>
            <a:tailEnd/>
          </a:ln>
        </p:spPr>
      </p:pic>
      <p:pic>
        <p:nvPicPr>
          <p:cNvPr id="69" name="Picture 3"/>
          <p:cNvPicPr>
            <a:picLocks noChangeAspect="1" noChangeArrowheads="1"/>
          </p:cNvPicPr>
          <p:nvPr/>
        </p:nvPicPr>
        <p:blipFill>
          <a:blip r:embed="rId4" cstate="print"/>
          <a:srcRect/>
          <a:stretch>
            <a:fillRect/>
          </a:stretch>
        </p:blipFill>
        <p:spPr bwMode="auto">
          <a:xfrm>
            <a:off x="252412" y="2598884"/>
            <a:ext cx="287338" cy="287337"/>
          </a:xfrm>
          <a:prstGeom prst="rect">
            <a:avLst/>
          </a:prstGeom>
          <a:noFill/>
          <a:ln w="9525">
            <a:noFill/>
            <a:miter lim="800000"/>
            <a:headEnd/>
            <a:tailEnd/>
          </a:ln>
        </p:spPr>
      </p:pic>
      <p:pic>
        <p:nvPicPr>
          <p:cNvPr id="71" name="Picture 3"/>
          <p:cNvPicPr>
            <a:picLocks noChangeAspect="1" noChangeArrowheads="1"/>
          </p:cNvPicPr>
          <p:nvPr/>
        </p:nvPicPr>
        <p:blipFill>
          <a:blip r:embed="rId4" cstate="print"/>
          <a:srcRect/>
          <a:stretch>
            <a:fillRect/>
          </a:stretch>
        </p:blipFill>
        <p:spPr bwMode="auto">
          <a:xfrm>
            <a:off x="252412" y="3375300"/>
            <a:ext cx="287338" cy="287338"/>
          </a:xfrm>
          <a:prstGeom prst="rect">
            <a:avLst/>
          </a:prstGeom>
          <a:noFill/>
          <a:ln w="9525">
            <a:noFill/>
            <a:miter lim="800000"/>
            <a:headEnd/>
            <a:tailEnd/>
          </a:ln>
        </p:spPr>
      </p:pic>
      <p:pic>
        <p:nvPicPr>
          <p:cNvPr id="72" name="Picture 3"/>
          <p:cNvPicPr>
            <a:picLocks noChangeAspect="1" noChangeArrowheads="1"/>
          </p:cNvPicPr>
          <p:nvPr/>
        </p:nvPicPr>
        <p:blipFill>
          <a:blip r:embed="rId4" cstate="print"/>
          <a:srcRect/>
          <a:stretch>
            <a:fillRect/>
          </a:stretch>
        </p:blipFill>
        <p:spPr bwMode="auto">
          <a:xfrm>
            <a:off x="252412" y="4128190"/>
            <a:ext cx="287338" cy="288925"/>
          </a:xfrm>
          <a:prstGeom prst="rect">
            <a:avLst/>
          </a:prstGeom>
          <a:noFill/>
          <a:ln w="9525">
            <a:noFill/>
            <a:miter lim="800000"/>
            <a:headEnd/>
            <a:tailEnd/>
          </a:ln>
        </p:spPr>
      </p:pic>
      <p:pic>
        <p:nvPicPr>
          <p:cNvPr id="73" name="Picture 3"/>
          <p:cNvPicPr>
            <a:picLocks noChangeAspect="1" noChangeArrowheads="1"/>
          </p:cNvPicPr>
          <p:nvPr/>
        </p:nvPicPr>
        <p:blipFill>
          <a:blip r:embed="rId4" cstate="print"/>
          <a:srcRect/>
          <a:stretch>
            <a:fillRect/>
          </a:stretch>
        </p:blipFill>
        <p:spPr bwMode="auto">
          <a:xfrm>
            <a:off x="252412" y="4829061"/>
            <a:ext cx="287338" cy="288925"/>
          </a:xfrm>
          <a:prstGeom prst="rect">
            <a:avLst/>
          </a:prstGeom>
          <a:noFill/>
          <a:ln w="9525">
            <a:noFill/>
            <a:miter lim="800000"/>
            <a:headEnd/>
            <a:tailEnd/>
          </a:ln>
        </p:spPr>
      </p:pic>
      <p:sp>
        <p:nvSpPr>
          <p:cNvPr id="74" name="CaixaDeTexto 37"/>
          <p:cNvSpPr txBox="1">
            <a:spLocks noChangeArrowheads="1"/>
          </p:cNvSpPr>
          <p:nvPr/>
        </p:nvSpPr>
        <p:spPr bwMode="auto">
          <a:xfrm>
            <a:off x="642910" y="4786322"/>
            <a:ext cx="3714750" cy="523220"/>
          </a:xfrm>
          <a:prstGeom prst="rect">
            <a:avLst/>
          </a:prstGeom>
          <a:noFill/>
          <a:ln w="9525">
            <a:noFill/>
            <a:miter lim="800000"/>
            <a:headEnd/>
            <a:tailEnd/>
          </a:ln>
        </p:spPr>
        <p:txBody>
          <a:bodyPr wrap="square">
            <a:spAutoFit/>
          </a:bodyPr>
          <a:lstStyle/>
          <a:p>
            <a:pPr eaLnBrk="0" hangingPunct="0">
              <a:buClr>
                <a:srgbClr val="1A1A6C"/>
              </a:buClr>
              <a:buSzPct val="100000"/>
            </a:pPr>
            <a:r>
              <a:rPr lang="en-US" sz="1400" b="1" dirty="0">
                <a:solidFill>
                  <a:schemeClr val="tx2"/>
                </a:solidFill>
                <a:latin typeface="Calibri" pitchFamily="34" charset="0"/>
              </a:rPr>
              <a:t>Management alignment </a:t>
            </a:r>
            <a:r>
              <a:rPr lang="en-US" sz="1400" dirty="0" smtClean="0">
                <a:solidFill>
                  <a:schemeClr val="tx2"/>
                </a:solidFill>
                <a:latin typeface="Calibri" pitchFamily="34" charset="0"/>
              </a:rPr>
              <a:t>with </a:t>
            </a:r>
          </a:p>
          <a:p>
            <a:pPr eaLnBrk="0" hangingPunct="0">
              <a:buClr>
                <a:srgbClr val="1A1A6C"/>
              </a:buClr>
              <a:buSzPct val="100000"/>
            </a:pPr>
            <a:r>
              <a:rPr lang="en-US" sz="1400" b="1" dirty="0" smtClean="0">
                <a:solidFill>
                  <a:schemeClr val="tx2"/>
                </a:solidFill>
                <a:latin typeface="Calibri" pitchFamily="34" charset="0"/>
              </a:rPr>
              <a:t>shareholders</a:t>
            </a:r>
            <a:r>
              <a:rPr lang="en-US" sz="1400" b="1" dirty="0">
                <a:solidFill>
                  <a:schemeClr val="tx2"/>
                </a:solidFill>
                <a:latin typeface="Calibri" pitchFamily="34" charset="0"/>
              </a:rPr>
              <a:t>: </a:t>
            </a:r>
            <a:r>
              <a:rPr lang="en-US" sz="1400" dirty="0">
                <a:solidFill>
                  <a:schemeClr val="tx2"/>
                </a:solidFill>
                <a:latin typeface="Calibri" pitchFamily="34" charset="0"/>
              </a:rPr>
              <a:t>Cash-settled</a:t>
            </a:r>
            <a:r>
              <a:rPr lang="en-US" sz="1400" b="1" dirty="0">
                <a:solidFill>
                  <a:schemeClr val="tx2"/>
                </a:solidFill>
                <a:latin typeface="Calibri" pitchFamily="34" charset="0"/>
              </a:rPr>
              <a:t> </a:t>
            </a:r>
            <a:r>
              <a:rPr lang="en-US" sz="1400" b="1" dirty="0" smtClean="0">
                <a:solidFill>
                  <a:schemeClr val="tx2"/>
                </a:solidFill>
                <a:latin typeface="Calibri" pitchFamily="34" charset="0"/>
              </a:rPr>
              <a:t>Stock </a:t>
            </a:r>
            <a:r>
              <a:rPr lang="en-US" sz="1400" b="1" dirty="0">
                <a:solidFill>
                  <a:schemeClr val="tx2"/>
                </a:solidFill>
                <a:latin typeface="Calibri" pitchFamily="34" charset="0"/>
              </a:rPr>
              <a:t>Options</a:t>
            </a:r>
            <a:endParaRPr lang="en-GB" sz="1400" b="1"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9"/>
          <p:cNvSpPr txBox="1">
            <a:spLocks noChangeArrowheads="1"/>
          </p:cNvSpPr>
          <p:nvPr/>
        </p:nvSpPr>
        <p:spPr bwMode="auto">
          <a:xfrm>
            <a:off x="0" y="0"/>
            <a:ext cx="3857625" cy="369888"/>
          </a:xfrm>
          <a:prstGeom prst="rect">
            <a:avLst/>
          </a:prstGeom>
          <a:noFill/>
          <a:ln w="9525">
            <a:noFill/>
            <a:miter lim="800000"/>
            <a:headEnd/>
            <a:tailEnd/>
          </a:ln>
        </p:spPr>
        <p:txBody>
          <a:bodyPr>
            <a:spAutoFit/>
          </a:bodyPr>
          <a:lstStyle/>
          <a:p>
            <a:r>
              <a:rPr lang="pt-BR" b="1" i="1" dirty="0" err="1">
                <a:solidFill>
                  <a:schemeClr val="tx2"/>
                </a:solidFill>
                <a:latin typeface="Calibri" pitchFamily="34" charset="0"/>
              </a:rPr>
              <a:t>Investor</a:t>
            </a:r>
            <a:r>
              <a:rPr lang="pt-BR" b="1" i="1" dirty="0">
                <a:solidFill>
                  <a:schemeClr val="tx2"/>
                </a:solidFill>
                <a:latin typeface="Calibri" pitchFamily="34" charset="0"/>
              </a:rPr>
              <a:t> </a:t>
            </a:r>
            <a:r>
              <a:rPr lang="pt-BR" b="1" i="1" dirty="0" err="1">
                <a:solidFill>
                  <a:schemeClr val="tx2"/>
                </a:solidFill>
                <a:latin typeface="Calibri" pitchFamily="34" charset="0"/>
              </a:rPr>
              <a:t>Relations</a:t>
            </a:r>
            <a:r>
              <a:rPr lang="pt-BR" b="1" i="1" dirty="0">
                <a:solidFill>
                  <a:schemeClr val="tx2"/>
                </a:solidFill>
                <a:latin typeface="Calibri" pitchFamily="34" charset="0"/>
              </a:rPr>
              <a:t> </a:t>
            </a:r>
            <a:r>
              <a:rPr lang="pt-BR" b="1" i="1" dirty="0" err="1">
                <a:solidFill>
                  <a:schemeClr val="tx2"/>
                </a:solidFill>
                <a:latin typeface="Calibri" pitchFamily="34" charset="0"/>
              </a:rPr>
              <a:t>Contact</a:t>
            </a:r>
            <a:r>
              <a:rPr lang="pt-BR" b="1" i="1" dirty="0">
                <a:solidFill>
                  <a:schemeClr val="tx2"/>
                </a:solidFill>
                <a:latin typeface="Calibri" pitchFamily="34" charset="0"/>
              </a:rPr>
              <a:t> </a:t>
            </a:r>
            <a:r>
              <a:rPr lang="pt-BR" b="1" i="1" dirty="0" err="1">
                <a:solidFill>
                  <a:schemeClr val="tx2"/>
                </a:solidFill>
                <a:latin typeface="Calibri" pitchFamily="34" charset="0"/>
              </a:rPr>
              <a:t>Info</a:t>
            </a:r>
            <a:endParaRPr lang="pt-BR" b="1" i="1" dirty="0">
              <a:solidFill>
                <a:schemeClr val="tx2"/>
              </a:solidFill>
              <a:latin typeface="Calibri" pitchFamily="34" charset="0"/>
            </a:endParaRPr>
          </a:p>
        </p:txBody>
      </p:sp>
      <p:grpSp>
        <p:nvGrpSpPr>
          <p:cNvPr id="26627" name="Grupo 3"/>
          <p:cNvGrpSpPr>
            <a:grpSpLocks/>
          </p:cNvGrpSpPr>
          <p:nvPr/>
        </p:nvGrpSpPr>
        <p:grpSpPr bwMode="auto">
          <a:xfrm>
            <a:off x="2714625" y="2286000"/>
            <a:ext cx="3786188" cy="1791365"/>
            <a:chOff x="2703513" y="4133136"/>
            <a:chExt cx="3736975" cy="1764844"/>
          </a:xfrm>
        </p:grpSpPr>
        <p:sp>
          <p:nvSpPr>
            <p:cNvPr id="26634" name="Rectangle 19"/>
            <p:cNvSpPr>
              <a:spLocks noChangeArrowheads="1"/>
            </p:cNvSpPr>
            <p:nvPr/>
          </p:nvSpPr>
          <p:spPr bwMode="auto">
            <a:xfrm>
              <a:off x="2703513" y="5079286"/>
              <a:ext cx="3736975" cy="818694"/>
            </a:xfrm>
            <a:prstGeom prst="rect">
              <a:avLst/>
            </a:prstGeom>
            <a:noFill/>
            <a:ln w="9525">
              <a:noFill/>
              <a:miter lim="800000"/>
              <a:headEnd/>
              <a:tailEnd/>
            </a:ln>
          </p:spPr>
          <p:txBody>
            <a:bodyPr lIns="0" rIns="0">
              <a:spAutoFit/>
            </a:bodyPr>
            <a:lstStyle/>
            <a:p>
              <a:pPr marL="71438" indent="-290513" algn="ctr" eaLnBrk="0" hangingPunct="0">
                <a:buClr>
                  <a:srgbClr val="082060"/>
                </a:buClr>
                <a:buSzPct val="120000"/>
              </a:pPr>
              <a:r>
                <a:rPr lang="en-US" sz="1200" b="1" dirty="0" err="1">
                  <a:solidFill>
                    <a:srgbClr val="003366"/>
                  </a:solidFill>
                  <a:latin typeface="Calibri" pitchFamily="34" charset="0"/>
                  <a:cs typeface="Times New Roman" pitchFamily="18" charset="0"/>
                </a:rPr>
                <a:t>BM&amp;FBovespa</a:t>
              </a:r>
              <a:r>
                <a:rPr lang="en-US" sz="1200" b="1" dirty="0">
                  <a:solidFill>
                    <a:srgbClr val="003366"/>
                  </a:solidFill>
                  <a:latin typeface="Calibri" pitchFamily="34" charset="0"/>
                  <a:cs typeface="Times New Roman" pitchFamily="18" charset="0"/>
                </a:rPr>
                <a:t>: </a:t>
              </a:r>
              <a:r>
                <a:rPr lang="en-US" sz="1200" dirty="0">
                  <a:solidFill>
                    <a:srgbClr val="003366"/>
                  </a:solidFill>
                  <a:latin typeface="Calibri" pitchFamily="34" charset="0"/>
                  <a:cs typeface="Times New Roman" pitchFamily="18" charset="0"/>
                </a:rPr>
                <a:t>WSON11</a:t>
              </a:r>
            </a:p>
            <a:p>
              <a:pPr marL="71438" indent="-290513" algn="ctr" eaLnBrk="0" hangingPunct="0">
                <a:buClr>
                  <a:srgbClr val="082060"/>
                </a:buClr>
                <a:buSzPct val="120000"/>
              </a:pPr>
              <a:r>
                <a:rPr lang="en-US" sz="1200" b="1" dirty="0">
                  <a:solidFill>
                    <a:srgbClr val="003366"/>
                  </a:solidFill>
                  <a:latin typeface="Calibri" pitchFamily="34" charset="0"/>
                  <a:cs typeface="Times New Roman" pitchFamily="18" charset="0"/>
                </a:rPr>
                <a:t>IR website: </a:t>
              </a:r>
              <a:r>
                <a:rPr lang="en-US" sz="1200" dirty="0" smtClean="0">
                  <a:solidFill>
                    <a:srgbClr val="003366"/>
                  </a:solidFill>
                  <a:latin typeface="Calibri" pitchFamily="34" charset="0"/>
                  <a:cs typeface="Times New Roman" pitchFamily="18" charset="0"/>
                  <a:hlinkClick r:id="rId2"/>
                </a:rPr>
                <a:t>www.wilsonsons.com/ir</a:t>
              </a:r>
              <a:endParaRPr lang="en-US" sz="1200" dirty="0">
                <a:solidFill>
                  <a:srgbClr val="003366"/>
                </a:solidFill>
                <a:latin typeface="Calibri" pitchFamily="34" charset="0"/>
                <a:cs typeface="Times New Roman" pitchFamily="18" charset="0"/>
              </a:endParaRPr>
            </a:p>
            <a:p>
              <a:pPr marL="71438" indent="-290513" algn="ctr" eaLnBrk="0" hangingPunct="0">
                <a:buClr>
                  <a:srgbClr val="082060"/>
                </a:buClr>
                <a:buSzPct val="120000"/>
              </a:pPr>
              <a:r>
                <a:rPr lang="en-US" sz="1200" b="1" dirty="0">
                  <a:solidFill>
                    <a:srgbClr val="003366"/>
                  </a:solidFill>
                  <a:latin typeface="Calibri" pitchFamily="34" charset="0"/>
                  <a:cs typeface="Times New Roman" pitchFamily="18" charset="0"/>
                </a:rPr>
                <a:t>Twitter: </a:t>
              </a:r>
              <a:r>
                <a:rPr lang="en-US" sz="1200" dirty="0">
                  <a:solidFill>
                    <a:srgbClr val="003366"/>
                  </a:solidFill>
                  <a:latin typeface="Calibri" pitchFamily="34" charset="0"/>
                  <a:cs typeface="Times New Roman" pitchFamily="18" charset="0"/>
                  <a:hlinkClick r:id="rId2"/>
                </a:rPr>
                <a:t>@</a:t>
              </a:r>
              <a:r>
                <a:rPr lang="en-US" sz="1200" dirty="0" err="1">
                  <a:solidFill>
                    <a:srgbClr val="003366"/>
                  </a:solidFill>
                  <a:latin typeface="Calibri" pitchFamily="34" charset="0"/>
                  <a:cs typeface="Times New Roman" pitchFamily="18" charset="0"/>
                  <a:hlinkClick r:id="rId2"/>
                </a:rPr>
                <a:t>WilsonSonsIR</a:t>
              </a:r>
              <a:endParaRPr lang="en-US" sz="1200" dirty="0">
                <a:solidFill>
                  <a:srgbClr val="003366"/>
                </a:solidFill>
                <a:latin typeface="Calibri" pitchFamily="34" charset="0"/>
                <a:cs typeface="Times New Roman" pitchFamily="18" charset="0"/>
                <a:hlinkClick r:id="rId2"/>
              </a:endParaRPr>
            </a:p>
            <a:p>
              <a:pPr marL="71438" indent="-290513" algn="ctr" eaLnBrk="0" hangingPunct="0">
                <a:buClr>
                  <a:srgbClr val="082060"/>
                </a:buClr>
                <a:buSzPct val="120000"/>
              </a:pPr>
              <a:r>
                <a:rPr lang="en-US" sz="1200" b="1" dirty="0" err="1">
                  <a:solidFill>
                    <a:srgbClr val="003366"/>
                  </a:solidFill>
                  <a:latin typeface="Calibri" pitchFamily="34" charset="0"/>
                  <a:cs typeface="Times New Roman" pitchFamily="18" charset="0"/>
                </a:rPr>
                <a:t>Youtube</a:t>
              </a:r>
              <a:r>
                <a:rPr lang="en-US" sz="1200" b="1" dirty="0">
                  <a:solidFill>
                    <a:srgbClr val="003366"/>
                  </a:solidFill>
                  <a:latin typeface="Calibri" pitchFamily="34" charset="0"/>
                  <a:cs typeface="Times New Roman" pitchFamily="18" charset="0"/>
                </a:rPr>
                <a:t> Channel: </a:t>
              </a:r>
              <a:r>
                <a:rPr lang="en-US" sz="1200" dirty="0" err="1">
                  <a:solidFill>
                    <a:srgbClr val="003366"/>
                  </a:solidFill>
                  <a:latin typeface="Calibri" pitchFamily="34" charset="0"/>
                  <a:cs typeface="Times New Roman" pitchFamily="18" charset="0"/>
                  <a:hlinkClick r:id="rId2"/>
                </a:rPr>
                <a:t>WilsonSonsIR</a:t>
              </a:r>
              <a:endParaRPr lang="en-US" sz="1200" dirty="0">
                <a:solidFill>
                  <a:srgbClr val="003366"/>
                </a:solidFill>
                <a:latin typeface="Calibri" pitchFamily="34" charset="0"/>
                <a:cs typeface="Times New Roman" pitchFamily="18" charset="0"/>
                <a:hlinkClick r:id="rId2"/>
              </a:endParaRPr>
            </a:p>
          </p:txBody>
        </p:sp>
        <p:pic>
          <p:nvPicPr>
            <p:cNvPr id="26635" name="Picture 2" descr="Wilson Sons princip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93344" y="4133136"/>
              <a:ext cx="1357312" cy="846138"/>
            </a:xfrm>
            <a:prstGeom prst="rect">
              <a:avLst/>
            </a:prstGeom>
            <a:noFill/>
            <a:ln w="9525">
              <a:noFill/>
              <a:miter lim="800000"/>
              <a:headEnd/>
              <a:tailEnd/>
            </a:ln>
          </p:spPr>
        </p:pic>
      </p:grpSp>
      <p:graphicFrame>
        <p:nvGraphicFramePr>
          <p:cNvPr id="9" name="Group 18"/>
          <p:cNvGraphicFramePr>
            <a:graphicFrameLocks noGrp="1"/>
          </p:cNvGraphicFramePr>
          <p:nvPr/>
        </p:nvGraphicFramePr>
        <p:xfrm>
          <a:off x="214313" y="785813"/>
          <a:ext cx="8643998" cy="1257300"/>
        </p:xfrm>
        <a:graphic>
          <a:graphicData uri="http://schemas.openxmlformats.org/drawingml/2006/table">
            <a:tbl>
              <a:tblPr/>
              <a:tblGrid>
                <a:gridCol w="4397796"/>
                <a:gridCol w="4246202"/>
              </a:tblGrid>
              <a:tr h="6254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rPr>
                        <a:t>Felipe </a:t>
                      </a:r>
                      <a:r>
                        <a:rPr kumimoji="0" lang="en-GB" sz="1800" b="1" i="0" u="none" strike="noStrike" cap="none" normalizeH="0" baseline="0" noProof="0" dirty="0" err="1" smtClean="0">
                          <a:ln>
                            <a:noFill/>
                          </a:ln>
                          <a:solidFill>
                            <a:srgbClr val="003366"/>
                          </a:solidFill>
                          <a:effectLst/>
                          <a:latin typeface="Calibri" pitchFamily="34" charset="0"/>
                          <a:cs typeface="Times New Roman" pitchFamily="18" charset="0"/>
                        </a:rPr>
                        <a:t>Gutterres</a:t>
                      </a:r>
                      <a:endPar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CFO of the Brazilian Subsidiary and Investor Relations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ri@wilsonsons.com.br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+55 (21) 2126-4112</a:t>
                      </a: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rPr>
                        <a:t>Michael Connell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Investor Relations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michael.connell@wilsonsons.com.br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+55 (21) 2126-4107</a:t>
                      </a: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10" name="Group 18"/>
          <p:cNvGraphicFramePr>
            <a:graphicFrameLocks noGrp="1"/>
          </p:cNvGraphicFramePr>
          <p:nvPr/>
        </p:nvGraphicFramePr>
        <p:xfrm>
          <a:off x="-500098" y="4500569"/>
          <a:ext cx="6929486" cy="1310640"/>
        </p:xfrm>
        <a:graphic>
          <a:graphicData uri="http://schemas.openxmlformats.org/drawingml/2006/table">
            <a:tbl>
              <a:tblPr/>
              <a:tblGrid>
                <a:gridCol w="3525506"/>
                <a:gridCol w="3403980"/>
              </a:tblGrid>
              <a:tr h="13106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rPr>
                        <a:t>Eduardo </a:t>
                      </a:r>
                      <a:r>
                        <a:rPr kumimoji="0" lang="en-GB" sz="1800" b="1" i="0" u="none" strike="noStrike" cap="none" normalizeH="0" baseline="0" noProof="0" dirty="0" err="1" smtClean="0">
                          <a:ln>
                            <a:noFill/>
                          </a:ln>
                          <a:solidFill>
                            <a:srgbClr val="003366"/>
                          </a:solidFill>
                          <a:effectLst/>
                          <a:latin typeface="Calibri" pitchFamily="34" charset="0"/>
                          <a:cs typeface="Times New Roman" pitchFamily="18" charset="0"/>
                        </a:rPr>
                        <a:t>Valença</a:t>
                      </a:r>
                      <a:endPar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Investor Relations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eduardo.valenca@wilsonsons.com.br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+55 (21) 2126-4105</a:t>
                      </a: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rPr>
                        <a:t>George </a:t>
                      </a:r>
                      <a:r>
                        <a:rPr kumimoji="0" lang="en-GB" sz="1800" b="1" i="0" u="none" strike="noStrike" cap="none" normalizeH="0" baseline="0" noProof="0" dirty="0" err="1" smtClean="0">
                          <a:ln>
                            <a:noFill/>
                          </a:ln>
                          <a:solidFill>
                            <a:srgbClr val="003366"/>
                          </a:solidFill>
                          <a:effectLst/>
                          <a:latin typeface="Calibri" pitchFamily="34" charset="0"/>
                          <a:cs typeface="Times New Roman" pitchFamily="18" charset="0"/>
                        </a:rPr>
                        <a:t>Kassab</a:t>
                      </a:r>
                      <a:endPar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Investor Relations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george.kassab@wilsonsons.com.br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+55 (21) 2126-4263</a:t>
                      </a: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8" name="Group 18"/>
          <p:cNvGraphicFramePr>
            <a:graphicFrameLocks noGrp="1"/>
          </p:cNvGraphicFramePr>
          <p:nvPr/>
        </p:nvGraphicFramePr>
        <p:xfrm>
          <a:off x="6072198" y="4500570"/>
          <a:ext cx="6929486" cy="1310640"/>
        </p:xfrm>
        <a:graphic>
          <a:graphicData uri="http://schemas.openxmlformats.org/drawingml/2006/table">
            <a:tbl>
              <a:tblPr/>
              <a:tblGrid>
                <a:gridCol w="3525506"/>
                <a:gridCol w="3403980"/>
              </a:tblGrid>
              <a:tr h="13106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err="1" smtClean="0">
                          <a:ln>
                            <a:noFill/>
                          </a:ln>
                          <a:solidFill>
                            <a:srgbClr val="003366"/>
                          </a:solidFill>
                          <a:effectLst/>
                          <a:latin typeface="Calibri" pitchFamily="34" charset="0"/>
                          <a:cs typeface="Times New Roman" pitchFamily="18" charset="0"/>
                        </a:rPr>
                        <a:t>Nattalee</a:t>
                      </a:r>
                      <a:r>
                        <a:rPr kumimoji="0" lang="en-GB" sz="1800" b="1" i="0" u="none" strike="noStrike" cap="none" normalizeH="0" baseline="0" noProof="0" dirty="0" smtClean="0">
                          <a:ln>
                            <a:noFill/>
                          </a:ln>
                          <a:solidFill>
                            <a:srgbClr val="003366"/>
                          </a:solidFill>
                          <a:effectLst/>
                          <a:latin typeface="Calibri" pitchFamily="34" charset="0"/>
                          <a:cs typeface="Times New Roman" pitchFamily="18" charset="0"/>
                        </a:rPr>
                        <a:t> Souza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noProof="0" dirty="0" smtClean="0">
                        <a:ln>
                          <a:noFill/>
                        </a:ln>
                        <a:solidFill>
                          <a:srgbClr val="003366"/>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Investor Relations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nattalee.souza@wilsonsons.com.br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noProof="0" dirty="0" smtClean="0">
                          <a:ln>
                            <a:noFill/>
                          </a:ln>
                          <a:solidFill>
                            <a:srgbClr val="003366"/>
                          </a:solidFill>
                          <a:effectLst/>
                          <a:latin typeface="Calibri" pitchFamily="34" charset="0"/>
                          <a:cs typeface="Times New Roman" pitchFamily="18" charset="0"/>
                        </a:rPr>
                        <a:t>+55 (21) 2126-4293</a:t>
                      </a: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noProof="0" dirty="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
          <p:cNvPicPr>
            <a:picLocks noChangeAspect="1" noChangeArrowheads="1"/>
          </p:cNvPicPr>
          <p:nvPr/>
        </p:nvPicPr>
        <p:blipFill>
          <a:blip r:embed="rId2" cstate="print"/>
          <a:srcRect/>
          <a:stretch>
            <a:fillRect/>
          </a:stretch>
        </p:blipFill>
        <p:spPr bwMode="auto">
          <a:xfrm>
            <a:off x="1395433" y="852470"/>
            <a:ext cx="6067425" cy="4667250"/>
          </a:xfrm>
          <a:prstGeom prst="rect">
            <a:avLst/>
          </a:prstGeom>
          <a:noFill/>
          <a:ln w="9525">
            <a:noFill/>
            <a:miter lim="800000"/>
            <a:headEnd/>
            <a:tailEnd/>
          </a:ln>
          <a:effectLst/>
        </p:spPr>
      </p:pic>
      <p:graphicFrame>
        <p:nvGraphicFramePr>
          <p:cNvPr id="169" name="Gráfico 168"/>
          <p:cNvGraphicFramePr/>
          <p:nvPr/>
        </p:nvGraphicFramePr>
        <p:xfrm>
          <a:off x="1214414" y="7572404"/>
          <a:ext cx="6048000"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64" name="Retângulo 63"/>
          <p:cNvSpPr/>
          <p:nvPr/>
        </p:nvSpPr>
        <p:spPr>
          <a:xfrm>
            <a:off x="6388430" y="1981190"/>
            <a:ext cx="755338" cy="714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4795839" y="633393"/>
            <a:ext cx="756000" cy="714380"/>
          </a:xfrm>
          <a:prstGeom prst="rect">
            <a:avLst/>
          </a:prstGeom>
          <a:solidFill>
            <a:schemeClr val="bg1">
              <a:lumMod val="9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Retângulo 94"/>
          <p:cNvSpPr/>
          <p:nvPr/>
        </p:nvSpPr>
        <p:spPr>
          <a:xfrm>
            <a:off x="5724533" y="642918"/>
            <a:ext cx="3143272" cy="714380"/>
          </a:xfrm>
          <a:prstGeom prst="rect">
            <a:avLst/>
          </a:prstGeom>
          <a:solidFill>
            <a:schemeClr val="bg1">
              <a:lumMod val="9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err="1" smtClean="0">
                <a:solidFill>
                  <a:schemeClr val="tx2"/>
                </a:solidFill>
              </a:rPr>
              <a:t>International</a:t>
            </a:r>
            <a:r>
              <a:rPr lang="pt-BR" sz="1400" b="1" dirty="0" smtClean="0">
                <a:solidFill>
                  <a:schemeClr val="tx2"/>
                </a:solidFill>
              </a:rPr>
              <a:t> Trade </a:t>
            </a:r>
            <a:r>
              <a:rPr lang="pt-BR" sz="1400" b="1" dirty="0" err="1" smtClean="0">
                <a:solidFill>
                  <a:schemeClr val="tx2"/>
                </a:solidFill>
              </a:rPr>
              <a:t>Flow</a:t>
            </a:r>
            <a:r>
              <a:rPr lang="pt-BR" sz="1400" b="1" dirty="0" smtClean="0">
                <a:solidFill>
                  <a:schemeClr val="tx2"/>
                </a:solidFill>
              </a:rPr>
              <a:t> &amp; </a:t>
            </a:r>
            <a:r>
              <a:rPr lang="pt-BR" sz="1400" b="1" dirty="0" err="1" smtClean="0">
                <a:solidFill>
                  <a:schemeClr val="tx2"/>
                </a:solidFill>
              </a:rPr>
              <a:t>Domestic</a:t>
            </a:r>
            <a:r>
              <a:rPr lang="pt-BR" sz="1400" b="1" dirty="0" smtClean="0">
                <a:solidFill>
                  <a:schemeClr val="tx2"/>
                </a:solidFill>
              </a:rPr>
              <a:t> </a:t>
            </a:r>
            <a:r>
              <a:rPr lang="pt-BR" sz="1400" b="1" dirty="0" err="1" smtClean="0">
                <a:solidFill>
                  <a:schemeClr val="tx2"/>
                </a:solidFill>
              </a:rPr>
              <a:t>Economy</a:t>
            </a:r>
            <a:endParaRPr lang="pt-BR" sz="1400" b="1" dirty="0">
              <a:solidFill>
                <a:schemeClr val="tx2"/>
              </a:solidFill>
            </a:endParaRPr>
          </a:p>
        </p:txBody>
      </p:sp>
      <p:pic>
        <p:nvPicPr>
          <p:cNvPr id="289" name="Picture 9"/>
          <p:cNvPicPr>
            <a:picLocks noChangeAspect="1" noChangeArrowheads="1"/>
          </p:cNvPicPr>
          <p:nvPr/>
        </p:nvPicPr>
        <p:blipFill>
          <a:blip r:embed="rId4" cstate="print"/>
          <a:srcRect l="33809" t="35552" r="61307" b="58580"/>
          <a:stretch>
            <a:fillRect/>
          </a:stretch>
        </p:blipFill>
        <p:spPr bwMode="auto">
          <a:xfrm>
            <a:off x="4817782" y="643363"/>
            <a:ext cx="712800" cy="642497"/>
          </a:xfrm>
          <a:prstGeom prst="rect">
            <a:avLst/>
          </a:prstGeom>
          <a:noFill/>
          <a:ln w="9525">
            <a:noFill/>
            <a:miter lim="800000"/>
            <a:headEnd/>
            <a:tailEnd/>
          </a:ln>
        </p:spPr>
      </p:pic>
      <p:cxnSp>
        <p:nvCxnSpPr>
          <p:cNvPr id="20" name="Conector reto 19"/>
          <p:cNvCxnSpPr/>
          <p:nvPr/>
        </p:nvCxnSpPr>
        <p:spPr>
          <a:xfrm>
            <a:off x="4644008" y="500042"/>
            <a:ext cx="432048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cstate="print">
            <a:lum bright="10000"/>
          </a:blip>
          <a:srcRect r="2795"/>
          <a:stretch>
            <a:fillRect/>
          </a:stretch>
        </p:blipFill>
        <p:spPr bwMode="auto">
          <a:xfrm>
            <a:off x="142844" y="500042"/>
            <a:ext cx="2484338" cy="2638892"/>
          </a:xfrm>
          <a:prstGeom prst="rect">
            <a:avLst/>
          </a:prstGeom>
          <a:noFill/>
          <a:ln w="9525">
            <a:noFill/>
            <a:miter lim="800000"/>
            <a:headEnd/>
            <a:tailEnd/>
          </a:ln>
        </p:spPr>
      </p:pic>
      <p:sp>
        <p:nvSpPr>
          <p:cNvPr id="23562" name="CaixaDeTexto 25"/>
          <p:cNvSpPr txBox="1">
            <a:spLocks noChangeArrowheads="1"/>
          </p:cNvSpPr>
          <p:nvPr/>
        </p:nvSpPr>
        <p:spPr bwMode="auto">
          <a:xfrm>
            <a:off x="0" y="0"/>
            <a:ext cx="9144000" cy="307777"/>
          </a:xfrm>
          <a:prstGeom prst="rect">
            <a:avLst/>
          </a:prstGeom>
          <a:noFill/>
          <a:ln w="9525">
            <a:noFill/>
            <a:miter lim="800000"/>
            <a:headEnd/>
            <a:tailEnd/>
          </a:ln>
        </p:spPr>
        <p:txBody>
          <a:bodyPr>
            <a:spAutoFit/>
          </a:bodyPr>
          <a:lstStyle/>
          <a:p>
            <a:r>
              <a:rPr lang="pt-BR" sz="1400" b="1" dirty="0" smtClean="0">
                <a:solidFill>
                  <a:schemeClr val="tx2"/>
                </a:solidFill>
                <a:latin typeface="Arial" pitchFamily="34" charset="0"/>
                <a:cs typeface="Arial" pitchFamily="34" charset="0"/>
              </a:rPr>
              <a:t>Wilson Sons </a:t>
            </a:r>
            <a:r>
              <a:rPr lang="pt-BR" sz="1400" b="1" dirty="0" err="1" smtClean="0">
                <a:solidFill>
                  <a:schemeClr val="tx2"/>
                </a:solidFill>
                <a:latin typeface="Arial" pitchFamily="34" charset="0"/>
                <a:cs typeface="Arial" pitchFamily="34" charset="0"/>
              </a:rPr>
              <a:t>at</a:t>
            </a:r>
            <a:r>
              <a:rPr lang="pt-BR" sz="1400" b="1" dirty="0" smtClean="0">
                <a:solidFill>
                  <a:schemeClr val="tx2"/>
                </a:solidFill>
                <a:latin typeface="Arial" pitchFamily="34" charset="0"/>
                <a:cs typeface="Arial" pitchFamily="34" charset="0"/>
              </a:rPr>
              <a:t> a </a:t>
            </a:r>
            <a:r>
              <a:rPr lang="pt-BR" sz="1400" b="1" dirty="0" err="1" smtClean="0">
                <a:solidFill>
                  <a:schemeClr val="tx2"/>
                </a:solidFill>
                <a:latin typeface="Arial" pitchFamily="34" charset="0"/>
                <a:cs typeface="Arial" pitchFamily="34" charset="0"/>
              </a:rPr>
              <a:t>Glance</a:t>
            </a:r>
            <a:endParaRPr lang="pt-BR" sz="1400" b="1" dirty="0">
              <a:solidFill>
                <a:schemeClr val="tx2"/>
              </a:solidFill>
              <a:latin typeface="Arial" pitchFamily="34" charset="0"/>
              <a:cs typeface="Arial" pitchFamily="34" charset="0"/>
            </a:endParaRPr>
          </a:p>
        </p:txBody>
      </p:sp>
      <p:cxnSp>
        <p:nvCxnSpPr>
          <p:cNvPr id="17" name="Conector reto 16"/>
          <p:cNvCxnSpPr/>
          <p:nvPr/>
        </p:nvCxnSpPr>
        <p:spPr>
          <a:xfrm>
            <a:off x="179512" y="500042"/>
            <a:ext cx="4248472"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4644008" y="5985350"/>
            <a:ext cx="432048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179512" y="5985350"/>
            <a:ext cx="42484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179512" y="500042"/>
            <a:ext cx="0" cy="266429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179512" y="3393062"/>
            <a:ext cx="0" cy="25922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8964488" y="500042"/>
            <a:ext cx="0" cy="26642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a:off x="8964488" y="3393062"/>
            <a:ext cx="0" cy="25922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4644008" y="5121254"/>
            <a:ext cx="0" cy="86409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4644008" y="500042"/>
            <a:ext cx="0" cy="93610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4427984" y="500042"/>
            <a:ext cx="0" cy="93610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4427984" y="5121254"/>
            <a:ext cx="0" cy="8640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6372200" y="3164338"/>
            <a:ext cx="25922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6372200" y="3393062"/>
            <a:ext cx="25922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179512" y="3393062"/>
            <a:ext cx="25202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a:off x="179512" y="3164338"/>
            <a:ext cx="2520280"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1" name="Freeform 173"/>
          <p:cNvSpPr>
            <a:spLocks noChangeAspect="1"/>
          </p:cNvSpPr>
          <p:nvPr/>
        </p:nvSpPr>
        <p:spPr bwMode="auto">
          <a:xfrm>
            <a:off x="5500694" y="3931738"/>
            <a:ext cx="3143272" cy="1711840"/>
          </a:xfrm>
          <a:custGeom>
            <a:avLst/>
            <a:gdLst/>
            <a:ahLst/>
            <a:cxnLst>
              <a:cxn ang="0">
                <a:pos x="0" y="1516"/>
              </a:cxn>
              <a:cxn ang="0">
                <a:pos x="4938" y="562"/>
              </a:cxn>
              <a:cxn ang="0">
                <a:pos x="5010" y="712"/>
              </a:cxn>
              <a:cxn ang="0">
                <a:pos x="5298" y="112"/>
              </a:cxn>
              <a:cxn ang="0">
                <a:pos x="4705" y="0"/>
              </a:cxn>
              <a:cxn ang="0">
                <a:pos x="4767" y="142"/>
              </a:cxn>
              <a:cxn ang="0">
                <a:pos x="0" y="1516"/>
              </a:cxn>
            </a:cxnLst>
            <a:rect l="0" t="0" r="r" b="b"/>
            <a:pathLst>
              <a:path w="5298" h="1516">
                <a:moveTo>
                  <a:pt x="0" y="1516"/>
                </a:moveTo>
                <a:cubicBezTo>
                  <a:pt x="2028" y="1378"/>
                  <a:pt x="4392" y="856"/>
                  <a:pt x="4938" y="562"/>
                </a:cubicBezTo>
                <a:cubicBezTo>
                  <a:pt x="4986" y="652"/>
                  <a:pt x="4974" y="616"/>
                  <a:pt x="5010" y="712"/>
                </a:cubicBezTo>
                <a:cubicBezTo>
                  <a:pt x="5166" y="382"/>
                  <a:pt x="5136" y="430"/>
                  <a:pt x="5298" y="112"/>
                </a:cubicBezTo>
                <a:cubicBezTo>
                  <a:pt x="4902" y="34"/>
                  <a:pt x="4998" y="52"/>
                  <a:pt x="4705" y="0"/>
                </a:cubicBezTo>
                <a:cubicBezTo>
                  <a:pt x="4749" y="109"/>
                  <a:pt x="4722" y="32"/>
                  <a:pt x="4767" y="142"/>
                </a:cubicBezTo>
                <a:cubicBezTo>
                  <a:pt x="3852" y="706"/>
                  <a:pt x="1794" y="1234"/>
                  <a:pt x="0" y="1516"/>
                </a:cubicBezTo>
                <a:close/>
              </a:path>
            </a:pathLst>
          </a:custGeom>
          <a:solidFill>
            <a:schemeClr val="bg1">
              <a:lumMod val="50000"/>
            </a:schemeClr>
          </a:solidFill>
          <a:ln>
            <a:solidFill>
              <a:schemeClr val="bg1">
                <a:lumMod val="50000"/>
              </a:schemeClr>
            </a:solidFill>
            <a:headEnd/>
            <a:tailEnd/>
          </a:ln>
        </p:spPr>
        <p:style>
          <a:lnRef idx="0">
            <a:schemeClr val="accent3"/>
          </a:lnRef>
          <a:fillRef idx="3">
            <a:schemeClr val="accent3"/>
          </a:fillRef>
          <a:effectRef idx="3">
            <a:schemeClr val="accent3"/>
          </a:effectRef>
          <a:fontRef idx="minor">
            <a:schemeClr val="lt1"/>
          </a:fontRef>
        </p:style>
        <p:txBody>
          <a:bodyPr/>
          <a:lstStyle/>
          <a:p>
            <a:pPr eaLnBrk="0" fontAlgn="auto" hangingPunct="0">
              <a:lnSpc>
                <a:spcPct val="120000"/>
              </a:lnSpc>
              <a:spcBef>
                <a:spcPts val="0"/>
              </a:spcBef>
              <a:spcAft>
                <a:spcPts val="0"/>
              </a:spcAft>
              <a:buClr>
                <a:srgbClr val="1A1A6C"/>
              </a:buClr>
              <a:buSzPct val="100000"/>
              <a:buFont typeface="Verdana" pitchFamily="34" charset="0"/>
              <a:buNone/>
              <a:defRPr/>
            </a:pPr>
            <a:endParaRPr lang="pt-BR"/>
          </a:p>
        </p:txBody>
      </p:sp>
      <p:sp>
        <p:nvSpPr>
          <p:cNvPr id="149" name="Elipse 148"/>
          <p:cNvSpPr>
            <a:spLocks noChangeAspect="1"/>
          </p:cNvSpPr>
          <p:nvPr/>
        </p:nvSpPr>
        <p:spPr bwMode="auto">
          <a:xfrm>
            <a:off x="5845185" y="5500140"/>
            <a:ext cx="59625" cy="72000"/>
          </a:xfrm>
          <a:prstGeom prst="ellipse">
            <a:avLst/>
          </a:prstGeom>
          <a:solidFill>
            <a:schemeClr val="bg2">
              <a:lumMod val="20000"/>
              <a:lumOff val="80000"/>
            </a:schemeClr>
          </a:solidFill>
          <a:ln>
            <a:solidFill>
              <a:schemeClr val="tx2">
                <a:lumMod val="60000"/>
                <a:lumOff val="40000"/>
              </a:schemeClr>
            </a:solidFill>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fontAlgn="auto" hangingPunct="0">
              <a:lnSpc>
                <a:spcPct val="120000"/>
              </a:lnSpc>
              <a:spcBef>
                <a:spcPts val="0"/>
              </a:spcBef>
              <a:spcAft>
                <a:spcPts val="0"/>
              </a:spcAft>
              <a:buClr>
                <a:srgbClr val="1A1A6C"/>
              </a:buClr>
              <a:buSzPct val="100000"/>
              <a:buFont typeface="Verdana" pitchFamily="34" charset="0"/>
              <a:buNone/>
              <a:defRPr/>
            </a:pPr>
            <a:endParaRPr lang="pt-BR"/>
          </a:p>
        </p:txBody>
      </p:sp>
      <p:sp>
        <p:nvSpPr>
          <p:cNvPr id="157" name="Elipse 156"/>
          <p:cNvSpPr/>
          <p:nvPr/>
        </p:nvSpPr>
        <p:spPr bwMode="auto">
          <a:xfrm>
            <a:off x="6648465" y="5213826"/>
            <a:ext cx="108000" cy="108000"/>
          </a:xfrm>
          <a:prstGeom prst="ellipse">
            <a:avLst/>
          </a:prstGeom>
          <a:solidFill>
            <a:schemeClr val="bg2">
              <a:lumMod val="20000"/>
              <a:lumOff val="80000"/>
            </a:schemeClr>
          </a:solidFill>
          <a:ln>
            <a:solidFill>
              <a:schemeClr val="tx2">
                <a:lumMod val="60000"/>
                <a:lumOff val="40000"/>
              </a:schemeClr>
            </a:solidFill>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fontAlgn="auto" hangingPunct="0">
              <a:lnSpc>
                <a:spcPct val="120000"/>
              </a:lnSpc>
              <a:spcBef>
                <a:spcPts val="0"/>
              </a:spcBef>
              <a:spcAft>
                <a:spcPts val="0"/>
              </a:spcAft>
              <a:buClr>
                <a:srgbClr val="1A1A6C"/>
              </a:buClr>
              <a:buSzPct val="100000"/>
              <a:buFont typeface="Verdana" pitchFamily="34" charset="0"/>
              <a:buNone/>
              <a:defRPr/>
            </a:pPr>
            <a:endParaRPr lang="pt-BR" dirty="0"/>
          </a:p>
        </p:txBody>
      </p:sp>
      <p:pic>
        <p:nvPicPr>
          <p:cNvPr id="160" name="Picture 2"/>
          <p:cNvPicPr>
            <a:picLocks noChangeAspect="1" noChangeArrowheads="1"/>
          </p:cNvPicPr>
          <p:nvPr/>
        </p:nvPicPr>
        <p:blipFill>
          <a:blip r:embed="rId6" cstate="print"/>
          <a:srcRect l="61640" t="46875" r="27286" b="33438"/>
          <a:stretch>
            <a:fillRect/>
          </a:stretch>
        </p:blipFill>
        <p:spPr bwMode="auto">
          <a:xfrm>
            <a:off x="214282" y="2000240"/>
            <a:ext cx="834362" cy="1112483"/>
          </a:xfrm>
          <a:prstGeom prst="rect">
            <a:avLst/>
          </a:prstGeom>
          <a:noFill/>
          <a:ln w="9525">
            <a:noFill/>
            <a:miter lim="800000"/>
            <a:headEnd/>
            <a:tailEnd/>
          </a:ln>
        </p:spPr>
      </p:pic>
      <p:sp>
        <p:nvSpPr>
          <p:cNvPr id="162" name="Elipse 161"/>
          <p:cNvSpPr/>
          <p:nvPr/>
        </p:nvSpPr>
        <p:spPr bwMode="auto">
          <a:xfrm>
            <a:off x="7929586" y="4462884"/>
            <a:ext cx="252000" cy="252000"/>
          </a:xfrm>
          <a:prstGeom prst="ellipse">
            <a:avLst/>
          </a:prstGeom>
          <a:solidFill>
            <a:schemeClr val="bg2">
              <a:lumMod val="20000"/>
              <a:lumOff val="80000"/>
            </a:schemeClr>
          </a:solidFill>
          <a:ln>
            <a:solidFill>
              <a:schemeClr val="tx2">
                <a:lumMod val="60000"/>
                <a:lumOff val="40000"/>
              </a:schemeClr>
            </a:solidFill>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fontAlgn="auto" hangingPunct="0">
              <a:lnSpc>
                <a:spcPct val="120000"/>
              </a:lnSpc>
              <a:spcBef>
                <a:spcPts val="0"/>
              </a:spcBef>
              <a:spcAft>
                <a:spcPts val="0"/>
              </a:spcAft>
              <a:buClr>
                <a:srgbClr val="1A1A6C"/>
              </a:buClr>
              <a:buSzPct val="100000"/>
              <a:buFont typeface="Verdana" pitchFamily="34" charset="0"/>
              <a:buNone/>
              <a:defRPr/>
            </a:pPr>
            <a:endParaRPr lang="pt-BR" dirty="0"/>
          </a:p>
        </p:txBody>
      </p:sp>
      <p:sp>
        <p:nvSpPr>
          <p:cNvPr id="164" name="CaixaDeTexto 163"/>
          <p:cNvSpPr txBox="1"/>
          <p:nvPr/>
        </p:nvSpPr>
        <p:spPr>
          <a:xfrm>
            <a:off x="7715272" y="4000504"/>
            <a:ext cx="576064" cy="261610"/>
          </a:xfrm>
          <a:prstGeom prst="rect">
            <a:avLst/>
          </a:prstGeom>
          <a:noFill/>
        </p:spPr>
        <p:txBody>
          <a:bodyPr wrap="square" rtlCol="0">
            <a:spAutoFit/>
          </a:bodyPr>
          <a:lstStyle/>
          <a:p>
            <a:r>
              <a:rPr lang="pt-BR" sz="1050" b="1" dirty="0" smtClean="0">
                <a:solidFill>
                  <a:schemeClr val="tx2"/>
                </a:solidFill>
                <a:latin typeface="Arial" pitchFamily="34" charset="0"/>
                <a:cs typeface="Arial" pitchFamily="34" charset="0"/>
              </a:rPr>
              <a:t>151.5</a:t>
            </a:r>
          </a:p>
        </p:txBody>
      </p:sp>
      <p:sp>
        <p:nvSpPr>
          <p:cNvPr id="166" name="CaixaDeTexto 165"/>
          <p:cNvSpPr txBox="1"/>
          <p:nvPr/>
        </p:nvSpPr>
        <p:spPr>
          <a:xfrm>
            <a:off x="5643570" y="5146619"/>
            <a:ext cx="504056" cy="261610"/>
          </a:xfrm>
          <a:prstGeom prst="rect">
            <a:avLst/>
          </a:prstGeom>
          <a:noFill/>
        </p:spPr>
        <p:txBody>
          <a:bodyPr wrap="square" rtlCol="0">
            <a:spAutoFit/>
          </a:bodyPr>
          <a:lstStyle/>
          <a:p>
            <a:r>
              <a:rPr lang="pt-BR" sz="1050" b="1" dirty="0" smtClean="0">
                <a:solidFill>
                  <a:schemeClr val="tx2"/>
                </a:solidFill>
                <a:latin typeface="Arial" pitchFamily="34" charset="0"/>
                <a:cs typeface="Arial" pitchFamily="34" charset="0"/>
              </a:rPr>
              <a:t>76.2</a:t>
            </a:r>
          </a:p>
        </p:txBody>
      </p:sp>
      <p:sp>
        <p:nvSpPr>
          <p:cNvPr id="170" name="CaixaDeTexto 169"/>
          <p:cNvSpPr txBox="1"/>
          <p:nvPr/>
        </p:nvSpPr>
        <p:spPr>
          <a:xfrm>
            <a:off x="6429388" y="4819660"/>
            <a:ext cx="575494" cy="253916"/>
          </a:xfrm>
          <a:prstGeom prst="rect">
            <a:avLst/>
          </a:prstGeom>
          <a:noFill/>
        </p:spPr>
        <p:txBody>
          <a:bodyPr wrap="square" rtlCol="0">
            <a:spAutoFit/>
          </a:bodyPr>
          <a:lstStyle/>
          <a:p>
            <a:r>
              <a:rPr lang="pt-BR" sz="1050" b="1" dirty="0" smtClean="0">
                <a:solidFill>
                  <a:schemeClr val="tx2"/>
                </a:solidFill>
                <a:latin typeface="Arial" pitchFamily="34" charset="0"/>
                <a:cs typeface="Arial" pitchFamily="34" charset="0"/>
              </a:rPr>
              <a:t>122.7</a:t>
            </a:r>
          </a:p>
        </p:txBody>
      </p:sp>
      <p:sp>
        <p:nvSpPr>
          <p:cNvPr id="172" name="CaixaDeTexto 171"/>
          <p:cNvSpPr txBox="1"/>
          <p:nvPr/>
        </p:nvSpPr>
        <p:spPr>
          <a:xfrm>
            <a:off x="7072330" y="4453274"/>
            <a:ext cx="576064" cy="261610"/>
          </a:xfrm>
          <a:prstGeom prst="rect">
            <a:avLst/>
          </a:prstGeom>
          <a:noFill/>
        </p:spPr>
        <p:txBody>
          <a:bodyPr wrap="square" rtlCol="0">
            <a:spAutoFit/>
          </a:bodyPr>
          <a:lstStyle/>
          <a:p>
            <a:r>
              <a:rPr lang="pt-BR" sz="1050" b="1" dirty="0" smtClean="0">
                <a:solidFill>
                  <a:schemeClr val="tx2"/>
                </a:solidFill>
                <a:latin typeface="Arial" pitchFamily="34" charset="0"/>
                <a:cs typeface="Arial" pitchFamily="34" charset="0"/>
              </a:rPr>
              <a:t>121.4</a:t>
            </a:r>
          </a:p>
        </p:txBody>
      </p:sp>
      <p:sp>
        <p:nvSpPr>
          <p:cNvPr id="174" name="Text Box 6"/>
          <p:cNvSpPr txBox="1">
            <a:spLocks noChangeArrowheads="1"/>
          </p:cNvSpPr>
          <p:nvPr/>
        </p:nvSpPr>
        <p:spPr bwMode="auto">
          <a:xfrm>
            <a:off x="5572132" y="5575247"/>
            <a:ext cx="580181" cy="223907"/>
          </a:xfrm>
          <a:prstGeom prst="rect">
            <a:avLst/>
          </a:prstGeom>
          <a:noFill/>
          <a:ln w="9525">
            <a:noFill/>
            <a:miter lim="800000"/>
            <a:headEnd/>
            <a:tailEnd/>
          </a:ln>
        </p:spPr>
        <p:txBody>
          <a:bodyPr wrap="square">
            <a:spAutoFit/>
          </a:bodyPr>
          <a:lstStyle/>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900" dirty="0" smtClean="0">
                <a:solidFill>
                  <a:schemeClr val="tx2"/>
                </a:solidFill>
                <a:latin typeface="Arial" pitchFamily="34" charset="0"/>
                <a:cs typeface="Arial" pitchFamily="34" charset="0"/>
              </a:rPr>
              <a:t>2006</a:t>
            </a:r>
            <a:endParaRPr lang="pt-BR" sz="900" dirty="0">
              <a:solidFill>
                <a:schemeClr val="tx2"/>
              </a:solidFill>
              <a:latin typeface="Arial" pitchFamily="34" charset="0"/>
              <a:cs typeface="Arial" pitchFamily="34" charset="0"/>
            </a:endParaRPr>
          </a:p>
        </p:txBody>
      </p:sp>
      <p:sp>
        <p:nvSpPr>
          <p:cNvPr id="178" name="Text Box 6"/>
          <p:cNvSpPr txBox="1">
            <a:spLocks noChangeArrowheads="1"/>
          </p:cNvSpPr>
          <p:nvPr/>
        </p:nvSpPr>
        <p:spPr bwMode="auto">
          <a:xfrm>
            <a:off x="7786710" y="4857760"/>
            <a:ext cx="580181" cy="223907"/>
          </a:xfrm>
          <a:prstGeom prst="rect">
            <a:avLst/>
          </a:prstGeom>
          <a:noFill/>
          <a:ln w="9525">
            <a:noFill/>
            <a:miter lim="800000"/>
            <a:headEnd/>
            <a:tailEnd/>
          </a:ln>
        </p:spPr>
        <p:txBody>
          <a:bodyPr wrap="square">
            <a:spAutoFit/>
          </a:bodyPr>
          <a:lstStyle/>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900" dirty="0" smtClean="0">
                <a:solidFill>
                  <a:schemeClr val="tx2"/>
                </a:solidFill>
                <a:latin typeface="Arial" pitchFamily="34" charset="0"/>
                <a:cs typeface="Arial" pitchFamily="34" charset="0"/>
              </a:rPr>
              <a:t>2012</a:t>
            </a:r>
            <a:endParaRPr lang="pt-BR" sz="900" dirty="0">
              <a:solidFill>
                <a:schemeClr val="tx2"/>
              </a:solidFill>
              <a:latin typeface="Arial" pitchFamily="34" charset="0"/>
              <a:cs typeface="Arial" pitchFamily="34" charset="0"/>
            </a:endParaRPr>
          </a:p>
        </p:txBody>
      </p:sp>
      <p:sp>
        <p:nvSpPr>
          <p:cNvPr id="181" name="Text Box 6"/>
          <p:cNvSpPr txBox="1">
            <a:spLocks noChangeArrowheads="1"/>
          </p:cNvSpPr>
          <p:nvPr/>
        </p:nvSpPr>
        <p:spPr bwMode="auto">
          <a:xfrm>
            <a:off x="7143768" y="5205357"/>
            <a:ext cx="580181" cy="223907"/>
          </a:xfrm>
          <a:prstGeom prst="rect">
            <a:avLst/>
          </a:prstGeom>
          <a:noFill/>
          <a:ln w="9525">
            <a:noFill/>
            <a:miter lim="800000"/>
            <a:headEnd/>
            <a:tailEnd/>
          </a:ln>
        </p:spPr>
        <p:txBody>
          <a:bodyPr wrap="square">
            <a:spAutoFit/>
          </a:bodyPr>
          <a:lstStyle/>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900" dirty="0" smtClean="0">
                <a:solidFill>
                  <a:schemeClr val="tx2"/>
                </a:solidFill>
                <a:latin typeface="Arial" pitchFamily="34" charset="0"/>
                <a:cs typeface="Arial" pitchFamily="34" charset="0"/>
              </a:rPr>
              <a:t>2010</a:t>
            </a:r>
            <a:endParaRPr lang="pt-BR" sz="900" dirty="0">
              <a:solidFill>
                <a:schemeClr val="tx2"/>
              </a:solidFill>
              <a:latin typeface="Arial" pitchFamily="34" charset="0"/>
              <a:cs typeface="Arial" pitchFamily="34" charset="0"/>
            </a:endParaRPr>
          </a:p>
        </p:txBody>
      </p:sp>
      <p:sp>
        <p:nvSpPr>
          <p:cNvPr id="182" name="Text Box 6"/>
          <p:cNvSpPr txBox="1">
            <a:spLocks noChangeArrowheads="1"/>
          </p:cNvSpPr>
          <p:nvPr/>
        </p:nvSpPr>
        <p:spPr bwMode="auto">
          <a:xfrm>
            <a:off x="6429388" y="5410146"/>
            <a:ext cx="580181" cy="223907"/>
          </a:xfrm>
          <a:prstGeom prst="rect">
            <a:avLst/>
          </a:prstGeom>
          <a:noFill/>
          <a:ln w="9525">
            <a:noFill/>
            <a:miter lim="800000"/>
            <a:headEnd/>
            <a:tailEnd/>
          </a:ln>
        </p:spPr>
        <p:txBody>
          <a:bodyPr wrap="square">
            <a:spAutoFit/>
          </a:bodyPr>
          <a:lstStyle/>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900" dirty="0" smtClean="0">
                <a:solidFill>
                  <a:schemeClr val="tx2"/>
                </a:solidFill>
                <a:latin typeface="Arial" pitchFamily="34" charset="0"/>
                <a:cs typeface="Arial" pitchFamily="34" charset="0"/>
              </a:rPr>
              <a:t>2008</a:t>
            </a:r>
            <a:endParaRPr lang="pt-BR" sz="900" dirty="0">
              <a:solidFill>
                <a:schemeClr val="tx2"/>
              </a:solidFill>
              <a:latin typeface="Arial" pitchFamily="34" charset="0"/>
              <a:cs typeface="Arial" pitchFamily="34" charset="0"/>
            </a:endParaRPr>
          </a:p>
        </p:txBody>
      </p:sp>
      <p:pic>
        <p:nvPicPr>
          <p:cNvPr id="287" name="Imagem 27" descr="plataforma de petroleo.png"/>
          <p:cNvPicPr>
            <a:picLocks noChangeAspect="1"/>
          </p:cNvPicPr>
          <p:nvPr/>
        </p:nvPicPr>
        <p:blipFill>
          <a:blip r:embed="rId7" cstate="print">
            <a:duotone>
              <a:prstClr val="black"/>
              <a:schemeClr val="tx2">
                <a:tint val="45000"/>
                <a:satMod val="400000"/>
              </a:schemeClr>
            </a:duotone>
            <a:lum bright="40000" contrast="-40000"/>
          </a:blip>
          <a:srcRect/>
          <a:stretch>
            <a:fillRect/>
          </a:stretch>
        </p:blipFill>
        <p:spPr bwMode="auto">
          <a:xfrm>
            <a:off x="6460005" y="2038340"/>
            <a:ext cx="612325" cy="601081"/>
          </a:xfrm>
          <a:prstGeom prst="rect">
            <a:avLst/>
          </a:prstGeom>
          <a:noFill/>
          <a:ln w="9525">
            <a:noFill/>
            <a:miter lim="800000"/>
            <a:headEnd/>
            <a:tailEnd/>
          </a:ln>
        </p:spPr>
      </p:pic>
      <p:sp>
        <p:nvSpPr>
          <p:cNvPr id="79" name="CaixaDeTexto 78"/>
          <p:cNvSpPr txBox="1"/>
          <p:nvPr/>
        </p:nvSpPr>
        <p:spPr>
          <a:xfrm rot="18865771">
            <a:off x="2308788" y="8551575"/>
            <a:ext cx="1716395" cy="584775"/>
          </a:xfrm>
          <a:prstGeom prst="rect">
            <a:avLst/>
          </a:prstGeom>
          <a:noFill/>
        </p:spPr>
        <p:txBody>
          <a:bodyPr wrap="square" rtlCol="0">
            <a:spAutoFit/>
          </a:bodyPr>
          <a:lstStyle/>
          <a:p>
            <a:pPr algn="ctr"/>
            <a:r>
              <a:rPr lang="pt-BR" sz="1600" b="1" dirty="0" err="1" smtClean="0">
                <a:solidFill>
                  <a:schemeClr val="tx2"/>
                </a:solidFill>
                <a:latin typeface="+mn-lt"/>
                <a:cs typeface="Arial" pitchFamily="34" charset="0"/>
              </a:rPr>
              <a:t>Strategic</a:t>
            </a:r>
            <a:endParaRPr lang="pt-BR" sz="1600" b="1" dirty="0" smtClean="0">
              <a:solidFill>
                <a:schemeClr val="tx2"/>
              </a:solidFill>
              <a:latin typeface="+mn-lt"/>
              <a:cs typeface="Arial" pitchFamily="34" charset="0"/>
            </a:endParaRPr>
          </a:p>
          <a:p>
            <a:pPr algn="ctr"/>
            <a:r>
              <a:rPr lang="pt-BR" sz="1600" b="1" dirty="0" smtClean="0">
                <a:solidFill>
                  <a:schemeClr val="tx2"/>
                </a:solidFill>
                <a:latin typeface="+mn-lt"/>
                <a:cs typeface="Arial" pitchFamily="34" charset="0"/>
              </a:rPr>
              <a:t> </a:t>
            </a:r>
            <a:r>
              <a:rPr lang="pt-BR" sz="1600" b="1" dirty="0" err="1" smtClean="0">
                <a:solidFill>
                  <a:schemeClr val="tx2"/>
                </a:solidFill>
                <a:latin typeface="+mn-lt"/>
                <a:cs typeface="Arial" pitchFamily="34" charset="0"/>
              </a:rPr>
              <a:t>Assets</a:t>
            </a:r>
            <a:endParaRPr lang="pt-BR" sz="1600" b="1" dirty="0">
              <a:solidFill>
                <a:schemeClr val="tx2"/>
              </a:solidFill>
              <a:latin typeface="+mn-lt"/>
              <a:cs typeface="Arial" pitchFamily="34" charset="0"/>
            </a:endParaRPr>
          </a:p>
        </p:txBody>
      </p:sp>
      <p:sp>
        <p:nvSpPr>
          <p:cNvPr id="80" name="CaixaDeTexto 79"/>
          <p:cNvSpPr txBox="1"/>
          <p:nvPr/>
        </p:nvSpPr>
        <p:spPr>
          <a:xfrm rot="18670352">
            <a:off x="4628741" y="10757186"/>
            <a:ext cx="1760685" cy="584775"/>
          </a:xfrm>
          <a:prstGeom prst="rect">
            <a:avLst/>
          </a:prstGeom>
          <a:noFill/>
        </p:spPr>
        <p:txBody>
          <a:bodyPr wrap="square" rtlCol="0">
            <a:spAutoFit/>
          </a:bodyPr>
          <a:lstStyle/>
          <a:p>
            <a:pPr algn="ctr"/>
            <a:r>
              <a:rPr lang="pt-BR" sz="1600" b="1" dirty="0" err="1" smtClean="0">
                <a:solidFill>
                  <a:schemeClr val="tx2"/>
                </a:solidFill>
                <a:latin typeface="+mn-lt"/>
                <a:cs typeface="Arial" pitchFamily="34" charset="0"/>
              </a:rPr>
              <a:t>Steady</a:t>
            </a:r>
            <a:r>
              <a:rPr lang="pt-BR" sz="1600" b="1" dirty="0" smtClean="0">
                <a:solidFill>
                  <a:schemeClr val="tx2"/>
                </a:solidFill>
                <a:latin typeface="+mn-lt"/>
                <a:cs typeface="Arial" pitchFamily="34" charset="0"/>
              </a:rPr>
              <a:t> </a:t>
            </a:r>
          </a:p>
          <a:p>
            <a:pPr algn="ctr"/>
            <a:r>
              <a:rPr lang="pt-BR" sz="1600" b="1" dirty="0" err="1" smtClean="0">
                <a:solidFill>
                  <a:schemeClr val="tx2"/>
                </a:solidFill>
                <a:latin typeface="+mn-lt"/>
                <a:cs typeface="Arial" pitchFamily="34" charset="0"/>
              </a:rPr>
              <a:t>Cash</a:t>
            </a:r>
            <a:r>
              <a:rPr lang="pt-BR" sz="1600" b="1" dirty="0" smtClean="0">
                <a:solidFill>
                  <a:schemeClr val="tx2"/>
                </a:solidFill>
                <a:latin typeface="+mn-lt"/>
                <a:cs typeface="Arial" pitchFamily="34" charset="0"/>
              </a:rPr>
              <a:t> </a:t>
            </a:r>
            <a:r>
              <a:rPr lang="pt-BR" sz="1600" b="1" dirty="0" err="1" smtClean="0">
                <a:solidFill>
                  <a:schemeClr val="tx2"/>
                </a:solidFill>
                <a:latin typeface="+mn-lt"/>
                <a:cs typeface="Arial" pitchFamily="34" charset="0"/>
              </a:rPr>
              <a:t>Flow</a:t>
            </a:r>
            <a:endParaRPr lang="pt-BR" sz="1600" b="1" dirty="0">
              <a:solidFill>
                <a:schemeClr val="tx2"/>
              </a:solidFill>
              <a:latin typeface="+mn-lt"/>
              <a:cs typeface="Arial" pitchFamily="34" charset="0"/>
            </a:endParaRPr>
          </a:p>
        </p:txBody>
      </p:sp>
      <p:sp>
        <p:nvSpPr>
          <p:cNvPr id="82" name="CaixaDeTexto 81"/>
          <p:cNvSpPr txBox="1"/>
          <p:nvPr/>
        </p:nvSpPr>
        <p:spPr>
          <a:xfrm rot="2915628">
            <a:off x="2343814" y="10756512"/>
            <a:ext cx="1666859" cy="584775"/>
          </a:xfrm>
          <a:prstGeom prst="rect">
            <a:avLst/>
          </a:prstGeom>
          <a:noFill/>
        </p:spPr>
        <p:txBody>
          <a:bodyPr wrap="square" rtlCol="0">
            <a:spAutoFit/>
          </a:bodyPr>
          <a:lstStyle/>
          <a:p>
            <a:pPr algn="ctr"/>
            <a:r>
              <a:rPr lang="pt-BR" sz="1600" b="1" dirty="0" err="1" smtClean="0">
                <a:solidFill>
                  <a:schemeClr val="bg1"/>
                </a:solidFill>
                <a:latin typeface="+mn-lt"/>
                <a:cs typeface="Arial" pitchFamily="34" charset="0"/>
              </a:rPr>
              <a:t>Strong</a:t>
            </a:r>
            <a:r>
              <a:rPr lang="pt-BR" sz="1600" b="1" dirty="0" smtClean="0">
                <a:solidFill>
                  <a:schemeClr val="bg1"/>
                </a:solidFill>
                <a:latin typeface="+mn-lt"/>
                <a:cs typeface="Arial" pitchFamily="34" charset="0"/>
              </a:rPr>
              <a:t> </a:t>
            </a:r>
            <a:r>
              <a:rPr lang="pt-BR" sz="1600" b="1" dirty="0" err="1" smtClean="0">
                <a:solidFill>
                  <a:schemeClr val="bg1"/>
                </a:solidFill>
                <a:latin typeface="+mn-lt"/>
                <a:cs typeface="Arial" pitchFamily="34" charset="0"/>
              </a:rPr>
              <a:t>Funding</a:t>
            </a:r>
            <a:endParaRPr lang="pt-BR" sz="1600" b="1" dirty="0" smtClean="0">
              <a:solidFill>
                <a:schemeClr val="bg1"/>
              </a:solidFill>
              <a:latin typeface="+mn-lt"/>
              <a:cs typeface="Arial" pitchFamily="34" charset="0"/>
            </a:endParaRPr>
          </a:p>
          <a:p>
            <a:pPr algn="ctr"/>
            <a:r>
              <a:rPr lang="pt-BR" sz="1600" b="1" dirty="0" err="1" smtClean="0">
                <a:solidFill>
                  <a:schemeClr val="bg1"/>
                </a:solidFill>
                <a:latin typeface="+mn-lt"/>
                <a:cs typeface="Arial" pitchFamily="34" charset="0"/>
              </a:rPr>
              <a:t>Capacity</a:t>
            </a:r>
            <a:endParaRPr lang="pt-BR" sz="1600" b="1" dirty="0">
              <a:solidFill>
                <a:schemeClr val="bg1"/>
              </a:solidFill>
              <a:latin typeface="+mn-lt"/>
              <a:cs typeface="Arial" pitchFamily="34" charset="0"/>
            </a:endParaRPr>
          </a:p>
        </p:txBody>
      </p:sp>
      <p:sp>
        <p:nvSpPr>
          <p:cNvPr id="83" name="CaixaDeTexto 82"/>
          <p:cNvSpPr txBox="1"/>
          <p:nvPr/>
        </p:nvSpPr>
        <p:spPr>
          <a:xfrm rot="2575037">
            <a:off x="4565691" y="8519633"/>
            <a:ext cx="1824656" cy="584775"/>
          </a:xfrm>
          <a:prstGeom prst="rect">
            <a:avLst/>
          </a:prstGeom>
          <a:noFill/>
        </p:spPr>
        <p:txBody>
          <a:bodyPr wrap="square" rtlCol="0">
            <a:spAutoFit/>
          </a:bodyPr>
          <a:lstStyle/>
          <a:p>
            <a:pPr algn="ctr"/>
            <a:r>
              <a:rPr lang="pt-BR" sz="1600" b="1" dirty="0" err="1" smtClean="0">
                <a:solidFill>
                  <a:schemeClr val="bg1"/>
                </a:solidFill>
                <a:latin typeface="+mn-lt"/>
                <a:cs typeface="Arial" pitchFamily="34" charset="0"/>
              </a:rPr>
              <a:t>Resilient</a:t>
            </a:r>
            <a:r>
              <a:rPr lang="pt-BR" sz="1600" b="1" dirty="0" smtClean="0">
                <a:solidFill>
                  <a:schemeClr val="bg1"/>
                </a:solidFill>
                <a:latin typeface="+mn-lt"/>
              </a:rPr>
              <a:t> </a:t>
            </a:r>
          </a:p>
          <a:p>
            <a:pPr algn="ctr"/>
            <a:r>
              <a:rPr lang="pt-BR" sz="1600" b="1" dirty="0" smtClean="0">
                <a:solidFill>
                  <a:schemeClr val="bg1"/>
                </a:solidFill>
                <a:latin typeface="+mn-lt"/>
                <a:cs typeface="Arial" pitchFamily="34" charset="0"/>
              </a:rPr>
              <a:t>Business </a:t>
            </a:r>
            <a:r>
              <a:rPr lang="pt-BR" sz="1600" b="1" dirty="0" err="1" smtClean="0">
                <a:solidFill>
                  <a:schemeClr val="bg1"/>
                </a:solidFill>
                <a:latin typeface="+mn-lt"/>
                <a:cs typeface="Arial" pitchFamily="34" charset="0"/>
              </a:rPr>
              <a:t>Drivers</a:t>
            </a:r>
            <a:endParaRPr lang="pt-BR" sz="1600" b="1" dirty="0">
              <a:solidFill>
                <a:schemeClr val="bg1"/>
              </a:solidFill>
              <a:latin typeface="+mn-lt"/>
              <a:cs typeface="Arial" pitchFamily="34" charset="0"/>
            </a:endParaRPr>
          </a:p>
        </p:txBody>
      </p:sp>
      <p:sp>
        <p:nvSpPr>
          <p:cNvPr id="101" name="Text Box 6"/>
          <p:cNvSpPr txBox="1">
            <a:spLocks noChangeArrowheads="1"/>
          </p:cNvSpPr>
          <p:nvPr/>
        </p:nvSpPr>
        <p:spPr bwMode="auto">
          <a:xfrm>
            <a:off x="8001024" y="5441964"/>
            <a:ext cx="714380" cy="380104"/>
          </a:xfrm>
          <a:prstGeom prst="rect">
            <a:avLst/>
          </a:prstGeom>
          <a:noFill/>
          <a:ln w="9525">
            <a:noFill/>
            <a:miter lim="800000"/>
            <a:headEnd/>
            <a:tailEnd/>
          </a:ln>
        </p:spPr>
        <p:txBody>
          <a:bodyPr wrap="square">
            <a:spAutoFit/>
          </a:bodyPr>
          <a:lstStyle/>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900" b="1" dirty="0" smtClean="0">
                <a:solidFill>
                  <a:schemeClr val="tx2"/>
                </a:solidFill>
                <a:latin typeface="Arial" pitchFamily="34" charset="0"/>
                <a:cs typeface="Arial" pitchFamily="34" charset="0"/>
              </a:rPr>
              <a:t>EBITDA</a:t>
            </a:r>
          </a:p>
          <a:p>
            <a:pPr algn="ctr" eaLnBrk="0" fontAlgn="auto" hangingPunct="0">
              <a:lnSpc>
                <a:spcPct val="95000"/>
              </a:lnSpc>
              <a:spcBef>
                <a:spcPct val="50000"/>
              </a:spcBef>
              <a:spcAft>
                <a:spcPts val="0"/>
              </a:spcAft>
              <a:buClr>
                <a:srgbClr val="000000"/>
              </a:buClr>
              <a:buSzPct val="100000"/>
              <a:buFont typeface="Times New Roman" pitchFamily="18" charset="0"/>
              <a:buNone/>
              <a:defRPr/>
            </a:pPr>
            <a:r>
              <a:rPr lang="pt-BR" sz="700" i="1" dirty="0" smtClean="0">
                <a:solidFill>
                  <a:schemeClr val="tx2"/>
                </a:solidFill>
                <a:latin typeface="Arial" pitchFamily="34" charset="0"/>
                <a:cs typeface="Arial" pitchFamily="34" charset="0"/>
              </a:rPr>
              <a:t>CAGR: 12%</a:t>
            </a:r>
            <a:endParaRPr lang="pt-BR" sz="700" i="1" dirty="0">
              <a:solidFill>
                <a:schemeClr val="tx2"/>
              </a:solidFill>
              <a:latin typeface="Arial" pitchFamily="34" charset="0"/>
              <a:cs typeface="Arial" pitchFamily="34" charset="0"/>
            </a:endParaRPr>
          </a:p>
        </p:txBody>
      </p:sp>
      <p:sp>
        <p:nvSpPr>
          <p:cNvPr id="102" name="Arredondar Retângulo em um Canto Diagonal 101"/>
          <p:cNvSpPr/>
          <p:nvPr/>
        </p:nvSpPr>
        <p:spPr>
          <a:xfrm>
            <a:off x="7929586" y="5370526"/>
            <a:ext cx="857256" cy="500066"/>
          </a:xfrm>
          <a:prstGeom prst="round2Diag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2"/>
          <p:cNvSpPr txBox="1">
            <a:spLocks noChangeArrowheads="1"/>
          </p:cNvSpPr>
          <p:nvPr/>
        </p:nvSpPr>
        <p:spPr bwMode="auto">
          <a:xfrm>
            <a:off x="180944" y="5715016"/>
            <a:ext cx="1719172" cy="200055"/>
          </a:xfrm>
          <a:prstGeom prst="rect">
            <a:avLst/>
          </a:prstGeom>
          <a:noFill/>
          <a:ln w="9525">
            <a:noFill/>
            <a:miter lim="800000"/>
            <a:headEnd/>
            <a:tailEnd/>
          </a:ln>
        </p:spPr>
        <p:txBody>
          <a:bodyPr wrap="square">
            <a:spAutoFit/>
          </a:bodyPr>
          <a:lstStyle/>
          <a:p>
            <a:r>
              <a:rPr lang="pt-BR" sz="700" dirty="0" smtClean="0">
                <a:solidFill>
                  <a:schemeClr val="tx2"/>
                </a:solidFill>
                <a:latin typeface="Calibri" pitchFamily="34" charset="0"/>
              </a:rPr>
              <a:t>*Fundo </a:t>
            </a:r>
            <a:r>
              <a:rPr lang="pt-BR" sz="700" dirty="0">
                <a:solidFill>
                  <a:schemeClr val="tx2"/>
                </a:solidFill>
                <a:latin typeface="Calibri" pitchFamily="34" charset="0"/>
              </a:rPr>
              <a:t>de Marinha Mercante</a:t>
            </a:r>
          </a:p>
        </p:txBody>
      </p:sp>
      <p:sp>
        <p:nvSpPr>
          <p:cNvPr id="63" name="Retângulo 62"/>
          <p:cNvSpPr/>
          <p:nvPr/>
        </p:nvSpPr>
        <p:spPr>
          <a:xfrm>
            <a:off x="7215206" y="1976427"/>
            <a:ext cx="1656000" cy="714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1400" b="1" dirty="0" err="1" smtClean="0">
                <a:solidFill>
                  <a:schemeClr val="tx2"/>
                </a:solidFill>
              </a:rPr>
              <a:t>Oil</a:t>
            </a:r>
            <a:r>
              <a:rPr lang="pt-BR" sz="1400" b="1" dirty="0" smtClean="0">
                <a:solidFill>
                  <a:schemeClr val="tx2"/>
                </a:solidFill>
              </a:rPr>
              <a:t> &amp; </a:t>
            </a:r>
            <a:r>
              <a:rPr lang="pt-BR" sz="1400" b="1" dirty="0" err="1" smtClean="0">
                <a:solidFill>
                  <a:schemeClr val="tx2"/>
                </a:solidFill>
              </a:rPr>
              <a:t>Gas</a:t>
            </a:r>
            <a:endParaRPr lang="pt-BR" sz="1400" b="1" dirty="0" smtClean="0">
              <a:solidFill>
                <a:schemeClr val="tx2"/>
              </a:solidFill>
            </a:endParaRPr>
          </a:p>
        </p:txBody>
      </p:sp>
      <p:pic>
        <p:nvPicPr>
          <p:cNvPr id="57" name="Imagem 56" descr="IMAGEMRI2.jpg"/>
          <p:cNvPicPr>
            <a:picLocks noChangeAspect="1"/>
          </p:cNvPicPr>
          <p:nvPr/>
        </p:nvPicPr>
        <p:blipFill>
          <a:blip r:embed="rId8" cstate="print"/>
          <a:srcRect r="58157" b="30696"/>
          <a:stretch>
            <a:fillRect/>
          </a:stretch>
        </p:blipFill>
        <p:spPr>
          <a:xfrm>
            <a:off x="3597268" y="2357430"/>
            <a:ext cx="1903426" cy="1913843"/>
          </a:xfrm>
          <a:prstGeom prst="rect">
            <a:avLst/>
          </a:prstGeom>
        </p:spPr>
      </p:pic>
      <p:sp>
        <p:nvSpPr>
          <p:cNvPr id="61" name="Elipse 60"/>
          <p:cNvSpPr/>
          <p:nvPr/>
        </p:nvSpPr>
        <p:spPr bwMode="auto">
          <a:xfrm>
            <a:off x="7286644" y="4892074"/>
            <a:ext cx="180000" cy="180000"/>
          </a:xfrm>
          <a:prstGeom prst="ellipse">
            <a:avLst/>
          </a:prstGeom>
          <a:solidFill>
            <a:schemeClr val="bg2">
              <a:lumMod val="20000"/>
              <a:lumOff val="80000"/>
            </a:schemeClr>
          </a:solidFill>
          <a:ln>
            <a:solidFill>
              <a:schemeClr val="tx2">
                <a:lumMod val="60000"/>
                <a:lumOff val="40000"/>
              </a:schemeClr>
            </a:solidFill>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fontAlgn="auto" hangingPunct="0">
              <a:lnSpc>
                <a:spcPct val="120000"/>
              </a:lnSpc>
              <a:spcBef>
                <a:spcPts val="0"/>
              </a:spcBef>
              <a:spcAft>
                <a:spcPts val="0"/>
              </a:spcAft>
              <a:buClr>
                <a:srgbClr val="1A1A6C"/>
              </a:buClr>
              <a:buSzPct val="100000"/>
              <a:buFont typeface="Verdana" pitchFamily="34" charset="0"/>
              <a:buNone/>
              <a:defRPr/>
            </a:pPr>
            <a:endParaRPr lang="pt-BR" dirty="0"/>
          </a:p>
        </p:txBody>
      </p:sp>
      <p:sp>
        <p:nvSpPr>
          <p:cNvPr id="60" name="Arredondar Retângulo em um Canto Diagonal 59"/>
          <p:cNvSpPr/>
          <p:nvPr/>
        </p:nvSpPr>
        <p:spPr>
          <a:xfrm>
            <a:off x="285720" y="3571876"/>
            <a:ext cx="1143008" cy="642942"/>
          </a:xfrm>
          <a:prstGeom prst="round2DiagRect">
            <a:avLst/>
          </a:prstGeom>
          <a:noFill/>
          <a:ln w="127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smtClean="0">
                <a:solidFill>
                  <a:schemeClr val="tx2"/>
                </a:solidFill>
                <a:latin typeface="Arial" pitchFamily="34" charset="0"/>
                <a:cs typeface="Arial" pitchFamily="34" charset="0"/>
              </a:rPr>
              <a:t>Weighted </a:t>
            </a:r>
            <a:r>
              <a:rPr lang="en-US" sz="900" b="1" dirty="0">
                <a:solidFill>
                  <a:schemeClr val="tx2"/>
                </a:solidFill>
                <a:latin typeface="Arial" pitchFamily="34" charset="0"/>
                <a:cs typeface="Arial" pitchFamily="34" charset="0"/>
              </a:rPr>
              <a:t>Avg. </a:t>
            </a:r>
            <a:endParaRPr lang="en-US" sz="900" b="1" dirty="0" smtClean="0">
              <a:solidFill>
                <a:schemeClr val="tx2"/>
              </a:solidFill>
              <a:latin typeface="Arial" pitchFamily="34" charset="0"/>
              <a:cs typeface="Arial" pitchFamily="34" charset="0"/>
            </a:endParaRPr>
          </a:p>
          <a:p>
            <a:pPr algn="ctr">
              <a:defRPr/>
            </a:pPr>
            <a:r>
              <a:rPr lang="en-US" sz="900" b="1" dirty="0" smtClean="0">
                <a:solidFill>
                  <a:schemeClr val="tx2"/>
                </a:solidFill>
                <a:latin typeface="Arial" pitchFamily="34" charset="0"/>
                <a:cs typeface="Arial" pitchFamily="34" charset="0"/>
              </a:rPr>
              <a:t>Cost </a:t>
            </a:r>
            <a:r>
              <a:rPr lang="en-US" sz="900" b="1" dirty="0">
                <a:solidFill>
                  <a:schemeClr val="tx2"/>
                </a:solidFill>
                <a:latin typeface="Arial" pitchFamily="34" charset="0"/>
                <a:cs typeface="Arial" pitchFamily="34" charset="0"/>
              </a:rPr>
              <a:t>of Debt</a:t>
            </a:r>
          </a:p>
          <a:p>
            <a:pPr algn="ctr">
              <a:defRPr/>
            </a:pPr>
            <a:endParaRPr lang="en-US" sz="300" b="1" dirty="0">
              <a:solidFill>
                <a:schemeClr val="tx2"/>
              </a:solidFill>
              <a:latin typeface="Arial" pitchFamily="34" charset="0"/>
              <a:cs typeface="Arial" pitchFamily="34" charset="0"/>
            </a:endParaRPr>
          </a:p>
          <a:p>
            <a:pPr algn="ctr">
              <a:defRPr/>
            </a:pPr>
            <a:r>
              <a:rPr lang="en-US" sz="900" b="1" dirty="0" smtClean="0">
                <a:solidFill>
                  <a:schemeClr val="tx2"/>
                </a:solidFill>
                <a:latin typeface="Arial" pitchFamily="34" charset="0"/>
                <a:cs typeface="Arial" pitchFamily="34" charset="0"/>
              </a:rPr>
              <a:t>3.59% </a:t>
            </a:r>
            <a:r>
              <a:rPr lang="en-US" sz="900" b="1" dirty="0">
                <a:solidFill>
                  <a:schemeClr val="tx2"/>
                </a:solidFill>
                <a:latin typeface="Arial" pitchFamily="34" charset="0"/>
                <a:cs typeface="Arial" pitchFamily="34" charset="0"/>
              </a:rPr>
              <a:t>per year</a:t>
            </a:r>
            <a:endParaRPr lang="en-US" sz="900" dirty="0">
              <a:solidFill>
                <a:schemeClr val="tx2"/>
              </a:solidFill>
              <a:latin typeface="Arial" pitchFamily="34" charset="0"/>
              <a:cs typeface="Arial" pitchFamily="34" charset="0"/>
            </a:endParaRPr>
          </a:p>
        </p:txBody>
      </p:sp>
      <p:pic>
        <p:nvPicPr>
          <p:cNvPr id="3077" name="Picture 5"/>
          <p:cNvPicPr>
            <a:picLocks noChangeAspect="1" noChangeArrowheads="1"/>
          </p:cNvPicPr>
          <p:nvPr/>
        </p:nvPicPr>
        <p:blipFill>
          <a:blip r:embed="rId9" cstate="print"/>
          <a:srcRect/>
          <a:stretch>
            <a:fillRect/>
          </a:stretch>
        </p:blipFill>
        <p:spPr bwMode="auto">
          <a:xfrm>
            <a:off x="428596" y="4000504"/>
            <a:ext cx="3177595" cy="2005200"/>
          </a:xfrm>
          <a:prstGeom prst="rect">
            <a:avLst/>
          </a:prstGeom>
          <a:noFill/>
          <a:ln w="9525">
            <a:noFill/>
            <a:miter lim="800000"/>
            <a:headEnd/>
            <a:tailEnd/>
          </a:ln>
          <a:effectLst/>
        </p:spPr>
      </p:pic>
      <p:sp>
        <p:nvSpPr>
          <p:cNvPr id="66" name="CaixaDeTexto 52"/>
          <p:cNvSpPr txBox="1">
            <a:spLocks noChangeArrowheads="1"/>
          </p:cNvSpPr>
          <p:nvPr/>
        </p:nvSpPr>
        <p:spPr bwMode="auto">
          <a:xfrm>
            <a:off x="180944" y="5559440"/>
            <a:ext cx="1719172" cy="200055"/>
          </a:xfrm>
          <a:prstGeom prst="rect">
            <a:avLst/>
          </a:prstGeom>
          <a:noFill/>
          <a:ln w="9525">
            <a:noFill/>
            <a:miter lim="800000"/>
            <a:headEnd/>
            <a:tailEnd/>
          </a:ln>
        </p:spPr>
        <p:txBody>
          <a:bodyPr wrap="square">
            <a:spAutoFit/>
          </a:bodyPr>
          <a:lstStyle/>
          <a:p>
            <a:r>
              <a:rPr lang="pt-BR" sz="700" dirty="0" smtClean="0">
                <a:solidFill>
                  <a:schemeClr val="tx2"/>
                </a:solidFill>
                <a:latin typeface="Calibri" pitchFamily="34" charset="0"/>
              </a:rPr>
              <a:t>As </a:t>
            </a:r>
            <a:r>
              <a:rPr lang="pt-BR" sz="700" dirty="0" err="1" smtClean="0">
                <a:solidFill>
                  <a:schemeClr val="tx2"/>
                </a:solidFill>
                <a:latin typeface="Calibri" pitchFamily="34" charset="0"/>
              </a:rPr>
              <a:t>of</a:t>
            </a:r>
            <a:r>
              <a:rPr lang="pt-BR" sz="700" dirty="0" smtClean="0">
                <a:solidFill>
                  <a:schemeClr val="tx2"/>
                </a:solidFill>
                <a:latin typeface="Calibri" pitchFamily="34" charset="0"/>
              </a:rPr>
              <a:t> </a:t>
            </a:r>
            <a:r>
              <a:rPr lang="pt-BR" sz="700" dirty="0" err="1" smtClean="0">
                <a:solidFill>
                  <a:schemeClr val="tx2"/>
                </a:solidFill>
                <a:latin typeface="Calibri" pitchFamily="34" charset="0"/>
              </a:rPr>
              <a:t>Dec</a:t>
            </a:r>
            <a:r>
              <a:rPr lang="pt-BR" sz="700" dirty="0" smtClean="0">
                <a:solidFill>
                  <a:schemeClr val="tx2"/>
                </a:solidFill>
                <a:latin typeface="Calibri" pitchFamily="34" charset="0"/>
              </a:rPr>
              <a:t>/2012</a:t>
            </a:r>
            <a:endParaRPr lang="pt-BR" sz="7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p:cNvPicPr>
            <a:picLocks noChangeAspect="1" noChangeArrowheads="1"/>
          </p:cNvPicPr>
          <p:nvPr/>
        </p:nvPicPr>
        <p:blipFill>
          <a:blip r:embed="rId2" cstate="print"/>
          <a:srcRect b="6728"/>
          <a:stretch>
            <a:fillRect/>
          </a:stretch>
        </p:blipFill>
        <p:spPr bwMode="auto">
          <a:xfrm>
            <a:off x="238125" y="1727200"/>
            <a:ext cx="8667750" cy="2638425"/>
          </a:xfrm>
          <a:prstGeom prst="rect">
            <a:avLst/>
          </a:prstGeom>
          <a:noFill/>
          <a:ln w="9525">
            <a:noFill/>
            <a:miter lim="800000"/>
            <a:headEnd/>
            <a:tailEnd/>
          </a:ln>
        </p:spPr>
      </p:pic>
      <p:sp>
        <p:nvSpPr>
          <p:cNvPr id="6147" name="CaixaDeTexto 31"/>
          <p:cNvSpPr txBox="1">
            <a:spLocks noChangeArrowheads="1"/>
          </p:cNvSpPr>
          <p:nvPr/>
        </p:nvSpPr>
        <p:spPr bwMode="auto">
          <a:xfrm>
            <a:off x="323850" y="1187450"/>
            <a:ext cx="8569325" cy="585788"/>
          </a:xfrm>
          <a:prstGeom prst="rect">
            <a:avLst/>
          </a:prstGeom>
          <a:noFill/>
          <a:ln w="9525">
            <a:noFill/>
            <a:miter lim="800000"/>
            <a:headEnd/>
            <a:tailEnd/>
          </a:ln>
        </p:spPr>
        <p:txBody>
          <a:bodyPr>
            <a:spAutoFit/>
          </a:bodyPr>
          <a:lstStyle/>
          <a:p>
            <a:pPr algn="r"/>
            <a:r>
              <a:rPr lang="pt-BR" sz="3200" b="1">
                <a:solidFill>
                  <a:schemeClr val="tx2"/>
                </a:solidFill>
                <a:latin typeface="Calibri" pitchFamily="34" charset="0"/>
              </a:rPr>
              <a:t>Our Growth Drivers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aixaDeTexto 1"/>
          <p:cNvSpPr txBox="1">
            <a:spLocks noChangeArrowheads="1"/>
          </p:cNvSpPr>
          <p:nvPr/>
        </p:nvSpPr>
        <p:spPr bwMode="auto">
          <a:xfrm>
            <a:off x="0" y="-12700"/>
            <a:ext cx="9144000" cy="369888"/>
          </a:xfrm>
          <a:prstGeom prst="rect">
            <a:avLst/>
          </a:prstGeom>
          <a:noFill/>
          <a:ln w="9525">
            <a:noFill/>
            <a:miter lim="800000"/>
            <a:headEnd/>
            <a:tailEnd/>
          </a:ln>
        </p:spPr>
        <p:txBody>
          <a:bodyPr>
            <a:spAutoFit/>
          </a:bodyPr>
          <a:lstStyle/>
          <a:p>
            <a:r>
              <a:rPr lang="pt-BR" b="1">
                <a:solidFill>
                  <a:schemeClr val="tx2"/>
                </a:solidFill>
                <a:latin typeface="Calibri" pitchFamily="34" charset="0"/>
              </a:rPr>
              <a:t>Oil &amp; Gas: </a:t>
            </a:r>
            <a:r>
              <a:rPr lang="pt-BR">
                <a:solidFill>
                  <a:schemeClr val="tx2"/>
                </a:solidFill>
                <a:latin typeface="Calibri" pitchFamily="34" charset="0"/>
              </a:rPr>
              <a:t>Very Positive Outlook</a:t>
            </a:r>
          </a:p>
        </p:txBody>
      </p:sp>
      <p:sp>
        <p:nvSpPr>
          <p:cNvPr id="3" name="Retângulo 2"/>
          <p:cNvSpPr/>
          <p:nvPr/>
        </p:nvSpPr>
        <p:spPr>
          <a:xfrm>
            <a:off x="142875" y="620713"/>
            <a:ext cx="4357688"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4" name="Retângulo 3"/>
          <p:cNvSpPr/>
          <p:nvPr/>
        </p:nvSpPr>
        <p:spPr>
          <a:xfrm>
            <a:off x="4643438" y="620713"/>
            <a:ext cx="4357687"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 name="CaixaDeTexto 4"/>
          <p:cNvSpPr txBox="1"/>
          <p:nvPr/>
        </p:nvSpPr>
        <p:spPr>
          <a:xfrm>
            <a:off x="214313" y="404813"/>
            <a:ext cx="3857621" cy="461665"/>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a:solidFill>
                  <a:schemeClr val="tx2"/>
                </a:solidFill>
                <a:latin typeface="+mj-lt"/>
              </a:rPr>
              <a:t>World Oil </a:t>
            </a:r>
            <a:r>
              <a:rPr lang="en-US" sz="1400" b="1" dirty="0" smtClean="0">
                <a:solidFill>
                  <a:schemeClr val="tx2"/>
                </a:solidFill>
                <a:latin typeface="+mj-lt"/>
              </a:rPr>
              <a:t>Reserves (</a:t>
            </a:r>
            <a:r>
              <a:rPr lang="en-US" sz="1400" b="1" dirty="0" err="1" smtClean="0">
                <a:solidFill>
                  <a:schemeClr val="tx2"/>
                </a:solidFill>
                <a:latin typeface="+mj-lt"/>
              </a:rPr>
              <a:t>Bn</a:t>
            </a:r>
            <a:r>
              <a:rPr lang="en-US" sz="1400" b="1" dirty="0" smtClean="0">
                <a:solidFill>
                  <a:schemeClr val="tx2"/>
                </a:solidFill>
                <a:latin typeface="+mj-lt"/>
              </a:rPr>
              <a:t> </a:t>
            </a:r>
            <a:r>
              <a:rPr lang="en-US" sz="1400" b="1" dirty="0" err="1">
                <a:solidFill>
                  <a:schemeClr val="tx2"/>
                </a:solidFill>
                <a:latin typeface="+mj-lt"/>
              </a:rPr>
              <a:t>boe</a:t>
            </a:r>
            <a:r>
              <a:rPr lang="en-US" sz="1400" b="1" dirty="0">
                <a:solidFill>
                  <a:schemeClr val="tx2"/>
                </a:solidFill>
                <a:latin typeface="+mj-lt"/>
              </a:rPr>
              <a:t>)</a:t>
            </a:r>
          </a:p>
          <a:p>
            <a:pPr fontAlgn="auto">
              <a:spcBef>
                <a:spcPts val="0"/>
              </a:spcBef>
              <a:spcAft>
                <a:spcPts val="0"/>
              </a:spcAft>
              <a:defRPr/>
            </a:pPr>
            <a:r>
              <a:rPr lang="en-US" sz="1000" dirty="0" smtClean="0">
                <a:solidFill>
                  <a:schemeClr val="tx2"/>
                </a:solidFill>
              </a:rPr>
              <a:t>Source: BP Statistics Review 2012 + Government Forecasts</a:t>
            </a:r>
            <a:endParaRPr lang="en-US" sz="1000" dirty="0">
              <a:solidFill>
                <a:schemeClr val="tx2"/>
              </a:solidFill>
            </a:endParaRPr>
          </a:p>
        </p:txBody>
      </p:sp>
      <p:sp>
        <p:nvSpPr>
          <p:cNvPr id="6" name="CaixaDeTexto 5"/>
          <p:cNvSpPr txBox="1"/>
          <p:nvPr/>
        </p:nvSpPr>
        <p:spPr>
          <a:xfrm>
            <a:off x="4716463" y="404813"/>
            <a:ext cx="2713057" cy="461665"/>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a:solidFill>
                  <a:schemeClr val="tx2"/>
                </a:solidFill>
                <a:latin typeface="+mj-lt"/>
              </a:rPr>
              <a:t>Brazilian Oil Production </a:t>
            </a:r>
            <a:r>
              <a:rPr lang="en-US" sz="1400" b="1" dirty="0" smtClean="0">
                <a:solidFill>
                  <a:schemeClr val="tx2"/>
                </a:solidFill>
                <a:latin typeface="+mj-lt"/>
              </a:rPr>
              <a:t>(M bpd)</a:t>
            </a:r>
            <a:endParaRPr lang="en-US" sz="1400" b="1" dirty="0">
              <a:solidFill>
                <a:schemeClr val="tx2"/>
              </a:solidFill>
              <a:latin typeface="+mj-lt"/>
            </a:endParaRPr>
          </a:p>
          <a:p>
            <a:pPr fontAlgn="auto">
              <a:spcBef>
                <a:spcPts val="0"/>
              </a:spcBef>
              <a:spcAft>
                <a:spcPts val="0"/>
              </a:spcAft>
              <a:defRPr/>
            </a:pPr>
            <a:r>
              <a:rPr lang="en-US" sz="1000" dirty="0">
                <a:solidFill>
                  <a:schemeClr val="tx2"/>
                </a:solidFill>
                <a:latin typeface="+mj-lt"/>
              </a:rPr>
              <a:t>Source: </a:t>
            </a:r>
            <a:r>
              <a:rPr lang="en-US" sz="1000" dirty="0" err="1">
                <a:solidFill>
                  <a:schemeClr val="tx2"/>
                </a:solidFill>
                <a:latin typeface="+mj-lt"/>
              </a:rPr>
              <a:t>Petrobras</a:t>
            </a:r>
            <a:r>
              <a:rPr lang="en-US" sz="1000" dirty="0">
                <a:solidFill>
                  <a:schemeClr val="tx2"/>
                </a:solidFill>
                <a:latin typeface="+mj-lt"/>
              </a:rPr>
              <a:t> </a:t>
            </a:r>
            <a:r>
              <a:rPr lang="en-US" sz="1000" dirty="0" smtClean="0">
                <a:solidFill>
                  <a:schemeClr val="tx2"/>
                </a:solidFill>
                <a:latin typeface="+mj-lt"/>
              </a:rPr>
              <a:t>+ IOCs + </a:t>
            </a:r>
            <a:r>
              <a:rPr lang="en-US" sz="1000" dirty="0">
                <a:solidFill>
                  <a:schemeClr val="tx2"/>
                </a:solidFill>
                <a:latin typeface="+mj-lt"/>
              </a:rPr>
              <a:t>OGX </a:t>
            </a:r>
            <a:r>
              <a:rPr lang="en-US" sz="1000" dirty="0" smtClean="0">
                <a:solidFill>
                  <a:schemeClr val="tx2"/>
                </a:solidFill>
                <a:latin typeface="+mj-lt"/>
              </a:rPr>
              <a:t> </a:t>
            </a:r>
            <a:endParaRPr lang="en-US" sz="800" dirty="0">
              <a:solidFill>
                <a:schemeClr val="tx2"/>
              </a:solidFill>
              <a:latin typeface="+mj-lt"/>
            </a:endParaRPr>
          </a:p>
        </p:txBody>
      </p:sp>
      <p:sp>
        <p:nvSpPr>
          <p:cNvPr id="136" name="Retângulo 135"/>
          <p:cNvSpPr/>
          <p:nvPr/>
        </p:nvSpPr>
        <p:spPr>
          <a:xfrm>
            <a:off x="142875" y="3500438"/>
            <a:ext cx="4357688"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7" name="Retângulo 136"/>
          <p:cNvSpPr/>
          <p:nvPr/>
        </p:nvSpPr>
        <p:spPr>
          <a:xfrm>
            <a:off x="4643438" y="3500438"/>
            <a:ext cx="4357687" cy="25923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0" name="CaixaDeTexto 139"/>
          <p:cNvSpPr txBox="1"/>
          <p:nvPr/>
        </p:nvSpPr>
        <p:spPr>
          <a:xfrm>
            <a:off x="214313" y="3284538"/>
            <a:ext cx="3571875" cy="615553"/>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Demand for Offshore Support Vessels (OSVs)</a:t>
            </a:r>
          </a:p>
          <a:p>
            <a:pPr fontAlgn="auto">
              <a:spcBef>
                <a:spcPts val="0"/>
              </a:spcBef>
              <a:spcAft>
                <a:spcPts val="0"/>
              </a:spcAft>
              <a:defRPr/>
            </a:pPr>
            <a:r>
              <a:rPr lang="en-US" sz="1000" dirty="0" smtClean="0">
                <a:solidFill>
                  <a:schemeClr val="tx2"/>
                </a:solidFill>
              </a:rPr>
              <a:t>Source: ODS </a:t>
            </a:r>
            <a:r>
              <a:rPr lang="en-US" sz="1000" dirty="0" err="1" smtClean="0">
                <a:solidFill>
                  <a:schemeClr val="tx2"/>
                </a:solidFill>
              </a:rPr>
              <a:t>Petrodata</a:t>
            </a:r>
            <a:r>
              <a:rPr lang="en-US" sz="1000" dirty="0" smtClean="0">
                <a:solidFill>
                  <a:schemeClr val="tx2"/>
                </a:solidFill>
              </a:rPr>
              <a:t> + ABEAM / SYNDARMA + BTG </a:t>
            </a:r>
            <a:r>
              <a:rPr lang="en-US" sz="1000" dirty="0" err="1" smtClean="0">
                <a:solidFill>
                  <a:schemeClr val="tx2"/>
                </a:solidFill>
              </a:rPr>
              <a:t>Pactual</a:t>
            </a:r>
            <a:endParaRPr lang="en-US" sz="1000" dirty="0">
              <a:solidFill>
                <a:schemeClr val="tx2"/>
              </a:solidFill>
            </a:endParaRPr>
          </a:p>
        </p:txBody>
      </p:sp>
      <p:sp>
        <p:nvSpPr>
          <p:cNvPr id="152" name="Retângulo 151"/>
          <p:cNvSpPr/>
          <p:nvPr/>
        </p:nvSpPr>
        <p:spPr>
          <a:xfrm>
            <a:off x="5143500" y="2341563"/>
            <a:ext cx="647700" cy="422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3" name="Retângulo 152"/>
          <p:cNvSpPr/>
          <p:nvPr/>
        </p:nvSpPr>
        <p:spPr>
          <a:xfrm>
            <a:off x="6480175" y="1827213"/>
            <a:ext cx="647700" cy="9366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4" name="Retângulo 153"/>
          <p:cNvSpPr/>
          <p:nvPr/>
        </p:nvSpPr>
        <p:spPr>
          <a:xfrm>
            <a:off x="7853363" y="1198563"/>
            <a:ext cx="647700" cy="15827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208" name="CaixaDeTexto 154"/>
          <p:cNvSpPr txBox="1">
            <a:spLocks noChangeArrowheads="1"/>
          </p:cNvSpPr>
          <p:nvPr/>
        </p:nvSpPr>
        <p:spPr bwMode="auto">
          <a:xfrm>
            <a:off x="5143500" y="2763838"/>
            <a:ext cx="647700" cy="307975"/>
          </a:xfrm>
          <a:prstGeom prst="rect">
            <a:avLst/>
          </a:prstGeom>
          <a:noFill/>
          <a:ln w="9525">
            <a:noFill/>
            <a:miter lim="800000"/>
            <a:headEnd/>
            <a:tailEnd/>
          </a:ln>
        </p:spPr>
        <p:txBody>
          <a:bodyPr>
            <a:spAutoFit/>
          </a:bodyPr>
          <a:lstStyle/>
          <a:p>
            <a:pPr algn="ctr"/>
            <a:r>
              <a:rPr lang="pt-BR" sz="1400" dirty="0" smtClean="0">
                <a:latin typeface="Calibri" pitchFamily="34" charset="0"/>
              </a:rPr>
              <a:t>2012</a:t>
            </a:r>
            <a:endParaRPr lang="pt-BR" sz="1400" dirty="0">
              <a:latin typeface="Calibri" pitchFamily="34" charset="0"/>
            </a:endParaRPr>
          </a:p>
        </p:txBody>
      </p:sp>
      <p:sp>
        <p:nvSpPr>
          <p:cNvPr id="8209" name="CaixaDeTexto 155"/>
          <p:cNvSpPr txBox="1">
            <a:spLocks noChangeArrowheads="1"/>
          </p:cNvSpPr>
          <p:nvPr/>
        </p:nvSpPr>
        <p:spPr bwMode="auto">
          <a:xfrm>
            <a:off x="6480175" y="2763838"/>
            <a:ext cx="647700" cy="307975"/>
          </a:xfrm>
          <a:prstGeom prst="rect">
            <a:avLst/>
          </a:prstGeom>
          <a:noFill/>
          <a:ln w="9525">
            <a:noFill/>
            <a:miter lim="800000"/>
            <a:headEnd/>
            <a:tailEnd/>
          </a:ln>
        </p:spPr>
        <p:txBody>
          <a:bodyPr>
            <a:spAutoFit/>
          </a:bodyPr>
          <a:lstStyle/>
          <a:p>
            <a:pPr algn="ctr"/>
            <a:r>
              <a:rPr lang="pt-BR" sz="1400">
                <a:latin typeface="Calibri" pitchFamily="34" charset="0"/>
              </a:rPr>
              <a:t>2015E</a:t>
            </a:r>
          </a:p>
        </p:txBody>
      </p:sp>
      <p:sp>
        <p:nvSpPr>
          <p:cNvPr id="8210" name="CaixaDeTexto 156"/>
          <p:cNvSpPr txBox="1">
            <a:spLocks noChangeArrowheads="1"/>
          </p:cNvSpPr>
          <p:nvPr/>
        </p:nvSpPr>
        <p:spPr bwMode="auto">
          <a:xfrm>
            <a:off x="7853363" y="2763838"/>
            <a:ext cx="647700" cy="307975"/>
          </a:xfrm>
          <a:prstGeom prst="rect">
            <a:avLst/>
          </a:prstGeom>
          <a:noFill/>
          <a:ln w="9525">
            <a:noFill/>
            <a:miter lim="800000"/>
            <a:headEnd/>
            <a:tailEnd/>
          </a:ln>
        </p:spPr>
        <p:txBody>
          <a:bodyPr>
            <a:spAutoFit/>
          </a:bodyPr>
          <a:lstStyle/>
          <a:p>
            <a:pPr algn="ctr"/>
            <a:r>
              <a:rPr lang="pt-BR" sz="1400">
                <a:latin typeface="Calibri" pitchFamily="34" charset="0"/>
              </a:rPr>
              <a:t>2020E</a:t>
            </a:r>
          </a:p>
        </p:txBody>
      </p:sp>
      <p:sp>
        <p:nvSpPr>
          <p:cNvPr id="8211" name="CaixaDeTexto 157"/>
          <p:cNvSpPr txBox="1">
            <a:spLocks noChangeArrowheads="1"/>
          </p:cNvSpPr>
          <p:nvPr/>
        </p:nvSpPr>
        <p:spPr bwMode="auto">
          <a:xfrm>
            <a:off x="5072072" y="2055813"/>
            <a:ext cx="857250" cy="338137"/>
          </a:xfrm>
          <a:prstGeom prst="rect">
            <a:avLst/>
          </a:prstGeom>
          <a:noFill/>
          <a:ln w="9525">
            <a:noFill/>
            <a:miter lim="800000"/>
            <a:headEnd/>
            <a:tailEnd/>
          </a:ln>
        </p:spPr>
        <p:txBody>
          <a:bodyPr>
            <a:spAutoFit/>
          </a:bodyPr>
          <a:lstStyle/>
          <a:p>
            <a:pPr algn="ctr"/>
            <a:r>
              <a:rPr lang="pt-BR" sz="1600" b="1" dirty="0" smtClean="0">
                <a:solidFill>
                  <a:schemeClr val="tx2"/>
                </a:solidFill>
                <a:latin typeface="Calibri" pitchFamily="34" charset="0"/>
              </a:rPr>
              <a:t>2.1</a:t>
            </a:r>
            <a:endParaRPr lang="pt-BR" sz="1600" b="1" dirty="0">
              <a:solidFill>
                <a:schemeClr val="tx2"/>
              </a:solidFill>
              <a:latin typeface="Calibri" pitchFamily="34" charset="0"/>
            </a:endParaRPr>
          </a:p>
        </p:txBody>
      </p:sp>
      <p:sp>
        <p:nvSpPr>
          <p:cNvPr id="8212" name="CaixaDeTexto 158"/>
          <p:cNvSpPr txBox="1">
            <a:spLocks noChangeArrowheads="1"/>
          </p:cNvSpPr>
          <p:nvPr/>
        </p:nvSpPr>
        <p:spPr bwMode="auto">
          <a:xfrm>
            <a:off x="6342063" y="1539875"/>
            <a:ext cx="857250" cy="338138"/>
          </a:xfrm>
          <a:prstGeom prst="rect">
            <a:avLst/>
          </a:prstGeom>
          <a:noFill/>
          <a:ln w="9525">
            <a:noFill/>
            <a:miter lim="800000"/>
            <a:headEnd/>
            <a:tailEnd/>
          </a:ln>
        </p:spPr>
        <p:txBody>
          <a:bodyPr>
            <a:spAutoFit/>
          </a:bodyPr>
          <a:lstStyle/>
          <a:p>
            <a:pPr algn="ctr"/>
            <a:r>
              <a:rPr lang="pt-BR" sz="1600" b="1" dirty="0" smtClean="0">
                <a:solidFill>
                  <a:schemeClr val="tx2"/>
                </a:solidFill>
                <a:latin typeface="Calibri" pitchFamily="34" charset="0"/>
              </a:rPr>
              <a:t>3.5</a:t>
            </a:r>
            <a:endParaRPr lang="pt-BR" sz="1600" b="1" dirty="0">
              <a:solidFill>
                <a:schemeClr val="tx2"/>
              </a:solidFill>
              <a:latin typeface="Calibri" pitchFamily="34" charset="0"/>
            </a:endParaRPr>
          </a:p>
        </p:txBody>
      </p:sp>
      <p:sp>
        <p:nvSpPr>
          <p:cNvPr id="8213" name="CaixaDeTexto 159"/>
          <p:cNvSpPr txBox="1">
            <a:spLocks noChangeArrowheads="1"/>
          </p:cNvSpPr>
          <p:nvPr/>
        </p:nvSpPr>
        <p:spPr bwMode="auto">
          <a:xfrm>
            <a:off x="7715250" y="912813"/>
            <a:ext cx="857250" cy="338137"/>
          </a:xfrm>
          <a:prstGeom prst="rect">
            <a:avLst/>
          </a:prstGeom>
          <a:noFill/>
          <a:ln w="9525">
            <a:noFill/>
            <a:miter lim="800000"/>
            <a:headEnd/>
            <a:tailEnd/>
          </a:ln>
        </p:spPr>
        <p:txBody>
          <a:bodyPr>
            <a:spAutoFit/>
          </a:bodyPr>
          <a:lstStyle/>
          <a:p>
            <a:pPr algn="ctr"/>
            <a:r>
              <a:rPr lang="pt-BR" sz="1600" b="1" dirty="0" smtClean="0">
                <a:solidFill>
                  <a:schemeClr val="tx2"/>
                </a:solidFill>
                <a:latin typeface="Calibri" pitchFamily="34" charset="0"/>
              </a:rPr>
              <a:t>6.7</a:t>
            </a:r>
            <a:endParaRPr lang="pt-BR" sz="1600" b="1" dirty="0">
              <a:solidFill>
                <a:schemeClr val="tx2"/>
              </a:solidFill>
              <a:latin typeface="Calibri" pitchFamily="34" charset="0"/>
            </a:endParaRPr>
          </a:p>
        </p:txBody>
      </p:sp>
      <p:sp>
        <p:nvSpPr>
          <p:cNvPr id="161" name="Freeform 94"/>
          <p:cNvSpPr>
            <a:spLocks/>
          </p:cNvSpPr>
          <p:nvPr/>
        </p:nvSpPr>
        <p:spPr bwMode="auto">
          <a:xfrm rot="198889">
            <a:off x="5508625" y="1366838"/>
            <a:ext cx="2814638" cy="1300162"/>
          </a:xfrm>
          <a:custGeom>
            <a:avLst/>
            <a:gdLst/>
            <a:ahLst/>
            <a:cxnLst>
              <a:cxn ang="0">
                <a:pos x="0" y="1424"/>
              </a:cxn>
              <a:cxn ang="0">
                <a:pos x="5787" y="528"/>
              </a:cxn>
              <a:cxn ang="0">
                <a:pos x="5871" y="669"/>
              </a:cxn>
              <a:cxn ang="0">
                <a:pos x="6208" y="106"/>
              </a:cxn>
              <a:cxn ang="0">
                <a:pos x="5514" y="0"/>
              </a:cxn>
              <a:cxn ang="0">
                <a:pos x="5586" y="134"/>
              </a:cxn>
              <a:cxn ang="0">
                <a:pos x="0" y="1424"/>
              </a:cxn>
            </a:cxnLst>
            <a:rect l="0" t="0" r="r" b="b"/>
            <a:pathLst>
              <a:path w="6208" h="1424">
                <a:moveTo>
                  <a:pt x="0" y="1424"/>
                </a:moveTo>
                <a:cubicBezTo>
                  <a:pt x="2377" y="1295"/>
                  <a:pt x="5147" y="805"/>
                  <a:pt x="5787" y="528"/>
                </a:cubicBezTo>
                <a:cubicBezTo>
                  <a:pt x="5843" y="613"/>
                  <a:pt x="5829" y="579"/>
                  <a:pt x="5871" y="669"/>
                </a:cubicBezTo>
                <a:cubicBezTo>
                  <a:pt x="6054" y="359"/>
                  <a:pt x="6019" y="404"/>
                  <a:pt x="6208" y="106"/>
                </a:cubicBezTo>
                <a:cubicBezTo>
                  <a:pt x="5744" y="32"/>
                  <a:pt x="5857" y="49"/>
                  <a:pt x="5514" y="0"/>
                </a:cubicBezTo>
                <a:cubicBezTo>
                  <a:pt x="5565" y="103"/>
                  <a:pt x="5534" y="31"/>
                  <a:pt x="5586" y="134"/>
                </a:cubicBezTo>
                <a:cubicBezTo>
                  <a:pt x="4514" y="664"/>
                  <a:pt x="2103" y="1160"/>
                  <a:pt x="0" y="1424"/>
                </a:cubicBezTo>
              </a:path>
            </a:pathLst>
          </a:custGeom>
          <a:solidFill>
            <a:schemeClr val="bg1">
              <a:lumMod val="75000"/>
              <a:alpha val="85000"/>
            </a:schemeClr>
          </a:solidFill>
          <a:ln>
            <a:solidFill>
              <a:srgbClr val="FF9900">
                <a:alpha val="50000"/>
              </a:srgbClr>
            </a:solidFill>
            <a:headEnd/>
            <a:tailEnd/>
          </a:ln>
        </p:spPr>
        <p:style>
          <a:lnRef idx="3">
            <a:schemeClr val="accent3"/>
          </a:lnRef>
          <a:fillRef idx="0">
            <a:schemeClr val="accent3"/>
          </a:fillRef>
          <a:effectRef idx="2">
            <a:schemeClr val="accent3"/>
          </a:effectRef>
          <a:fontRef idx="minor">
            <a:schemeClr val="tx1"/>
          </a:fontRef>
        </p:style>
        <p:txBody>
          <a:bodyPr/>
          <a:lstStyle>
            <a:defPPr>
              <a:defRPr lang="pt-BR"/>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eaLnBrk="0" hangingPunct="0">
              <a:lnSpc>
                <a:spcPct val="120000"/>
              </a:lnSpc>
              <a:buClr>
                <a:srgbClr val="1A1A6C"/>
              </a:buClr>
              <a:buSzPct val="100000"/>
              <a:buFont typeface="Verdana" pitchFamily="34" charset="0"/>
              <a:buNone/>
              <a:defRPr/>
            </a:pPr>
            <a:endParaRPr lang="pt-BR"/>
          </a:p>
        </p:txBody>
      </p:sp>
      <p:sp>
        <p:nvSpPr>
          <p:cNvPr id="67" name="Retângulo 66"/>
          <p:cNvSpPr/>
          <p:nvPr/>
        </p:nvSpPr>
        <p:spPr>
          <a:xfrm>
            <a:off x="495300" y="5270500"/>
            <a:ext cx="647700" cy="422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8" name="Retângulo 67"/>
          <p:cNvSpPr/>
          <p:nvPr/>
        </p:nvSpPr>
        <p:spPr>
          <a:xfrm>
            <a:off x="1831975" y="4756150"/>
            <a:ext cx="647700" cy="9366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9" name="Retângulo 68"/>
          <p:cNvSpPr/>
          <p:nvPr/>
        </p:nvSpPr>
        <p:spPr>
          <a:xfrm>
            <a:off x="3205163" y="4127500"/>
            <a:ext cx="647700" cy="15827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230" name="CaixaDeTexto 154"/>
          <p:cNvSpPr txBox="1">
            <a:spLocks noChangeArrowheads="1"/>
          </p:cNvSpPr>
          <p:nvPr/>
        </p:nvSpPr>
        <p:spPr bwMode="auto">
          <a:xfrm>
            <a:off x="495300" y="5692775"/>
            <a:ext cx="647700" cy="307975"/>
          </a:xfrm>
          <a:prstGeom prst="rect">
            <a:avLst/>
          </a:prstGeom>
          <a:noFill/>
          <a:ln w="9525">
            <a:noFill/>
            <a:miter lim="800000"/>
            <a:headEnd/>
            <a:tailEnd/>
          </a:ln>
        </p:spPr>
        <p:txBody>
          <a:bodyPr>
            <a:spAutoFit/>
          </a:bodyPr>
          <a:lstStyle/>
          <a:p>
            <a:pPr algn="ctr"/>
            <a:r>
              <a:rPr lang="pt-BR" sz="1400" dirty="0" smtClean="0">
                <a:latin typeface="Calibri" pitchFamily="34" charset="0"/>
              </a:rPr>
              <a:t>2012</a:t>
            </a:r>
            <a:endParaRPr lang="pt-BR" sz="1400" dirty="0">
              <a:latin typeface="Calibri" pitchFamily="34" charset="0"/>
            </a:endParaRPr>
          </a:p>
        </p:txBody>
      </p:sp>
      <p:sp>
        <p:nvSpPr>
          <p:cNvPr id="8231" name="CaixaDeTexto 155"/>
          <p:cNvSpPr txBox="1">
            <a:spLocks noChangeArrowheads="1"/>
          </p:cNvSpPr>
          <p:nvPr/>
        </p:nvSpPr>
        <p:spPr bwMode="auto">
          <a:xfrm>
            <a:off x="1831975" y="5692775"/>
            <a:ext cx="647700" cy="307975"/>
          </a:xfrm>
          <a:prstGeom prst="rect">
            <a:avLst/>
          </a:prstGeom>
          <a:noFill/>
          <a:ln w="9525">
            <a:noFill/>
            <a:miter lim="800000"/>
            <a:headEnd/>
            <a:tailEnd/>
          </a:ln>
        </p:spPr>
        <p:txBody>
          <a:bodyPr>
            <a:spAutoFit/>
          </a:bodyPr>
          <a:lstStyle/>
          <a:p>
            <a:pPr algn="ctr"/>
            <a:r>
              <a:rPr lang="pt-BR" sz="1400">
                <a:latin typeface="Calibri" pitchFamily="34" charset="0"/>
              </a:rPr>
              <a:t>2015E</a:t>
            </a:r>
          </a:p>
        </p:txBody>
      </p:sp>
      <p:sp>
        <p:nvSpPr>
          <p:cNvPr id="8232" name="CaixaDeTexto 156"/>
          <p:cNvSpPr txBox="1">
            <a:spLocks noChangeArrowheads="1"/>
          </p:cNvSpPr>
          <p:nvPr/>
        </p:nvSpPr>
        <p:spPr bwMode="auto">
          <a:xfrm>
            <a:off x="3205163" y="5692775"/>
            <a:ext cx="647700" cy="307975"/>
          </a:xfrm>
          <a:prstGeom prst="rect">
            <a:avLst/>
          </a:prstGeom>
          <a:noFill/>
          <a:ln w="9525">
            <a:noFill/>
            <a:miter lim="800000"/>
            <a:headEnd/>
            <a:tailEnd/>
          </a:ln>
        </p:spPr>
        <p:txBody>
          <a:bodyPr>
            <a:spAutoFit/>
          </a:bodyPr>
          <a:lstStyle/>
          <a:p>
            <a:pPr algn="ctr"/>
            <a:r>
              <a:rPr lang="pt-BR" sz="1400">
                <a:latin typeface="Calibri" pitchFamily="34" charset="0"/>
              </a:rPr>
              <a:t>2020E</a:t>
            </a:r>
          </a:p>
        </p:txBody>
      </p:sp>
      <p:sp>
        <p:nvSpPr>
          <p:cNvPr id="8233" name="CaixaDeTexto 157"/>
          <p:cNvSpPr txBox="1">
            <a:spLocks noChangeArrowheads="1"/>
          </p:cNvSpPr>
          <p:nvPr/>
        </p:nvSpPr>
        <p:spPr bwMode="auto">
          <a:xfrm>
            <a:off x="357188" y="4984750"/>
            <a:ext cx="857250" cy="338138"/>
          </a:xfrm>
          <a:prstGeom prst="rect">
            <a:avLst/>
          </a:prstGeom>
          <a:noFill/>
          <a:ln w="9525">
            <a:noFill/>
            <a:miter lim="800000"/>
            <a:headEnd/>
            <a:tailEnd/>
          </a:ln>
        </p:spPr>
        <p:txBody>
          <a:bodyPr>
            <a:spAutoFit/>
          </a:bodyPr>
          <a:lstStyle/>
          <a:p>
            <a:pPr algn="ctr"/>
            <a:r>
              <a:rPr lang="pt-BR" sz="1600" b="1" dirty="0" smtClean="0">
                <a:latin typeface="Calibri" pitchFamily="34" charset="0"/>
              </a:rPr>
              <a:t>414</a:t>
            </a:r>
            <a:endParaRPr lang="pt-BR" sz="1600" b="1" dirty="0">
              <a:latin typeface="Calibri" pitchFamily="34" charset="0"/>
            </a:endParaRPr>
          </a:p>
        </p:txBody>
      </p:sp>
      <p:sp>
        <p:nvSpPr>
          <p:cNvPr id="8234" name="CaixaDeTexto 158"/>
          <p:cNvSpPr txBox="1">
            <a:spLocks noChangeArrowheads="1"/>
          </p:cNvSpPr>
          <p:nvPr/>
        </p:nvSpPr>
        <p:spPr bwMode="auto">
          <a:xfrm>
            <a:off x="1693863" y="4468813"/>
            <a:ext cx="857250" cy="338137"/>
          </a:xfrm>
          <a:prstGeom prst="rect">
            <a:avLst/>
          </a:prstGeom>
          <a:noFill/>
          <a:ln w="9525">
            <a:noFill/>
            <a:miter lim="800000"/>
            <a:headEnd/>
            <a:tailEnd/>
          </a:ln>
        </p:spPr>
        <p:txBody>
          <a:bodyPr>
            <a:spAutoFit/>
          </a:bodyPr>
          <a:lstStyle/>
          <a:p>
            <a:pPr algn="ctr"/>
            <a:r>
              <a:rPr lang="pt-BR" sz="1600" b="1" dirty="0" smtClean="0">
                <a:latin typeface="Calibri" pitchFamily="34" charset="0"/>
              </a:rPr>
              <a:t>500</a:t>
            </a:r>
            <a:endParaRPr lang="pt-BR" sz="1600" b="1" dirty="0">
              <a:latin typeface="Calibri" pitchFamily="34" charset="0"/>
            </a:endParaRPr>
          </a:p>
        </p:txBody>
      </p:sp>
      <p:sp>
        <p:nvSpPr>
          <p:cNvPr id="8235" name="CaixaDeTexto 159"/>
          <p:cNvSpPr txBox="1">
            <a:spLocks noChangeArrowheads="1"/>
          </p:cNvSpPr>
          <p:nvPr/>
        </p:nvSpPr>
        <p:spPr bwMode="auto">
          <a:xfrm>
            <a:off x="3143250" y="3786188"/>
            <a:ext cx="857250" cy="338137"/>
          </a:xfrm>
          <a:prstGeom prst="rect">
            <a:avLst/>
          </a:prstGeom>
          <a:noFill/>
          <a:ln w="9525">
            <a:noFill/>
            <a:miter lim="800000"/>
            <a:headEnd/>
            <a:tailEnd/>
          </a:ln>
        </p:spPr>
        <p:txBody>
          <a:bodyPr>
            <a:spAutoFit/>
          </a:bodyPr>
          <a:lstStyle/>
          <a:p>
            <a:pPr algn="ctr"/>
            <a:r>
              <a:rPr lang="pt-BR" sz="1600" b="1" dirty="0">
                <a:latin typeface="Calibri" pitchFamily="34" charset="0"/>
              </a:rPr>
              <a:t>686</a:t>
            </a:r>
          </a:p>
        </p:txBody>
      </p:sp>
      <p:sp>
        <p:nvSpPr>
          <p:cNvPr id="112" name="Freeform 94"/>
          <p:cNvSpPr>
            <a:spLocks/>
          </p:cNvSpPr>
          <p:nvPr/>
        </p:nvSpPr>
        <p:spPr bwMode="auto">
          <a:xfrm rot="198889">
            <a:off x="820738" y="4295775"/>
            <a:ext cx="2814637" cy="1300163"/>
          </a:xfrm>
          <a:custGeom>
            <a:avLst/>
            <a:gdLst/>
            <a:ahLst/>
            <a:cxnLst>
              <a:cxn ang="0">
                <a:pos x="0" y="1424"/>
              </a:cxn>
              <a:cxn ang="0">
                <a:pos x="5787" y="528"/>
              </a:cxn>
              <a:cxn ang="0">
                <a:pos x="5871" y="669"/>
              </a:cxn>
              <a:cxn ang="0">
                <a:pos x="6208" y="106"/>
              </a:cxn>
              <a:cxn ang="0">
                <a:pos x="5514" y="0"/>
              </a:cxn>
              <a:cxn ang="0">
                <a:pos x="5586" y="134"/>
              </a:cxn>
              <a:cxn ang="0">
                <a:pos x="0" y="1424"/>
              </a:cxn>
            </a:cxnLst>
            <a:rect l="0" t="0" r="r" b="b"/>
            <a:pathLst>
              <a:path w="6208" h="1424">
                <a:moveTo>
                  <a:pt x="0" y="1424"/>
                </a:moveTo>
                <a:cubicBezTo>
                  <a:pt x="2377" y="1295"/>
                  <a:pt x="5147" y="805"/>
                  <a:pt x="5787" y="528"/>
                </a:cubicBezTo>
                <a:cubicBezTo>
                  <a:pt x="5843" y="613"/>
                  <a:pt x="5829" y="579"/>
                  <a:pt x="5871" y="669"/>
                </a:cubicBezTo>
                <a:cubicBezTo>
                  <a:pt x="6054" y="359"/>
                  <a:pt x="6019" y="404"/>
                  <a:pt x="6208" y="106"/>
                </a:cubicBezTo>
                <a:cubicBezTo>
                  <a:pt x="5744" y="32"/>
                  <a:pt x="5857" y="49"/>
                  <a:pt x="5514" y="0"/>
                </a:cubicBezTo>
                <a:cubicBezTo>
                  <a:pt x="5565" y="103"/>
                  <a:pt x="5534" y="31"/>
                  <a:pt x="5586" y="134"/>
                </a:cubicBezTo>
                <a:cubicBezTo>
                  <a:pt x="4514" y="664"/>
                  <a:pt x="2103" y="1160"/>
                  <a:pt x="0" y="1424"/>
                </a:cubicBezTo>
              </a:path>
            </a:pathLst>
          </a:custGeom>
          <a:solidFill>
            <a:schemeClr val="bg1">
              <a:lumMod val="75000"/>
              <a:alpha val="85000"/>
            </a:schemeClr>
          </a:solidFill>
          <a:ln>
            <a:solidFill>
              <a:srgbClr val="FF9900">
                <a:alpha val="50000"/>
              </a:srgbClr>
            </a:solidFill>
            <a:headEnd/>
            <a:tailEnd/>
          </a:ln>
        </p:spPr>
        <p:style>
          <a:lnRef idx="3">
            <a:schemeClr val="accent3"/>
          </a:lnRef>
          <a:fillRef idx="0">
            <a:schemeClr val="accent3"/>
          </a:fillRef>
          <a:effectRef idx="2">
            <a:schemeClr val="accent3"/>
          </a:effectRef>
          <a:fontRef idx="minor">
            <a:schemeClr val="tx1"/>
          </a:fontRef>
        </p:style>
        <p:txBody>
          <a:bodyPr/>
          <a:lstStyle>
            <a:defPPr>
              <a:defRPr lang="pt-BR"/>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eaLnBrk="0" hangingPunct="0">
              <a:lnSpc>
                <a:spcPct val="120000"/>
              </a:lnSpc>
              <a:buClr>
                <a:srgbClr val="1A1A6C"/>
              </a:buClr>
              <a:buSzPct val="100000"/>
              <a:buFont typeface="Verdana" pitchFamily="34" charset="0"/>
              <a:buNone/>
              <a:defRPr/>
            </a:pPr>
            <a:endParaRPr lang="pt-BR"/>
          </a:p>
        </p:txBody>
      </p:sp>
      <p:sp>
        <p:nvSpPr>
          <p:cNvPr id="8271" name="CaixaDeTexto 159"/>
          <p:cNvSpPr txBox="1">
            <a:spLocks noChangeArrowheads="1"/>
          </p:cNvSpPr>
          <p:nvPr/>
        </p:nvSpPr>
        <p:spPr bwMode="auto">
          <a:xfrm>
            <a:off x="7715250" y="1571625"/>
            <a:ext cx="714375" cy="369888"/>
          </a:xfrm>
          <a:prstGeom prst="rect">
            <a:avLst/>
          </a:prstGeom>
          <a:noFill/>
          <a:ln w="9525">
            <a:noFill/>
            <a:miter lim="800000"/>
            <a:headEnd/>
            <a:tailEnd/>
          </a:ln>
        </p:spPr>
        <p:txBody>
          <a:bodyPr>
            <a:spAutoFit/>
          </a:bodyPr>
          <a:lstStyle/>
          <a:p>
            <a:pPr algn="ctr"/>
            <a:r>
              <a:rPr lang="pt-BR" sz="900" b="1" dirty="0">
                <a:solidFill>
                  <a:schemeClr val="tx2">
                    <a:lumMod val="75000"/>
                  </a:schemeClr>
                </a:solidFill>
                <a:latin typeface="Calibri" pitchFamily="34" charset="0"/>
              </a:rPr>
              <a:t>CAGR</a:t>
            </a:r>
          </a:p>
          <a:p>
            <a:pPr algn="ctr"/>
            <a:r>
              <a:rPr lang="pt-BR" sz="900" b="1" dirty="0" smtClean="0">
                <a:solidFill>
                  <a:schemeClr val="tx2">
                    <a:lumMod val="75000"/>
                  </a:schemeClr>
                </a:solidFill>
                <a:latin typeface="Calibri" pitchFamily="34" charset="0"/>
              </a:rPr>
              <a:t>16%</a:t>
            </a:r>
            <a:endParaRPr lang="pt-BR" sz="900" b="1" dirty="0">
              <a:solidFill>
                <a:schemeClr val="tx2">
                  <a:lumMod val="75000"/>
                </a:schemeClr>
              </a:solidFill>
              <a:latin typeface="Calibri" pitchFamily="34" charset="0"/>
            </a:endParaRPr>
          </a:p>
        </p:txBody>
      </p:sp>
      <p:sp>
        <p:nvSpPr>
          <p:cNvPr id="8272" name="CaixaDeTexto 159"/>
          <p:cNvSpPr txBox="1">
            <a:spLocks noChangeArrowheads="1"/>
          </p:cNvSpPr>
          <p:nvPr/>
        </p:nvSpPr>
        <p:spPr bwMode="auto">
          <a:xfrm>
            <a:off x="3000375" y="4575601"/>
            <a:ext cx="714375" cy="246063"/>
          </a:xfrm>
          <a:prstGeom prst="rect">
            <a:avLst/>
          </a:prstGeom>
          <a:noFill/>
          <a:ln w="9525">
            <a:noFill/>
            <a:miter lim="800000"/>
            <a:headEnd/>
            <a:tailEnd/>
          </a:ln>
        </p:spPr>
        <p:txBody>
          <a:bodyPr>
            <a:spAutoFit/>
          </a:bodyPr>
          <a:lstStyle/>
          <a:p>
            <a:pPr algn="ctr"/>
            <a:r>
              <a:rPr lang="pt-BR" sz="1000" b="1" dirty="0">
                <a:solidFill>
                  <a:schemeClr val="tx2">
                    <a:lumMod val="75000"/>
                  </a:schemeClr>
                </a:solidFill>
                <a:latin typeface="Calibri" pitchFamily="34" charset="0"/>
              </a:rPr>
              <a:t>+ </a:t>
            </a:r>
            <a:r>
              <a:rPr lang="pt-BR" sz="1000" b="1" dirty="0" smtClean="0">
                <a:solidFill>
                  <a:schemeClr val="tx2">
                    <a:lumMod val="75000"/>
                  </a:schemeClr>
                </a:solidFill>
                <a:latin typeface="Calibri" pitchFamily="34" charset="0"/>
              </a:rPr>
              <a:t>272</a:t>
            </a:r>
            <a:endParaRPr lang="pt-BR" sz="1000" b="1" dirty="0">
              <a:solidFill>
                <a:schemeClr val="tx2">
                  <a:lumMod val="75000"/>
                </a:schemeClr>
              </a:solidFill>
              <a:latin typeface="Calibri" pitchFamily="34" charset="0"/>
            </a:endParaRPr>
          </a:p>
        </p:txBody>
      </p:sp>
      <p:sp>
        <p:nvSpPr>
          <p:cNvPr id="116" name="CaixaDeTexto 115"/>
          <p:cNvSpPr txBox="1"/>
          <p:nvPr/>
        </p:nvSpPr>
        <p:spPr>
          <a:xfrm>
            <a:off x="4786314" y="3343232"/>
            <a:ext cx="2773542" cy="300082"/>
          </a:xfrm>
          <a:prstGeom prst="rect">
            <a:avLst/>
          </a:prstGeom>
          <a:solidFill>
            <a:schemeClr val="bg1"/>
          </a:solidFill>
          <a:ln>
            <a:noFill/>
          </a:ln>
        </p:spPr>
        <p:txBody>
          <a:bodyPr wrap="square" rtlCol="0">
            <a:spAutoFit/>
          </a:bodyPr>
          <a:lstStyle/>
          <a:p>
            <a:r>
              <a:rPr lang="en-US" sz="1350" b="1" dirty="0" smtClean="0">
                <a:solidFill>
                  <a:schemeClr val="tx2"/>
                </a:solidFill>
                <a:latin typeface="+mj-lt"/>
              </a:rPr>
              <a:t>Increased Distances to new Oil Rigs</a:t>
            </a:r>
          </a:p>
        </p:txBody>
      </p:sp>
      <p:sp>
        <p:nvSpPr>
          <p:cNvPr id="132" name="Retângulo 131"/>
          <p:cNvSpPr/>
          <p:nvPr/>
        </p:nvSpPr>
        <p:spPr>
          <a:xfrm>
            <a:off x="1181100" y="955675"/>
            <a:ext cx="2808288"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3" name="Retângulo 132"/>
          <p:cNvSpPr/>
          <p:nvPr/>
        </p:nvSpPr>
        <p:spPr>
          <a:xfrm>
            <a:off x="1181100" y="1174750"/>
            <a:ext cx="244792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1" name="Retângulo 140"/>
          <p:cNvSpPr/>
          <p:nvPr/>
        </p:nvSpPr>
        <p:spPr>
          <a:xfrm>
            <a:off x="1181100" y="1390797"/>
            <a:ext cx="1457325" cy="147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2" name="Retângulo 141"/>
          <p:cNvSpPr/>
          <p:nvPr/>
        </p:nvSpPr>
        <p:spPr>
          <a:xfrm>
            <a:off x="1181100" y="1609872"/>
            <a:ext cx="1390650" cy="147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4" name="Retângulo 203"/>
          <p:cNvSpPr/>
          <p:nvPr/>
        </p:nvSpPr>
        <p:spPr>
          <a:xfrm>
            <a:off x="1181100" y="1828947"/>
            <a:ext cx="1133475" cy="147637"/>
          </a:xfrm>
          <a:prstGeom prst="rect">
            <a:avLst/>
          </a:prstGeom>
          <a:solidFill>
            <a:srgbClr val="00B0F0"/>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5" name="Retângulo 204"/>
          <p:cNvSpPr/>
          <p:nvPr/>
        </p:nvSpPr>
        <p:spPr>
          <a:xfrm>
            <a:off x="1181099" y="2061865"/>
            <a:ext cx="1109663"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6" name="Retângulo 205"/>
          <p:cNvSpPr/>
          <p:nvPr/>
        </p:nvSpPr>
        <p:spPr>
          <a:xfrm>
            <a:off x="1181100" y="2280940"/>
            <a:ext cx="936625" cy="1511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7" name="Retângulo 206"/>
          <p:cNvSpPr/>
          <p:nvPr/>
        </p:nvSpPr>
        <p:spPr>
          <a:xfrm>
            <a:off x="1181099" y="2500015"/>
            <a:ext cx="550863" cy="147935"/>
          </a:xfrm>
          <a:prstGeom prst="rect">
            <a:avLst/>
          </a:prstGeom>
          <a:solidFill>
            <a:srgbClr val="00B0F0"/>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a:p>
        </p:txBody>
      </p:sp>
      <p:sp>
        <p:nvSpPr>
          <p:cNvPr id="208" name="Retângulo 207"/>
          <p:cNvSpPr/>
          <p:nvPr/>
        </p:nvSpPr>
        <p:spPr>
          <a:xfrm>
            <a:off x="1181100" y="2928938"/>
            <a:ext cx="1079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9" name="CaixaDeTexto 208"/>
          <p:cNvSpPr txBox="1"/>
          <p:nvPr/>
        </p:nvSpPr>
        <p:spPr>
          <a:xfrm>
            <a:off x="180975" y="912813"/>
            <a:ext cx="1000125" cy="230187"/>
          </a:xfrm>
          <a:prstGeom prst="rect">
            <a:avLst/>
          </a:prstGeom>
          <a:noFill/>
        </p:spPr>
        <p:txBody>
          <a:bodyPr>
            <a:spAutoFit/>
          </a:bodyPr>
          <a:lstStyle/>
          <a:p>
            <a:pPr>
              <a:defRPr/>
            </a:pPr>
            <a:r>
              <a:rPr lang="pt-BR" sz="900" dirty="0" smtClean="0">
                <a:solidFill>
                  <a:schemeClr val="tx2"/>
                </a:solidFill>
                <a:latin typeface="+mj-lt"/>
              </a:rPr>
              <a:t>Venezuela</a:t>
            </a:r>
            <a:endParaRPr lang="pt-BR" sz="900" dirty="0">
              <a:solidFill>
                <a:schemeClr val="tx2"/>
              </a:solidFill>
              <a:latin typeface="+mj-lt"/>
            </a:endParaRPr>
          </a:p>
        </p:txBody>
      </p:sp>
      <p:sp>
        <p:nvSpPr>
          <p:cNvPr id="210" name="CaixaDeTexto 209"/>
          <p:cNvSpPr txBox="1"/>
          <p:nvPr/>
        </p:nvSpPr>
        <p:spPr>
          <a:xfrm>
            <a:off x="180975" y="1127125"/>
            <a:ext cx="1000125" cy="230188"/>
          </a:xfrm>
          <a:prstGeom prst="rect">
            <a:avLst/>
          </a:prstGeom>
          <a:noFill/>
        </p:spPr>
        <p:txBody>
          <a:bodyPr>
            <a:spAutoFit/>
          </a:bodyPr>
          <a:lstStyle/>
          <a:p>
            <a:pPr>
              <a:defRPr/>
            </a:pPr>
            <a:r>
              <a:rPr lang="pt-BR" sz="900" dirty="0" err="1" smtClean="0">
                <a:solidFill>
                  <a:schemeClr val="tx2"/>
                </a:solidFill>
                <a:latin typeface="+mj-lt"/>
              </a:rPr>
              <a:t>Saudi</a:t>
            </a:r>
            <a:r>
              <a:rPr lang="pt-BR" sz="900" dirty="0" smtClean="0">
                <a:solidFill>
                  <a:schemeClr val="tx2"/>
                </a:solidFill>
                <a:latin typeface="+mj-lt"/>
              </a:rPr>
              <a:t> </a:t>
            </a:r>
            <a:r>
              <a:rPr lang="pt-BR" sz="900" dirty="0" err="1" smtClean="0">
                <a:solidFill>
                  <a:schemeClr val="tx2"/>
                </a:solidFill>
                <a:latin typeface="+mj-lt"/>
              </a:rPr>
              <a:t>Arabia</a:t>
            </a:r>
            <a:endParaRPr lang="pt-BR" sz="900" dirty="0">
              <a:solidFill>
                <a:schemeClr val="tx2"/>
              </a:solidFill>
              <a:latin typeface="+mj-lt"/>
            </a:endParaRPr>
          </a:p>
        </p:txBody>
      </p:sp>
      <p:sp>
        <p:nvSpPr>
          <p:cNvPr id="211" name="CaixaDeTexto 210"/>
          <p:cNvSpPr txBox="1"/>
          <p:nvPr/>
        </p:nvSpPr>
        <p:spPr>
          <a:xfrm>
            <a:off x="180975" y="1332059"/>
            <a:ext cx="1000125" cy="230188"/>
          </a:xfrm>
          <a:prstGeom prst="rect">
            <a:avLst/>
          </a:prstGeom>
          <a:noFill/>
        </p:spPr>
        <p:txBody>
          <a:bodyPr>
            <a:spAutoFit/>
          </a:bodyPr>
          <a:lstStyle/>
          <a:p>
            <a:pPr>
              <a:defRPr/>
            </a:pPr>
            <a:r>
              <a:rPr lang="pt-BR" sz="900" dirty="0" smtClean="0">
                <a:solidFill>
                  <a:schemeClr val="tx2"/>
                </a:solidFill>
                <a:latin typeface="+mj-lt"/>
              </a:rPr>
              <a:t>Iran</a:t>
            </a:r>
            <a:endParaRPr lang="pt-BR" sz="900" dirty="0">
              <a:solidFill>
                <a:schemeClr val="tx2"/>
              </a:solidFill>
              <a:latin typeface="+mj-lt"/>
            </a:endParaRPr>
          </a:p>
        </p:txBody>
      </p:sp>
      <p:sp>
        <p:nvSpPr>
          <p:cNvPr id="212" name="CaixaDeTexto 211"/>
          <p:cNvSpPr txBox="1"/>
          <p:nvPr/>
        </p:nvSpPr>
        <p:spPr>
          <a:xfrm>
            <a:off x="180975" y="1546372"/>
            <a:ext cx="1000125" cy="230187"/>
          </a:xfrm>
          <a:prstGeom prst="rect">
            <a:avLst/>
          </a:prstGeom>
          <a:noFill/>
        </p:spPr>
        <p:txBody>
          <a:bodyPr>
            <a:spAutoFit/>
          </a:bodyPr>
          <a:lstStyle/>
          <a:p>
            <a:pPr>
              <a:defRPr/>
            </a:pPr>
            <a:r>
              <a:rPr lang="pt-BR" sz="900" dirty="0" err="1" smtClean="0">
                <a:solidFill>
                  <a:schemeClr val="tx2"/>
                </a:solidFill>
                <a:latin typeface="+mj-lt"/>
              </a:rPr>
              <a:t>Iraq</a:t>
            </a:r>
            <a:endParaRPr lang="pt-BR" sz="900" dirty="0">
              <a:solidFill>
                <a:schemeClr val="tx2"/>
              </a:solidFill>
              <a:latin typeface="+mj-lt"/>
            </a:endParaRPr>
          </a:p>
        </p:txBody>
      </p:sp>
      <p:sp>
        <p:nvSpPr>
          <p:cNvPr id="213" name="CaixaDeTexto 212"/>
          <p:cNvSpPr txBox="1"/>
          <p:nvPr/>
        </p:nvSpPr>
        <p:spPr>
          <a:xfrm>
            <a:off x="180975" y="1795520"/>
            <a:ext cx="1000125" cy="230188"/>
          </a:xfrm>
          <a:prstGeom prst="rect">
            <a:avLst/>
          </a:prstGeom>
          <a:noFill/>
        </p:spPr>
        <p:txBody>
          <a:bodyPr>
            <a:spAutoFit/>
          </a:bodyPr>
          <a:lstStyle/>
          <a:p>
            <a:pPr>
              <a:defRPr/>
            </a:pPr>
            <a:r>
              <a:rPr lang="pt-BR" sz="900" b="1" dirty="0" err="1">
                <a:solidFill>
                  <a:schemeClr val="tx2"/>
                </a:solidFill>
                <a:latin typeface="+mj-lt"/>
              </a:rPr>
              <a:t>Brazil</a:t>
            </a:r>
            <a:r>
              <a:rPr lang="pt-BR" sz="900" b="1" dirty="0">
                <a:solidFill>
                  <a:schemeClr val="tx2"/>
                </a:solidFill>
                <a:latin typeface="+mj-lt"/>
              </a:rPr>
              <a:t> (Est</a:t>
            </a:r>
            <a:r>
              <a:rPr lang="pt-BR" sz="900" b="1" dirty="0" smtClean="0">
                <a:solidFill>
                  <a:schemeClr val="tx2"/>
                </a:solidFill>
                <a:latin typeface="+mj-lt"/>
              </a:rPr>
              <a:t>.)**</a:t>
            </a:r>
            <a:endParaRPr lang="pt-BR" sz="900" b="1" dirty="0">
              <a:solidFill>
                <a:schemeClr val="tx2"/>
              </a:solidFill>
              <a:latin typeface="+mj-lt"/>
            </a:endParaRPr>
          </a:p>
        </p:txBody>
      </p:sp>
      <p:sp>
        <p:nvSpPr>
          <p:cNvPr id="214" name="CaixaDeTexto 213"/>
          <p:cNvSpPr txBox="1"/>
          <p:nvPr/>
        </p:nvSpPr>
        <p:spPr>
          <a:xfrm>
            <a:off x="180975" y="2014967"/>
            <a:ext cx="1000125" cy="230187"/>
          </a:xfrm>
          <a:prstGeom prst="rect">
            <a:avLst/>
          </a:prstGeom>
          <a:noFill/>
        </p:spPr>
        <p:txBody>
          <a:bodyPr>
            <a:spAutoFit/>
          </a:bodyPr>
          <a:lstStyle/>
          <a:p>
            <a:pPr>
              <a:defRPr/>
            </a:pPr>
            <a:r>
              <a:rPr lang="pt-BR" sz="900" dirty="0" err="1">
                <a:solidFill>
                  <a:schemeClr val="tx2"/>
                </a:solidFill>
                <a:latin typeface="+mj-lt"/>
              </a:rPr>
              <a:t>United</a:t>
            </a:r>
            <a:r>
              <a:rPr lang="pt-BR" sz="900" dirty="0">
                <a:solidFill>
                  <a:schemeClr val="tx2"/>
                </a:solidFill>
                <a:latin typeface="+mj-lt"/>
              </a:rPr>
              <a:t> </a:t>
            </a:r>
            <a:r>
              <a:rPr lang="pt-BR" sz="900" dirty="0" err="1">
                <a:solidFill>
                  <a:schemeClr val="tx2"/>
                </a:solidFill>
                <a:latin typeface="+mj-lt"/>
              </a:rPr>
              <a:t>Arab</a:t>
            </a:r>
            <a:r>
              <a:rPr lang="pt-BR" sz="900" dirty="0">
                <a:solidFill>
                  <a:schemeClr val="tx2"/>
                </a:solidFill>
                <a:latin typeface="+mj-lt"/>
              </a:rPr>
              <a:t> Em.</a:t>
            </a:r>
            <a:endParaRPr lang="pt-BR" sz="900" dirty="0" err="1">
              <a:solidFill>
                <a:schemeClr val="tx2"/>
              </a:solidFill>
              <a:latin typeface="+mj-lt"/>
            </a:endParaRPr>
          </a:p>
        </p:txBody>
      </p:sp>
      <p:sp>
        <p:nvSpPr>
          <p:cNvPr id="215" name="CaixaDeTexto 214"/>
          <p:cNvSpPr txBox="1"/>
          <p:nvPr/>
        </p:nvSpPr>
        <p:spPr>
          <a:xfrm>
            <a:off x="180975" y="2237988"/>
            <a:ext cx="1143000" cy="230188"/>
          </a:xfrm>
          <a:prstGeom prst="rect">
            <a:avLst/>
          </a:prstGeom>
          <a:noFill/>
        </p:spPr>
        <p:txBody>
          <a:bodyPr>
            <a:spAutoFit/>
          </a:bodyPr>
          <a:lstStyle/>
          <a:p>
            <a:pPr>
              <a:defRPr/>
            </a:pPr>
            <a:r>
              <a:rPr lang="pt-BR" sz="900" dirty="0" err="1">
                <a:solidFill>
                  <a:schemeClr val="tx2"/>
                </a:solidFill>
                <a:latin typeface="+mj-lt"/>
              </a:rPr>
              <a:t>Russia</a:t>
            </a:r>
            <a:endParaRPr lang="pt-BR" sz="900" dirty="0">
              <a:solidFill>
                <a:schemeClr val="tx2"/>
              </a:solidFill>
              <a:latin typeface="+mj-lt"/>
            </a:endParaRPr>
          </a:p>
        </p:txBody>
      </p:sp>
      <p:sp>
        <p:nvSpPr>
          <p:cNvPr id="216" name="CaixaDeTexto 215"/>
          <p:cNvSpPr txBox="1"/>
          <p:nvPr/>
        </p:nvSpPr>
        <p:spPr>
          <a:xfrm>
            <a:off x="180975" y="2867752"/>
            <a:ext cx="1000125" cy="230188"/>
          </a:xfrm>
          <a:prstGeom prst="rect">
            <a:avLst/>
          </a:prstGeom>
          <a:noFill/>
        </p:spPr>
        <p:txBody>
          <a:bodyPr>
            <a:spAutoFit/>
          </a:bodyPr>
          <a:lstStyle/>
          <a:p>
            <a:pPr>
              <a:defRPr/>
            </a:pPr>
            <a:r>
              <a:rPr lang="pt-BR" sz="900" b="1" dirty="0" err="1">
                <a:solidFill>
                  <a:schemeClr val="tx2"/>
                </a:solidFill>
                <a:latin typeface="+mj-lt"/>
              </a:rPr>
              <a:t>Brazil</a:t>
            </a:r>
            <a:r>
              <a:rPr lang="pt-BR" sz="900" b="1" dirty="0">
                <a:solidFill>
                  <a:schemeClr val="tx2"/>
                </a:solidFill>
                <a:latin typeface="+mj-lt"/>
              </a:rPr>
              <a:t> </a:t>
            </a:r>
          </a:p>
        </p:txBody>
      </p:sp>
      <p:sp>
        <p:nvSpPr>
          <p:cNvPr id="217" name="CaixaDeTexto 216"/>
          <p:cNvSpPr txBox="1"/>
          <p:nvPr/>
        </p:nvSpPr>
        <p:spPr>
          <a:xfrm>
            <a:off x="4000499" y="909638"/>
            <a:ext cx="500063" cy="246062"/>
          </a:xfrm>
          <a:prstGeom prst="rect">
            <a:avLst/>
          </a:prstGeom>
          <a:noFill/>
        </p:spPr>
        <p:txBody>
          <a:bodyPr>
            <a:spAutoFit/>
          </a:bodyPr>
          <a:lstStyle/>
          <a:p>
            <a:pPr>
              <a:defRPr/>
            </a:pPr>
            <a:r>
              <a:rPr lang="pt-BR" sz="1000" dirty="0" smtClean="0">
                <a:solidFill>
                  <a:schemeClr val="tx2"/>
                </a:solidFill>
                <a:latin typeface="+mj-lt"/>
              </a:rPr>
              <a:t>296.5</a:t>
            </a:r>
            <a:endParaRPr lang="pt-BR" sz="1000" dirty="0">
              <a:solidFill>
                <a:schemeClr val="tx2"/>
              </a:solidFill>
              <a:latin typeface="+mj-lt"/>
            </a:endParaRPr>
          </a:p>
        </p:txBody>
      </p:sp>
      <p:sp>
        <p:nvSpPr>
          <p:cNvPr id="218" name="CaixaDeTexto 217"/>
          <p:cNvSpPr txBox="1"/>
          <p:nvPr/>
        </p:nvSpPr>
        <p:spPr>
          <a:xfrm>
            <a:off x="3619500" y="1123950"/>
            <a:ext cx="857250" cy="246063"/>
          </a:xfrm>
          <a:prstGeom prst="rect">
            <a:avLst/>
          </a:prstGeom>
          <a:noFill/>
        </p:spPr>
        <p:txBody>
          <a:bodyPr>
            <a:spAutoFit/>
          </a:bodyPr>
          <a:lstStyle/>
          <a:p>
            <a:pPr>
              <a:defRPr/>
            </a:pPr>
            <a:r>
              <a:rPr lang="pt-BR" sz="1000" dirty="0" smtClean="0">
                <a:solidFill>
                  <a:schemeClr val="tx2"/>
                </a:solidFill>
                <a:latin typeface="+mj-lt"/>
              </a:rPr>
              <a:t>265.4</a:t>
            </a:r>
            <a:endParaRPr lang="pt-BR" sz="1000" dirty="0">
              <a:solidFill>
                <a:schemeClr val="tx2"/>
              </a:solidFill>
              <a:latin typeface="+mj-lt"/>
            </a:endParaRPr>
          </a:p>
        </p:txBody>
      </p:sp>
      <p:sp>
        <p:nvSpPr>
          <p:cNvPr id="219" name="CaixaDeTexto 218"/>
          <p:cNvSpPr txBox="1"/>
          <p:nvPr/>
        </p:nvSpPr>
        <p:spPr>
          <a:xfrm>
            <a:off x="2609850" y="1347934"/>
            <a:ext cx="1000125" cy="246063"/>
          </a:xfrm>
          <a:prstGeom prst="rect">
            <a:avLst/>
          </a:prstGeom>
          <a:noFill/>
        </p:spPr>
        <p:txBody>
          <a:bodyPr>
            <a:spAutoFit/>
          </a:bodyPr>
          <a:lstStyle/>
          <a:p>
            <a:pPr>
              <a:defRPr/>
            </a:pPr>
            <a:r>
              <a:rPr lang="pt-BR" sz="1000" dirty="0" smtClean="0">
                <a:solidFill>
                  <a:schemeClr val="tx2"/>
                </a:solidFill>
                <a:latin typeface="+mj-lt"/>
              </a:rPr>
              <a:t>151.2</a:t>
            </a:r>
          </a:p>
        </p:txBody>
      </p:sp>
      <p:sp>
        <p:nvSpPr>
          <p:cNvPr id="220" name="CaixaDeTexto 219"/>
          <p:cNvSpPr txBox="1"/>
          <p:nvPr/>
        </p:nvSpPr>
        <p:spPr>
          <a:xfrm>
            <a:off x="2538405" y="1562247"/>
            <a:ext cx="1000125" cy="246062"/>
          </a:xfrm>
          <a:prstGeom prst="rect">
            <a:avLst/>
          </a:prstGeom>
          <a:noFill/>
        </p:spPr>
        <p:txBody>
          <a:bodyPr>
            <a:spAutoFit/>
          </a:bodyPr>
          <a:lstStyle/>
          <a:p>
            <a:pPr>
              <a:defRPr/>
            </a:pPr>
            <a:r>
              <a:rPr lang="pt-BR" sz="1000" dirty="0" smtClean="0">
                <a:solidFill>
                  <a:schemeClr val="tx2"/>
                </a:solidFill>
                <a:latin typeface="+mj-lt"/>
              </a:rPr>
              <a:t>143.1</a:t>
            </a:r>
            <a:endParaRPr lang="pt-BR" sz="1000" dirty="0">
              <a:solidFill>
                <a:schemeClr val="tx2"/>
              </a:solidFill>
              <a:latin typeface="+mj-lt"/>
            </a:endParaRPr>
          </a:p>
        </p:txBody>
      </p:sp>
      <p:sp>
        <p:nvSpPr>
          <p:cNvPr id="221" name="CaixaDeTexto 220"/>
          <p:cNvSpPr txBox="1"/>
          <p:nvPr/>
        </p:nvSpPr>
        <p:spPr>
          <a:xfrm>
            <a:off x="2305037" y="1776559"/>
            <a:ext cx="590551" cy="276999"/>
          </a:xfrm>
          <a:prstGeom prst="rect">
            <a:avLst/>
          </a:prstGeom>
          <a:noFill/>
        </p:spPr>
        <p:txBody>
          <a:bodyPr wrap="square">
            <a:spAutoFit/>
          </a:bodyPr>
          <a:lstStyle/>
          <a:p>
            <a:pPr>
              <a:defRPr/>
            </a:pPr>
            <a:r>
              <a:rPr lang="pt-BR" sz="1200" b="1" dirty="0">
                <a:solidFill>
                  <a:schemeClr val="tx2"/>
                </a:solidFill>
                <a:latin typeface="+mj-lt"/>
              </a:rPr>
              <a:t>100.0</a:t>
            </a:r>
          </a:p>
        </p:txBody>
      </p:sp>
      <p:sp>
        <p:nvSpPr>
          <p:cNvPr id="222" name="CaixaDeTexto 221"/>
          <p:cNvSpPr txBox="1"/>
          <p:nvPr/>
        </p:nvSpPr>
        <p:spPr>
          <a:xfrm>
            <a:off x="2252653" y="2023765"/>
            <a:ext cx="1000125" cy="246062"/>
          </a:xfrm>
          <a:prstGeom prst="rect">
            <a:avLst/>
          </a:prstGeom>
          <a:noFill/>
        </p:spPr>
        <p:txBody>
          <a:bodyPr>
            <a:spAutoFit/>
          </a:bodyPr>
          <a:lstStyle/>
          <a:p>
            <a:pPr>
              <a:defRPr/>
            </a:pPr>
            <a:r>
              <a:rPr lang="pt-BR" sz="1000" dirty="0">
                <a:solidFill>
                  <a:schemeClr val="tx2"/>
                </a:solidFill>
                <a:latin typeface="+mj-lt"/>
              </a:rPr>
              <a:t>97.8</a:t>
            </a:r>
          </a:p>
        </p:txBody>
      </p:sp>
      <p:sp>
        <p:nvSpPr>
          <p:cNvPr id="223" name="CaixaDeTexto 222"/>
          <p:cNvSpPr txBox="1"/>
          <p:nvPr/>
        </p:nvSpPr>
        <p:spPr>
          <a:xfrm>
            <a:off x="2109788" y="2219027"/>
            <a:ext cx="1143000" cy="246063"/>
          </a:xfrm>
          <a:prstGeom prst="rect">
            <a:avLst/>
          </a:prstGeom>
          <a:noFill/>
        </p:spPr>
        <p:txBody>
          <a:bodyPr>
            <a:spAutoFit/>
          </a:bodyPr>
          <a:lstStyle/>
          <a:p>
            <a:pPr>
              <a:defRPr/>
            </a:pPr>
            <a:r>
              <a:rPr lang="pt-BR" sz="1000" dirty="0" smtClean="0">
                <a:solidFill>
                  <a:schemeClr val="tx2"/>
                </a:solidFill>
                <a:latin typeface="+mj-lt"/>
              </a:rPr>
              <a:t>88.2</a:t>
            </a:r>
            <a:endParaRPr lang="pt-BR" sz="1000" dirty="0">
              <a:solidFill>
                <a:schemeClr val="tx2"/>
              </a:solidFill>
              <a:latin typeface="+mj-lt"/>
            </a:endParaRPr>
          </a:p>
        </p:txBody>
      </p:sp>
      <p:sp>
        <p:nvSpPr>
          <p:cNvPr id="224" name="CaixaDeTexto 223"/>
          <p:cNvSpPr txBox="1"/>
          <p:nvPr/>
        </p:nvSpPr>
        <p:spPr>
          <a:xfrm>
            <a:off x="1702931" y="2447015"/>
            <a:ext cx="1000125" cy="276999"/>
          </a:xfrm>
          <a:prstGeom prst="rect">
            <a:avLst/>
          </a:prstGeom>
          <a:noFill/>
        </p:spPr>
        <p:txBody>
          <a:bodyPr wrap="square">
            <a:spAutoFit/>
          </a:bodyPr>
          <a:lstStyle>
            <a:defPPr>
              <a:defRPr lang="pt-BR"/>
            </a:defPPr>
            <a:lvl1pPr>
              <a:defRPr sz="1200" b="1">
                <a:solidFill>
                  <a:schemeClr val="tx2"/>
                </a:solidFill>
                <a:latin typeface="+mj-lt"/>
              </a:defRPr>
            </a:lvl1pPr>
          </a:lstStyle>
          <a:p>
            <a:r>
              <a:rPr lang="pt-BR" dirty="0" smtClean="0"/>
              <a:t>50.0</a:t>
            </a:r>
            <a:endParaRPr lang="pt-BR" dirty="0"/>
          </a:p>
        </p:txBody>
      </p:sp>
      <p:sp>
        <p:nvSpPr>
          <p:cNvPr id="225" name="CaixaDeTexto 224"/>
          <p:cNvSpPr txBox="1"/>
          <p:nvPr/>
        </p:nvSpPr>
        <p:spPr>
          <a:xfrm>
            <a:off x="1252538" y="2857500"/>
            <a:ext cx="1000125" cy="276999"/>
          </a:xfrm>
          <a:prstGeom prst="rect">
            <a:avLst/>
          </a:prstGeom>
          <a:noFill/>
        </p:spPr>
        <p:txBody>
          <a:bodyPr>
            <a:spAutoFit/>
          </a:bodyPr>
          <a:lstStyle/>
          <a:p>
            <a:pPr>
              <a:defRPr/>
            </a:pPr>
            <a:r>
              <a:rPr lang="pt-BR" sz="1200" b="1" dirty="0" smtClean="0">
                <a:solidFill>
                  <a:schemeClr val="tx2"/>
                </a:solidFill>
                <a:latin typeface="+mj-lt"/>
              </a:rPr>
              <a:t>15.1</a:t>
            </a:r>
            <a:endParaRPr lang="pt-BR" sz="1200" b="1" dirty="0">
              <a:solidFill>
                <a:schemeClr val="tx2"/>
              </a:solidFill>
              <a:latin typeface="+mj-lt"/>
            </a:endParaRPr>
          </a:p>
        </p:txBody>
      </p:sp>
      <p:sp>
        <p:nvSpPr>
          <p:cNvPr id="226" name="Arredondar Retângulo em um Canto Diagonal 225"/>
          <p:cNvSpPr/>
          <p:nvPr/>
        </p:nvSpPr>
        <p:spPr>
          <a:xfrm>
            <a:off x="3296538" y="2069557"/>
            <a:ext cx="1143000" cy="714375"/>
          </a:xfrm>
          <a:prstGeom prst="round2Diag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50" i="1" dirty="0" err="1" smtClean="0">
                <a:solidFill>
                  <a:schemeClr val="tx2"/>
                </a:solidFill>
              </a:rPr>
              <a:t>Upper</a:t>
            </a:r>
            <a:r>
              <a:rPr lang="pt-BR" sz="950" i="1" dirty="0" smtClean="0">
                <a:solidFill>
                  <a:schemeClr val="tx2"/>
                </a:solidFill>
              </a:rPr>
              <a:t> </a:t>
            </a:r>
            <a:r>
              <a:rPr lang="pt-BR" sz="950" i="1" dirty="0" err="1" smtClean="0">
                <a:solidFill>
                  <a:schemeClr val="tx2"/>
                </a:solidFill>
              </a:rPr>
              <a:t>estimate</a:t>
            </a:r>
            <a:r>
              <a:rPr lang="pt-BR" sz="950" i="1" dirty="0" smtClean="0">
                <a:solidFill>
                  <a:schemeClr val="tx2"/>
                </a:solidFill>
              </a:rPr>
              <a:t> </a:t>
            </a:r>
            <a:r>
              <a:rPr lang="pt-BR" sz="950" i="1" dirty="0" err="1" smtClean="0">
                <a:solidFill>
                  <a:schemeClr val="tx2"/>
                </a:solidFill>
              </a:rPr>
              <a:t>of</a:t>
            </a:r>
            <a:r>
              <a:rPr lang="pt-BR" sz="950" i="1" dirty="0" smtClean="0">
                <a:solidFill>
                  <a:schemeClr val="tx2"/>
                </a:solidFill>
              </a:rPr>
              <a:t> </a:t>
            </a:r>
            <a:r>
              <a:rPr lang="pt-BR" sz="950" i="1" dirty="0" err="1" smtClean="0">
                <a:solidFill>
                  <a:schemeClr val="tx2"/>
                </a:solidFill>
              </a:rPr>
              <a:t>potential</a:t>
            </a:r>
            <a:r>
              <a:rPr lang="pt-BR" sz="950" i="1" dirty="0" smtClean="0">
                <a:solidFill>
                  <a:schemeClr val="tx2"/>
                </a:solidFill>
              </a:rPr>
              <a:t> </a:t>
            </a:r>
            <a:r>
              <a:rPr lang="pt-BR" sz="950" i="1" dirty="0" err="1" smtClean="0">
                <a:solidFill>
                  <a:schemeClr val="tx2"/>
                </a:solidFill>
              </a:rPr>
              <a:t>growth</a:t>
            </a:r>
            <a:r>
              <a:rPr lang="pt-BR" sz="950" i="1" dirty="0" smtClean="0">
                <a:solidFill>
                  <a:schemeClr val="tx2"/>
                </a:solidFill>
              </a:rPr>
              <a:t> </a:t>
            </a:r>
            <a:r>
              <a:rPr lang="pt-BR" sz="950" i="1" dirty="0" err="1">
                <a:solidFill>
                  <a:schemeClr val="tx2"/>
                </a:solidFill>
              </a:rPr>
              <a:t>of</a:t>
            </a:r>
            <a:r>
              <a:rPr lang="pt-BR" sz="950" i="1" dirty="0">
                <a:solidFill>
                  <a:schemeClr val="tx2"/>
                </a:solidFill>
              </a:rPr>
              <a:t> </a:t>
            </a:r>
            <a:r>
              <a:rPr lang="pt-BR" sz="950" i="1" dirty="0" err="1" smtClean="0">
                <a:solidFill>
                  <a:schemeClr val="tx2"/>
                </a:solidFill>
              </a:rPr>
              <a:t>Brazilian</a:t>
            </a:r>
            <a:r>
              <a:rPr lang="pt-BR" sz="950" i="1" dirty="0" smtClean="0">
                <a:solidFill>
                  <a:schemeClr val="tx2"/>
                </a:solidFill>
              </a:rPr>
              <a:t> </a:t>
            </a:r>
            <a:r>
              <a:rPr lang="pt-BR" sz="950" i="1" dirty="0" err="1" smtClean="0">
                <a:solidFill>
                  <a:schemeClr val="tx2"/>
                </a:solidFill>
              </a:rPr>
              <a:t>oil</a:t>
            </a:r>
            <a:r>
              <a:rPr lang="pt-BR" sz="950" i="1" dirty="0" smtClean="0">
                <a:solidFill>
                  <a:schemeClr val="tx2"/>
                </a:solidFill>
              </a:rPr>
              <a:t> reserves </a:t>
            </a:r>
            <a:r>
              <a:rPr lang="pt-BR" sz="950" i="1" dirty="0" err="1">
                <a:solidFill>
                  <a:schemeClr val="tx2"/>
                </a:solidFill>
              </a:rPr>
              <a:t>by</a:t>
            </a:r>
            <a:r>
              <a:rPr lang="pt-BR" sz="950" i="1" dirty="0">
                <a:solidFill>
                  <a:schemeClr val="tx2"/>
                </a:solidFill>
              </a:rPr>
              <a:t> 9 x </a:t>
            </a:r>
          </a:p>
        </p:txBody>
      </p:sp>
      <p:sp>
        <p:nvSpPr>
          <p:cNvPr id="227" name="Freeform 94"/>
          <p:cNvSpPr>
            <a:spLocks/>
          </p:cNvSpPr>
          <p:nvPr/>
        </p:nvSpPr>
        <p:spPr bwMode="auto">
          <a:xfrm rot="20515807">
            <a:off x="2017495" y="2422112"/>
            <a:ext cx="890421" cy="467859"/>
          </a:xfrm>
          <a:custGeom>
            <a:avLst/>
            <a:gdLst/>
            <a:ahLst/>
            <a:cxnLst>
              <a:cxn ang="0">
                <a:pos x="0" y="1424"/>
              </a:cxn>
              <a:cxn ang="0">
                <a:pos x="5787" y="528"/>
              </a:cxn>
              <a:cxn ang="0">
                <a:pos x="5871" y="669"/>
              </a:cxn>
              <a:cxn ang="0">
                <a:pos x="6208" y="106"/>
              </a:cxn>
              <a:cxn ang="0">
                <a:pos x="5514" y="0"/>
              </a:cxn>
              <a:cxn ang="0">
                <a:pos x="5586" y="134"/>
              </a:cxn>
              <a:cxn ang="0">
                <a:pos x="0" y="1424"/>
              </a:cxn>
            </a:cxnLst>
            <a:rect l="0" t="0" r="r" b="b"/>
            <a:pathLst>
              <a:path w="6208" h="1424">
                <a:moveTo>
                  <a:pt x="0" y="1424"/>
                </a:moveTo>
                <a:cubicBezTo>
                  <a:pt x="2377" y="1295"/>
                  <a:pt x="5147" y="805"/>
                  <a:pt x="5787" y="528"/>
                </a:cubicBezTo>
                <a:cubicBezTo>
                  <a:pt x="5843" y="613"/>
                  <a:pt x="5829" y="579"/>
                  <a:pt x="5871" y="669"/>
                </a:cubicBezTo>
                <a:cubicBezTo>
                  <a:pt x="6054" y="359"/>
                  <a:pt x="6019" y="404"/>
                  <a:pt x="6208" y="106"/>
                </a:cubicBezTo>
                <a:cubicBezTo>
                  <a:pt x="5744" y="32"/>
                  <a:pt x="5857" y="49"/>
                  <a:pt x="5514" y="0"/>
                </a:cubicBezTo>
                <a:cubicBezTo>
                  <a:pt x="5565" y="103"/>
                  <a:pt x="5534" y="31"/>
                  <a:pt x="5586" y="134"/>
                </a:cubicBezTo>
                <a:cubicBezTo>
                  <a:pt x="4514" y="664"/>
                  <a:pt x="2103" y="1160"/>
                  <a:pt x="0" y="1424"/>
                </a:cubicBezTo>
              </a:path>
            </a:pathLst>
          </a:custGeom>
          <a:solidFill>
            <a:schemeClr val="bg1">
              <a:lumMod val="75000"/>
              <a:alpha val="85000"/>
            </a:schemeClr>
          </a:solidFill>
          <a:ln>
            <a:solidFill>
              <a:srgbClr val="FF9900">
                <a:alpha val="50000"/>
              </a:srgbClr>
            </a:solidFill>
            <a:headEnd/>
            <a:tailEnd/>
          </a:ln>
        </p:spPr>
        <p:style>
          <a:lnRef idx="3">
            <a:schemeClr val="accent3"/>
          </a:lnRef>
          <a:fillRef idx="0">
            <a:schemeClr val="accent3"/>
          </a:fillRef>
          <a:effectRef idx="2">
            <a:schemeClr val="accent3"/>
          </a:effectRef>
          <a:fontRef idx="minor">
            <a:schemeClr val="tx1"/>
          </a:fontRef>
        </p:style>
        <p:txBody>
          <a:bodyPr/>
          <a:lstStyle>
            <a:defPPr>
              <a:defRPr lang="pt-BR"/>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eaLnBrk="0" hangingPunct="0">
              <a:lnSpc>
                <a:spcPct val="120000"/>
              </a:lnSpc>
              <a:buClr>
                <a:srgbClr val="1A1A6C"/>
              </a:buClr>
              <a:buSzPct val="100000"/>
              <a:defRPr/>
            </a:pPr>
            <a:endParaRPr lang="pt-BR"/>
          </a:p>
        </p:txBody>
      </p:sp>
      <p:sp>
        <p:nvSpPr>
          <p:cNvPr id="228" name="Retângulo 227"/>
          <p:cNvSpPr/>
          <p:nvPr/>
        </p:nvSpPr>
        <p:spPr>
          <a:xfrm>
            <a:off x="1181973" y="2714464"/>
            <a:ext cx="395288"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29" name="CaixaDeTexto 228"/>
          <p:cNvSpPr txBox="1"/>
          <p:nvPr/>
        </p:nvSpPr>
        <p:spPr>
          <a:xfrm>
            <a:off x="181848" y="2658041"/>
            <a:ext cx="1000125" cy="230187"/>
          </a:xfrm>
          <a:prstGeom prst="rect">
            <a:avLst/>
          </a:prstGeom>
          <a:noFill/>
        </p:spPr>
        <p:txBody>
          <a:bodyPr>
            <a:spAutoFit/>
          </a:bodyPr>
          <a:lstStyle/>
          <a:p>
            <a:pPr>
              <a:defRPr/>
            </a:pPr>
            <a:r>
              <a:rPr lang="pt-BR" sz="900" dirty="0" err="1">
                <a:solidFill>
                  <a:schemeClr val="tx2"/>
                </a:solidFill>
                <a:latin typeface="+mj-lt"/>
              </a:rPr>
              <a:t>Libya</a:t>
            </a:r>
            <a:endParaRPr lang="pt-BR" sz="900" dirty="0">
              <a:solidFill>
                <a:schemeClr val="tx2"/>
              </a:solidFill>
              <a:latin typeface="+mj-lt"/>
            </a:endParaRPr>
          </a:p>
        </p:txBody>
      </p:sp>
      <p:sp>
        <p:nvSpPr>
          <p:cNvPr id="230" name="CaixaDeTexto 229"/>
          <p:cNvSpPr txBox="1"/>
          <p:nvPr/>
        </p:nvSpPr>
        <p:spPr>
          <a:xfrm>
            <a:off x="1539161" y="2661464"/>
            <a:ext cx="1000125" cy="246062"/>
          </a:xfrm>
          <a:prstGeom prst="rect">
            <a:avLst/>
          </a:prstGeom>
          <a:noFill/>
        </p:spPr>
        <p:txBody>
          <a:bodyPr>
            <a:spAutoFit/>
          </a:bodyPr>
          <a:lstStyle/>
          <a:p>
            <a:pPr>
              <a:defRPr/>
            </a:pPr>
            <a:r>
              <a:rPr lang="pt-BR" sz="1000" dirty="0" smtClean="0">
                <a:solidFill>
                  <a:schemeClr val="tx2"/>
                </a:solidFill>
                <a:latin typeface="+mj-lt"/>
              </a:rPr>
              <a:t>47.1</a:t>
            </a:r>
            <a:endParaRPr lang="pt-BR" sz="1000" dirty="0">
              <a:solidFill>
                <a:schemeClr val="tx2"/>
              </a:solidFill>
              <a:latin typeface="+mj-lt"/>
            </a:endParaRPr>
          </a:p>
        </p:txBody>
      </p:sp>
      <p:sp>
        <p:nvSpPr>
          <p:cNvPr id="231" name="CaixaDeTexto 230"/>
          <p:cNvSpPr txBox="1"/>
          <p:nvPr/>
        </p:nvSpPr>
        <p:spPr>
          <a:xfrm>
            <a:off x="178991" y="2468391"/>
            <a:ext cx="1000125" cy="230188"/>
          </a:xfrm>
          <a:prstGeom prst="rect">
            <a:avLst/>
          </a:prstGeom>
          <a:noFill/>
        </p:spPr>
        <p:txBody>
          <a:bodyPr>
            <a:spAutoFit/>
          </a:bodyPr>
          <a:lstStyle/>
          <a:p>
            <a:pPr>
              <a:defRPr/>
            </a:pPr>
            <a:r>
              <a:rPr lang="pt-BR" sz="900" b="1" dirty="0" err="1">
                <a:solidFill>
                  <a:schemeClr val="tx2"/>
                </a:solidFill>
                <a:latin typeface="+mj-lt"/>
              </a:rPr>
              <a:t>Brazil</a:t>
            </a:r>
            <a:r>
              <a:rPr lang="pt-BR" sz="900" b="1" dirty="0">
                <a:solidFill>
                  <a:schemeClr val="tx2"/>
                </a:solidFill>
                <a:latin typeface="+mj-lt"/>
              </a:rPr>
              <a:t> (Est.)*</a:t>
            </a:r>
          </a:p>
        </p:txBody>
      </p:sp>
      <p:sp>
        <p:nvSpPr>
          <p:cNvPr id="232" name="CaixaDeTexto 231"/>
          <p:cNvSpPr txBox="1"/>
          <p:nvPr/>
        </p:nvSpPr>
        <p:spPr>
          <a:xfrm>
            <a:off x="3205163" y="2824459"/>
            <a:ext cx="1328159" cy="461665"/>
          </a:xfrm>
          <a:prstGeom prst="rect">
            <a:avLst/>
          </a:prstGeom>
          <a:noFill/>
        </p:spPr>
        <p:txBody>
          <a:bodyPr wrap="square">
            <a:spAutoFit/>
          </a:bodyPr>
          <a:lstStyle/>
          <a:p>
            <a:pPr>
              <a:defRPr/>
            </a:pPr>
            <a:r>
              <a:rPr lang="pt-BR" sz="800" dirty="0" smtClean="0">
                <a:solidFill>
                  <a:schemeClr val="tx2"/>
                </a:solidFill>
                <a:latin typeface="+mn-lt"/>
              </a:rPr>
              <a:t>* </a:t>
            </a:r>
            <a:r>
              <a:rPr lang="pt-BR" sz="800" dirty="0" err="1" smtClean="0">
                <a:solidFill>
                  <a:schemeClr val="tx2"/>
                </a:solidFill>
                <a:latin typeface="+mn-lt"/>
              </a:rPr>
              <a:t>Probable</a:t>
            </a:r>
            <a:r>
              <a:rPr lang="pt-BR" sz="800" dirty="0" smtClean="0">
                <a:solidFill>
                  <a:schemeClr val="tx2"/>
                </a:solidFill>
                <a:latin typeface="+mn-lt"/>
              </a:rPr>
              <a:t> </a:t>
            </a:r>
            <a:r>
              <a:rPr lang="pt-BR" sz="800" dirty="0" err="1" smtClean="0">
                <a:solidFill>
                  <a:schemeClr val="tx2"/>
                </a:solidFill>
                <a:latin typeface="+mn-lt"/>
              </a:rPr>
              <a:t>oil</a:t>
            </a:r>
            <a:r>
              <a:rPr lang="pt-BR" sz="800" dirty="0" smtClean="0">
                <a:solidFill>
                  <a:schemeClr val="tx2"/>
                </a:solidFill>
                <a:latin typeface="+mn-lt"/>
              </a:rPr>
              <a:t> reserves</a:t>
            </a:r>
          </a:p>
          <a:p>
            <a:pPr>
              <a:defRPr/>
            </a:pPr>
            <a:r>
              <a:rPr lang="pt-BR" sz="800" dirty="0" smtClean="0">
                <a:solidFill>
                  <a:schemeClr val="tx2"/>
                </a:solidFill>
                <a:latin typeface="+mj-lt"/>
              </a:rPr>
              <a:t>** </a:t>
            </a:r>
            <a:r>
              <a:rPr lang="pt-BR" sz="800" dirty="0" err="1" smtClean="0">
                <a:solidFill>
                  <a:schemeClr val="tx2"/>
                </a:solidFill>
                <a:latin typeface="+mj-lt"/>
              </a:rPr>
              <a:t>Possible</a:t>
            </a:r>
            <a:r>
              <a:rPr lang="pt-BR" sz="800" dirty="0" smtClean="0">
                <a:solidFill>
                  <a:schemeClr val="tx2"/>
                </a:solidFill>
                <a:latin typeface="+mj-lt"/>
              </a:rPr>
              <a:t> </a:t>
            </a:r>
            <a:r>
              <a:rPr lang="pt-BR" sz="800" dirty="0" err="1">
                <a:solidFill>
                  <a:schemeClr val="tx2"/>
                </a:solidFill>
                <a:latin typeface="+mj-lt"/>
              </a:rPr>
              <a:t>oil</a:t>
            </a:r>
            <a:r>
              <a:rPr lang="pt-BR" sz="800" dirty="0">
                <a:solidFill>
                  <a:schemeClr val="tx2"/>
                </a:solidFill>
                <a:latin typeface="+mj-lt"/>
              </a:rPr>
              <a:t> reserves</a:t>
            </a:r>
          </a:p>
          <a:p>
            <a:pPr>
              <a:defRPr/>
            </a:pPr>
            <a:endParaRPr lang="pt-BR" sz="800" dirty="0">
              <a:solidFill>
                <a:schemeClr val="tx2"/>
              </a:solidFill>
              <a:latin typeface="+mn-lt"/>
            </a:endParaRPr>
          </a:p>
        </p:txBody>
      </p:sp>
      <p:sp>
        <p:nvSpPr>
          <p:cNvPr id="233" name="Retângulo 232"/>
          <p:cNvSpPr/>
          <p:nvPr/>
        </p:nvSpPr>
        <p:spPr>
          <a:xfrm>
            <a:off x="4840652" y="4071942"/>
            <a:ext cx="2445992" cy="7143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4" name="Retângulo 233"/>
          <p:cNvSpPr/>
          <p:nvPr/>
        </p:nvSpPr>
        <p:spPr>
          <a:xfrm>
            <a:off x="4840652" y="5286388"/>
            <a:ext cx="4087356" cy="71438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5" name="Conector reto 234"/>
          <p:cNvCxnSpPr/>
          <p:nvPr/>
        </p:nvCxnSpPr>
        <p:spPr bwMode="auto">
          <a:xfrm>
            <a:off x="5480502" y="5567906"/>
            <a:ext cx="2700000" cy="0"/>
          </a:xfrm>
          <a:prstGeom prst="line">
            <a:avLst/>
          </a:prstGeom>
          <a:ln w="28575">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6" name="Text Box 6"/>
          <p:cNvSpPr txBox="1">
            <a:spLocks noChangeArrowheads="1"/>
          </p:cNvSpPr>
          <p:nvPr/>
        </p:nvSpPr>
        <p:spPr bwMode="auto">
          <a:xfrm>
            <a:off x="5794388" y="4104714"/>
            <a:ext cx="588962" cy="276225"/>
          </a:xfrm>
          <a:prstGeom prst="rect">
            <a:avLst/>
          </a:prstGeom>
          <a:noFill/>
          <a:ln w="9525">
            <a:noFill/>
            <a:miter lim="800000"/>
            <a:headEnd/>
            <a:tailEnd/>
          </a:ln>
        </p:spPr>
        <p:txBody>
          <a:bodyPr lIns="91439" rIns="91439">
            <a:spAutoFit/>
          </a:bodyPr>
          <a:lstStyle/>
          <a:p>
            <a:pPr marL="293688" indent="-293688" algn="ctr" eaLnBrk="0" hangingPunct="0">
              <a:lnSpc>
                <a:spcPct val="120000"/>
              </a:lnSpc>
              <a:spcBef>
                <a:spcPct val="50000"/>
              </a:spcBef>
              <a:buClr>
                <a:srgbClr val="1A1A6C"/>
              </a:buClr>
              <a:buSzPct val="100000"/>
              <a:buFont typeface="Verdana" pitchFamily="34" charset="0"/>
              <a:buNone/>
            </a:pPr>
            <a:r>
              <a:rPr lang="en-US" sz="1000" b="1" dirty="0">
                <a:solidFill>
                  <a:schemeClr val="accent2"/>
                </a:solidFill>
                <a:latin typeface="Calibri" pitchFamily="34" charset="0"/>
              </a:rPr>
              <a:t>125 km</a:t>
            </a:r>
          </a:p>
        </p:txBody>
      </p:sp>
      <p:sp>
        <p:nvSpPr>
          <p:cNvPr id="237" name="Text Box 6"/>
          <p:cNvSpPr txBox="1">
            <a:spLocks noChangeArrowheads="1"/>
          </p:cNvSpPr>
          <p:nvPr/>
        </p:nvSpPr>
        <p:spPr bwMode="auto">
          <a:xfrm>
            <a:off x="6553388" y="5301208"/>
            <a:ext cx="588962" cy="264688"/>
          </a:xfrm>
          <a:prstGeom prst="rect">
            <a:avLst/>
          </a:prstGeom>
          <a:noFill/>
          <a:ln w="9525">
            <a:noFill/>
            <a:miter lim="800000"/>
            <a:headEnd/>
            <a:tailEnd/>
          </a:ln>
        </p:spPr>
        <p:txBody>
          <a:bodyPr lIns="91439" rIns="91439">
            <a:spAutoFit/>
          </a:bodyPr>
          <a:lstStyle/>
          <a:p>
            <a:pPr marL="293688" indent="-293688" algn="ctr" eaLnBrk="0" hangingPunct="0">
              <a:lnSpc>
                <a:spcPct val="120000"/>
              </a:lnSpc>
              <a:spcBef>
                <a:spcPct val="50000"/>
              </a:spcBef>
              <a:buClr>
                <a:srgbClr val="1A1A6C"/>
              </a:buClr>
              <a:buSzPct val="100000"/>
            </a:pPr>
            <a:r>
              <a:rPr lang="en-US" sz="1000" b="1" dirty="0">
                <a:solidFill>
                  <a:schemeClr val="accent2"/>
                </a:solidFill>
                <a:latin typeface="Calibri" pitchFamily="34" charset="0"/>
              </a:rPr>
              <a:t>300 km</a:t>
            </a:r>
          </a:p>
        </p:txBody>
      </p:sp>
      <p:sp>
        <p:nvSpPr>
          <p:cNvPr id="238" name="CaixaDeTexto 237"/>
          <p:cNvSpPr txBox="1"/>
          <p:nvPr/>
        </p:nvSpPr>
        <p:spPr>
          <a:xfrm>
            <a:off x="4786314" y="3857628"/>
            <a:ext cx="2214578" cy="246221"/>
          </a:xfrm>
          <a:prstGeom prst="rect">
            <a:avLst/>
          </a:prstGeom>
          <a:noFill/>
        </p:spPr>
        <p:txBody>
          <a:bodyPr wrap="square" rtlCol="0">
            <a:spAutoFit/>
          </a:bodyPr>
          <a:lstStyle/>
          <a:p>
            <a:r>
              <a:rPr lang="en-US" sz="1000" dirty="0" smtClean="0">
                <a:solidFill>
                  <a:schemeClr val="tx2"/>
                </a:solidFill>
              </a:rPr>
              <a:t>Average Campos Basin Distances </a:t>
            </a:r>
            <a:endParaRPr lang="en-US" sz="1000" dirty="0">
              <a:solidFill>
                <a:schemeClr val="tx2"/>
              </a:solidFill>
            </a:endParaRPr>
          </a:p>
        </p:txBody>
      </p:sp>
      <p:sp>
        <p:nvSpPr>
          <p:cNvPr id="239" name="CaixaDeTexto 238"/>
          <p:cNvSpPr txBox="1"/>
          <p:nvPr/>
        </p:nvSpPr>
        <p:spPr>
          <a:xfrm>
            <a:off x="4751544" y="5063324"/>
            <a:ext cx="1749282" cy="246221"/>
          </a:xfrm>
          <a:prstGeom prst="rect">
            <a:avLst/>
          </a:prstGeom>
          <a:noFill/>
        </p:spPr>
        <p:txBody>
          <a:bodyPr wrap="square" rtlCol="0">
            <a:spAutoFit/>
          </a:bodyPr>
          <a:lstStyle/>
          <a:p>
            <a:r>
              <a:rPr lang="en-US" sz="1000" dirty="0" smtClean="0">
                <a:solidFill>
                  <a:schemeClr val="tx2"/>
                </a:solidFill>
              </a:rPr>
              <a:t>Pre-salt Distances</a:t>
            </a:r>
            <a:endParaRPr lang="en-US" sz="1000" dirty="0">
              <a:solidFill>
                <a:schemeClr val="tx2"/>
              </a:solidFill>
            </a:endParaRPr>
          </a:p>
        </p:txBody>
      </p:sp>
      <p:pic>
        <p:nvPicPr>
          <p:cNvPr id="240" name="Imagem 27" descr="plataforma de petroleo.png"/>
          <p:cNvPicPr>
            <a:picLocks noChangeAspect="1"/>
          </p:cNvPicPr>
          <p:nvPr/>
        </p:nvPicPr>
        <p:blipFill>
          <a:blip r:embed="rId2" cstate="print"/>
          <a:srcRect/>
          <a:stretch>
            <a:fillRect/>
          </a:stretch>
        </p:blipFill>
        <p:spPr bwMode="auto">
          <a:xfrm>
            <a:off x="6780228" y="4140624"/>
            <a:ext cx="293751" cy="333236"/>
          </a:xfrm>
          <a:prstGeom prst="rect">
            <a:avLst/>
          </a:prstGeom>
          <a:noFill/>
          <a:ln w="9525">
            <a:noFill/>
            <a:miter lim="800000"/>
            <a:headEnd/>
            <a:tailEnd/>
          </a:ln>
        </p:spPr>
      </p:pic>
      <p:cxnSp>
        <p:nvCxnSpPr>
          <p:cNvPr id="241" name="Conector reto 240"/>
          <p:cNvCxnSpPr/>
          <p:nvPr/>
        </p:nvCxnSpPr>
        <p:spPr bwMode="auto">
          <a:xfrm>
            <a:off x="5480502" y="4379352"/>
            <a:ext cx="1126800" cy="1587"/>
          </a:xfrm>
          <a:prstGeom prst="line">
            <a:avLst/>
          </a:prstGeom>
          <a:ln w="28575">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2" name="Grupo 113"/>
          <p:cNvGrpSpPr>
            <a:grpSpLocks/>
          </p:cNvGrpSpPr>
          <p:nvPr/>
        </p:nvGrpSpPr>
        <p:grpSpPr bwMode="auto">
          <a:xfrm>
            <a:off x="4840652" y="4190314"/>
            <a:ext cx="486956" cy="490123"/>
            <a:chOff x="285720" y="928670"/>
            <a:chExt cx="5000676" cy="5357849"/>
          </a:xfrm>
          <a:solidFill>
            <a:schemeClr val="accent3"/>
          </a:solidFill>
        </p:grpSpPr>
        <p:sp>
          <p:nvSpPr>
            <p:cNvPr id="243" name="Forma livre 242"/>
            <p:cNvSpPr/>
            <p:nvPr/>
          </p:nvSpPr>
          <p:spPr>
            <a:xfrm>
              <a:off x="2205519" y="1328382"/>
              <a:ext cx="1609412" cy="1675391"/>
            </a:xfrm>
            <a:custGeom>
              <a:avLst/>
              <a:gdLst>
                <a:gd name="connsiteX0" fmla="*/ 28575 w 2057400"/>
                <a:gd name="connsiteY0" fmla="*/ 200025 h 2000250"/>
                <a:gd name="connsiteX1" fmla="*/ 304800 w 2057400"/>
                <a:gd name="connsiteY1" fmla="*/ 85725 h 2000250"/>
                <a:gd name="connsiteX2" fmla="*/ 466725 w 2057400"/>
                <a:gd name="connsiteY2" fmla="*/ 114300 h 2000250"/>
                <a:gd name="connsiteX3" fmla="*/ 485775 w 2057400"/>
                <a:gd name="connsiteY3" fmla="*/ 76200 h 2000250"/>
                <a:gd name="connsiteX4" fmla="*/ 447675 w 2057400"/>
                <a:gd name="connsiteY4" fmla="*/ 19050 h 2000250"/>
                <a:gd name="connsiteX5" fmla="*/ 628650 w 2057400"/>
                <a:gd name="connsiteY5" fmla="*/ 0 h 2000250"/>
                <a:gd name="connsiteX6" fmla="*/ 666750 w 2057400"/>
                <a:gd name="connsiteY6" fmla="*/ 114300 h 2000250"/>
                <a:gd name="connsiteX7" fmla="*/ 847725 w 2057400"/>
                <a:gd name="connsiteY7" fmla="*/ 190500 h 2000250"/>
                <a:gd name="connsiteX8" fmla="*/ 1076325 w 2057400"/>
                <a:gd name="connsiteY8" fmla="*/ 628650 h 2000250"/>
                <a:gd name="connsiteX9" fmla="*/ 1076325 w 2057400"/>
                <a:gd name="connsiteY9" fmla="*/ 628650 h 2000250"/>
                <a:gd name="connsiteX10" fmla="*/ 1266825 w 2057400"/>
                <a:gd name="connsiteY10" fmla="*/ 628650 h 2000250"/>
                <a:gd name="connsiteX11" fmla="*/ 1352550 w 2057400"/>
                <a:gd name="connsiteY11" fmla="*/ 723900 h 2000250"/>
                <a:gd name="connsiteX12" fmla="*/ 1400175 w 2057400"/>
                <a:gd name="connsiteY12" fmla="*/ 628650 h 2000250"/>
                <a:gd name="connsiteX13" fmla="*/ 1390650 w 2057400"/>
                <a:gd name="connsiteY13" fmla="*/ 428625 h 2000250"/>
                <a:gd name="connsiteX14" fmla="*/ 1695450 w 2057400"/>
                <a:gd name="connsiteY14" fmla="*/ 476250 h 2000250"/>
                <a:gd name="connsiteX15" fmla="*/ 1619250 w 2057400"/>
                <a:gd name="connsiteY15" fmla="*/ 609600 h 2000250"/>
                <a:gd name="connsiteX16" fmla="*/ 1381125 w 2057400"/>
                <a:gd name="connsiteY16" fmla="*/ 676275 h 2000250"/>
                <a:gd name="connsiteX17" fmla="*/ 1362075 w 2057400"/>
                <a:gd name="connsiteY17" fmla="*/ 733425 h 2000250"/>
                <a:gd name="connsiteX18" fmla="*/ 1504950 w 2057400"/>
                <a:gd name="connsiteY18" fmla="*/ 752475 h 2000250"/>
                <a:gd name="connsiteX19" fmla="*/ 1562100 w 2057400"/>
                <a:gd name="connsiteY19" fmla="*/ 733425 h 2000250"/>
                <a:gd name="connsiteX20" fmla="*/ 1781175 w 2057400"/>
                <a:gd name="connsiteY20" fmla="*/ 561975 h 2000250"/>
                <a:gd name="connsiteX21" fmla="*/ 1895475 w 2057400"/>
                <a:gd name="connsiteY21" fmla="*/ 533400 h 2000250"/>
                <a:gd name="connsiteX22" fmla="*/ 2057400 w 2057400"/>
                <a:gd name="connsiteY22" fmla="*/ 609600 h 2000250"/>
                <a:gd name="connsiteX23" fmla="*/ 1971675 w 2057400"/>
                <a:gd name="connsiteY23" fmla="*/ 952500 h 2000250"/>
                <a:gd name="connsiteX24" fmla="*/ 1819275 w 2057400"/>
                <a:gd name="connsiteY24" fmla="*/ 1171575 h 2000250"/>
                <a:gd name="connsiteX25" fmla="*/ 1638300 w 2057400"/>
                <a:gd name="connsiteY25" fmla="*/ 1276350 h 2000250"/>
                <a:gd name="connsiteX26" fmla="*/ 1714500 w 2057400"/>
                <a:gd name="connsiteY26" fmla="*/ 1323975 h 2000250"/>
                <a:gd name="connsiteX27" fmla="*/ 1704975 w 2057400"/>
                <a:gd name="connsiteY27" fmla="*/ 1457325 h 2000250"/>
                <a:gd name="connsiteX28" fmla="*/ 1581150 w 2057400"/>
                <a:gd name="connsiteY28" fmla="*/ 1514475 h 2000250"/>
                <a:gd name="connsiteX29" fmla="*/ 1524000 w 2057400"/>
                <a:gd name="connsiteY29" fmla="*/ 1657350 h 2000250"/>
                <a:gd name="connsiteX30" fmla="*/ 1581150 w 2057400"/>
                <a:gd name="connsiteY30" fmla="*/ 1724025 h 2000250"/>
                <a:gd name="connsiteX31" fmla="*/ 1419225 w 2057400"/>
                <a:gd name="connsiteY31" fmla="*/ 1943100 h 2000250"/>
                <a:gd name="connsiteX32" fmla="*/ 1419225 w 2057400"/>
                <a:gd name="connsiteY32" fmla="*/ 2000250 h 2000250"/>
                <a:gd name="connsiteX33" fmla="*/ 352425 w 2057400"/>
                <a:gd name="connsiteY33" fmla="*/ 1933575 h 2000250"/>
                <a:gd name="connsiteX34" fmla="*/ 209550 w 2057400"/>
                <a:gd name="connsiteY34" fmla="*/ 1828800 h 2000250"/>
                <a:gd name="connsiteX35" fmla="*/ 66675 w 2057400"/>
                <a:gd name="connsiteY35" fmla="*/ 1485900 h 2000250"/>
                <a:gd name="connsiteX36" fmla="*/ 438150 w 2057400"/>
                <a:gd name="connsiteY36" fmla="*/ 733425 h 2000250"/>
                <a:gd name="connsiteX37" fmla="*/ 342900 w 2057400"/>
                <a:gd name="connsiteY37" fmla="*/ 742950 h 2000250"/>
                <a:gd name="connsiteX38" fmla="*/ 238125 w 2057400"/>
                <a:gd name="connsiteY38" fmla="*/ 666750 h 2000250"/>
                <a:gd name="connsiteX39" fmla="*/ 104775 w 2057400"/>
                <a:gd name="connsiteY39" fmla="*/ 666750 h 2000250"/>
                <a:gd name="connsiteX40" fmla="*/ 0 w 2057400"/>
                <a:gd name="connsiteY40" fmla="*/ 447675 h 2000250"/>
                <a:gd name="connsiteX41" fmla="*/ 28575 w 2057400"/>
                <a:gd name="connsiteY41" fmla="*/ 200025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57400" h="2000250">
                  <a:moveTo>
                    <a:pt x="28575" y="200025"/>
                  </a:moveTo>
                  <a:cubicBezTo>
                    <a:pt x="307769" y="94124"/>
                    <a:pt x="304800" y="193726"/>
                    <a:pt x="304800" y="85725"/>
                  </a:cubicBezTo>
                  <a:cubicBezTo>
                    <a:pt x="460321" y="114885"/>
                    <a:pt x="405515" y="114300"/>
                    <a:pt x="466725" y="114300"/>
                  </a:cubicBezTo>
                  <a:lnTo>
                    <a:pt x="485775" y="76200"/>
                  </a:lnTo>
                  <a:lnTo>
                    <a:pt x="447675" y="19050"/>
                  </a:lnTo>
                  <a:lnTo>
                    <a:pt x="628650" y="0"/>
                  </a:lnTo>
                  <a:lnTo>
                    <a:pt x="666750" y="114300"/>
                  </a:lnTo>
                  <a:lnTo>
                    <a:pt x="847725" y="190500"/>
                  </a:lnTo>
                  <a:lnTo>
                    <a:pt x="1076325" y="628650"/>
                  </a:lnTo>
                  <a:lnTo>
                    <a:pt x="1076325" y="628650"/>
                  </a:lnTo>
                  <a:lnTo>
                    <a:pt x="1266825" y="628650"/>
                  </a:lnTo>
                  <a:lnTo>
                    <a:pt x="1352550" y="723900"/>
                  </a:lnTo>
                  <a:lnTo>
                    <a:pt x="1400175" y="628650"/>
                  </a:lnTo>
                  <a:lnTo>
                    <a:pt x="1390650" y="428625"/>
                  </a:lnTo>
                  <a:lnTo>
                    <a:pt x="1695450" y="476250"/>
                  </a:lnTo>
                  <a:lnTo>
                    <a:pt x="1619250" y="609600"/>
                  </a:lnTo>
                  <a:lnTo>
                    <a:pt x="1381125" y="676275"/>
                  </a:lnTo>
                  <a:lnTo>
                    <a:pt x="1362075" y="733425"/>
                  </a:lnTo>
                  <a:lnTo>
                    <a:pt x="1504950" y="752475"/>
                  </a:lnTo>
                  <a:lnTo>
                    <a:pt x="1562100" y="733425"/>
                  </a:lnTo>
                  <a:lnTo>
                    <a:pt x="1781175" y="561975"/>
                  </a:lnTo>
                  <a:lnTo>
                    <a:pt x="1895475" y="533400"/>
                  </a:lnTo>
                  <a:lnTo>
                    <a:pt x="2057400" y="609600"/>
                  </a:lnTo>
                  <a:lnTo>
                    <a:pt x="1971675" y="952500"/>
                  </a:lnTo>
                  <a:lnTo>
                    <a:pt x="1819275" y="1171575"/>
                  </a:lnTo>
                  <a:lnTo>
                    <a:pt x="1638300" y="1276350"/>
                  </a:lnTo>
                  <a:lnTo>
                    <a:pt x="1714500" y="1323975"/>
                  </a:lnTo>
                  <a:lnTo>
                    <a:pt x="1704975" y="1457325"/>
                  </a:lnTo>
                  <a:lnTo>
                    <a:pt x="1581150" y="1514475"/>
                  </a:lnTo>
                  <a:lnTo>
                    <a:pt x="1524000" y="1657350"/>
                  </a:lnTo>
                  <a:lnTo>
                    <a:pt x="1581150" y="1724025"/>
                  </a:lnTo>
                  <a:lnTo>
                    <a:pt x="1419225" y="1943100"/>
                  </a:lnTo>
                  <a:lnTo>
                    <a:pt x="1419225" y="2000250"/>
                  </a:lnTo>
                  <a:lnTo>
                    <a:pt x="352425" y="1933575"/>
                  </a:lnTo>
                  <a:lnTo>
                    <a:pt x="209550" y="1828800"/>
                  </a:lnTo>
                  <a:lnTo>
                    <a:pt x="66675" y="1485900"/>
                  </a:lnTo>
                  <a:lnTo>
                    <a:pt x="438150" y="733425"/>
                  </a:lnTo>
                  <a:lnTo>
                    <a:pt x="342900" y="742950"/>
                  </a:lnTo>
                  <a:lnTo>
                    <a:pt x="238125" y="666750"/>
                  </a:lnTo>
                  <a:lnTo>
                    <a:pt x="104775" y="666750"/>
                  </a:lnTo>
                  <a:lnTo>
                    <a:pt x="0" y="447675"/>
                  </a:lnTo>
                  <a:lnTo>
                    <a:pt x="28575" y="2000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4" name="Forma livre 243"/>
            <p:cNvSpPr/>
            <p:nvPr/>
          </p:nvSpPr>
          <p:spPr>
            <a:xfrm>
              <a:off x="2734326" y="1094510"/>
              <a:ext cx="605446" cy="752649"/>
            </a:xfrm>
            <a:custGeom>
              <a:avLst/>
              <a:gdLst>
                <a:gd name="connsiteX0" fmla="*/ 0 w 771525"/>
                <a:gd name="connsiteY0" fmla="*/ 333375 h 895350"/>
                <a:gd name="connsiteX1" fmla="*/ 209550 w 771525"/>
                <a:gd name="connsiteY1" fmla="*/ 457200 h 895350"/>
                <a:gd name="connsiteX2" fmla="*/ 419100 w 771525"/>
                <a:gd name="connsiteY2" fmla="*/ 895350 h 895350"/>
                <a:gd name="connsiteX3" fmla="*/ 542925 w 771525"/>
                <a:gd name="connsiteY3" fmla="*/ 676275 h 895350"/>
                <a:gd name="connsiteX4" fmla="*/ 771525 w 771525"/>
                <a:gd name="connsiteY4" fmla="*/ 476250 h 895350"/>
                <a:gd name="connsiteX5" fmla="*/ 733425 w 771525"/>
                <a:gd name="connsiteY5" fmla="*/ 390525 h 895350"/>
                <a:gd name="connsiteX6" fmla="*/ 647700 w 771525"/>
                <a:gd name="connsiteY6" fmla="*/ 381000 h 895350"/>
                <a:gd name="connsiteX7" fmla="*/ 609600 w 771525"/>
                <a:gd name="connsiteY7" fmla="*/ 314325 h 895350"/>
                <a:gd name="connsiteX8" fmla="*/ 609600 w 771525"/>
                <a:gd name="connsiteY8" fmla="*/ 219075 h 895350"/>
                <a:gd name="connsiteX9" fmla="*/ 533400 w 771525"/>
                <a:gd name="connsiteY9" fmla="*/ 133350 h 895350"/>
                <a:gd name="connsiteX10" fmla="*/ 561975 w 771525"/>
                <a:gd name="connsiteY10" fmla="*/ 38100 h 895350"/>
                <a:gd name="connsiteX11" fmla="*/ 523875 w 771525"/>
                <a:gd name="connsiteY11" fmla="*/ 0 h 895350"/>
                <a:gd name="connsiteX12" fmla="*/ 419100 w 771525"/>
                <a:gd name="connsiteY12" fmla="*/ 123825 h 895350"/>
                <a:gd name="connsiteX13" fmla="*/ 314325 w 771525"/>
                <a:gd name="connsiteY13" fmla="*/ 342900 h 895350"/>
                <a:gd name="connsiteX14" fmla="*/ 219075 w 771525"/>
                <a:gd name="connsiteY14" fmla="*/ 342900 h 895350"/>
                <a:gd name="connsiteX15" fmla="*/ 152400 w 771525"/>
                <a:gd name="connsiteY15" fmla="*/ 304800 h 895350"/>
                <a:gd name="connsiteX16" fmla="*/ 57150 w 771525"/>
                <a:gd name="connsiteY16" fmla="*/ 352425 h 895350"/>
                <a:gd name="connsiteX17" fmla="*/ 0 w 771525"/>
                <a:gd name="connsiteY17" fmla="*/ 33337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1525" h="895350">
                  <a:moveTo>
                    <a:pt x="0" y="333375"/>
                  </a:moveTo>
                  <a:lnTo>
                    <a:pt x="209550" y="457200"/>
                  </a:lnTo>
                  <a:lnTo>
                    <a:pt x="419100" y="895350"/>
                  </a:lnTo>
                  <a:lnTo>
                    <a:pt x="542925" y="676275"/>
                  </a:lnTo>
                  <a:lnTo>
                    <a:pt x="771525" y="476250"/>
                  </a:lnTo>
                  <a:lnTo>
                    <a:pt x="733425" y="390525"/>
                  </a:lnTo>
                  <a:lnTo>
                    <a:pt x="647700" y="381000"/>
                  </a:lnTo>
                  <a:lnTo>
                    <a:pt x="609600" y="314325"/>
                  </a:lnTo>
                  <a:lnTo>
                    <a:pt x="609600" y="219075"/>
                  </a:lnTo>
                  <a:lnTo>
                    <a:pt x="533400" y="133350"/>
                  </a:lnTo>
                  <a:lnTo>
                    <a:pt x="561975" y="38100"/>
                  </a:lnTo>
                  <a:lnTo>
                    <a:pt x="523875" y="0"/>
                  </a:lnTo>
                  <a:lnTo>
                    <a:pt x="419100" y="123825"/>
                  </a:lnTo>
                  <a:lnTo>
                    <a:pt x="314325" y="342900"/>
                  </a:lnTo>
                  <a:lnTo>
                    <a:pt x="219075" y="342900"/>
                  </a:lnTo>
                  <a:lnTo>
                    <a:pt x="152400" y="304800"/>
                  </a:lnTo>
                  <a:lnTo>
                    <a:pt x="57150" y="352425"/>
                  </a:lnTo>
                  <a:lnTo>
                    <a:pt x="0" y="3333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5" name="Forma livre 244"/>
            <p:cNvSpPr/>
            <p:nvPr/>
          </p:nvSpPr>
          <p:spPr>
            <a:xfrm>
              <a:off x="1481283" y="928670"/>
              <a:ext cx="708909" cy="918489"/>
            </a:xfrm>
            <a:custGeom>
              <a:avLst/>
              <a:gdLst>
                <a:gd name="connsiteX0" fmla="*/ 876300 w 904875"/>
                <a:gd name="connsiteY0" fmla="*/ 657225 h 1095375"/>
                <a:gd name="connsiteX1" fmla="*/ 904875 w 904875"/>
                <a:gd name="connsiteY1" fmla="*/ 819150 h 1095375"/>
                <a:gd name="connsiteX2" fmla="*/ 723900 w 904875"/>
                <a:gd name="connsiteY2" fmla="*/ 828675 h 1095375"/>
                <a:gd name="connsiteX3" fmla="*/ 647700 w 904875"/>
                <a:gd name="connsiteY3" fmla="*/ 971550 h 1095375"/>
                <a:gd name="connsiteX4" fmla="*/ 628650 w 904875"/>
                <a:gd name="connsiteY4" fmla="*/ 1009650 h 1095375"/>
                <a:gd name="connsiteX5" fmla="*/ 581025 w 904875"/>
                <a:gd name="connsiteY5" fmla="*/ 1009650 h 1095375"/>
                <a:gd name="connsiteX6" fmla="*/ 523875 w 904875"/>
                <a:gd name="connsiteY6" fmla="*/ 952500 h 1095375"/>
                <a:gd name="connsiteX7" fmla="*/ 447675 w 904875"/>
                <a:gd name="connsiteY7" fmla="*/ 1009650 h 1095375"/>
                <a:gd name="connsiteX8" fmla="*/ 428625 w 904875"/>
                <a:gd name="connsiteY8" fmla="*/ 1095375 h 1095375"/>
                <a:gd name="connsiteX9" fmla="*/ 333375 w 904875"/>
                <a:gd name="connsiteY9" fmla="*/ 1019175 h 1095375"/>
                <a:gd name="connsiteX10" fmla="*/ 295275 w 904875"/>
                <a:gd name="connsiteY10" fmla="*/ 800100 h 1095375"/>
                <a:gd name="connsiteX11" fmla="*/ 314325 w 904875"/>
                <a:gd name="connsiteY11" fmla="*/ 714375 h 1095375"/>
                <a:gd name="connsiteX12" fmla="*/ 180975 w 904875"/>
                <a:gd name="connsiteY12" fmla="*/ 514350 h 1095375"/>
                <a:gd name="connsiteX13" fmla="*/ 190500 w 904875"/>
                <a:gd name="connsiteY13" fmla="*/ 457200 h 1095375"/>
                <a:gd name="connsiteX14" fmla="*/ 85725 w 904875"/>
                <a:gd name="connsiteY14" fmla="*/ 428625 h 1095375"/>
                <a:gd name="connsiteX15" fmla="*/ 28575 w 904875"/>
                <a:gd name="connsiteY15" fmla="*/ 371475 h 1095375"/>
                <a:gd name="connsiteX16" fmla="*/ 76200 w 904875"/>
                <a:gd name="connsiteY16" fmla="*/ 285750 h 1095375"/>
                <a:gd name="connsiteX17" fmla="*/ 0 w 904875"/>
                <a:gd name="connsiteY17" fmla="*/ 190500 h 1095375"/>
                <a:gd name="connsiteX18" fmla="*/ 171450 w 904875"/>
                <a:gd name="connsiteY18" fmla="*/ 238125 h 1095375"/>
                <a:gd name="connsiteX19" fmla="*/ 228600 w 904875"/>
                <a:gd name="connsiteY19" fmla="*/ 266700 h 1095375"/>
                <a:gd name="connsiteX20" fmla="*/ 266700 w 904875"/>
                <a:gd name="connsiteY20" fmla="*/ 257175 h 1095375"/>
                <a:gd name="connsiteX21" fmla="*/ 285750 w 904875"/>
                <a:gd name="connsiteY21" fmla="*/ 200025 h 1095375"/>
                <a:gd name="connsiteX22" fmla="*/ 514350 w 904875"/>
                <a:gd name="connsiteY22" fmla="*/ 161925 h 1095375"/>
                <a:gd name="connsiteX23" fmla="*/ 676275 w 904875"/>
                <a:gd name="connsiteY23" fmla="*/ 0 h 1095375"/>
                <a:gd name="connsiteX24" fmla="*/ 695325 w 904875"/>
                <a:gd name="connsiteY24" fmla="*/ 104775 h 1095375"/>
                <a:gd name="connsiteX25" fmla="*/ 781050 w 904875"/>
                <a:gd name="connsiteY25" fmla="*/ 180975 h 1095375"/>
                <a:gd name="connsiteX26" fmla="*/ 723900 w 904875"/>
                <a:gd name="connsiteY26" fmla="*/ 447675 h 1095375"/>
                <a:gd name="connsiteX27" fmla="*/ 876300 w 904875"/>
                <a:gd name="connsiteY27" fmla="*/ 65722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4875" h="1095375">
                  <a:moveTo>
                    <a:pt x="876300" y="657225"/>
                  </a:moveTo>
                  <a:lnTo>
                    <a:pt x="904875" y="819150"/>
                  </a:lnTo>
                  <a:lnTo>
                    <a:pt x="723900" y="828675"/>
                  </a:lnTo>
                  <a:lnTo>
                    <a:pt x="647700" y="971550"/>
                  </a:lnTo>
                  <a:lnTo>
                    <a:pt x="628650" y="1009650"/>
                  </a:lnTo>
                  <a:lnTo>
                    <a:pt x="581025" y="1009650"/>
                  </a:lnTo>
                  <a:lnTo>
                    <a:pt x="523875" y="952500"/>
                  </a:lnTo>
                  <a:lnTo>
                    <a:pt x="447675" y="1009650"/>
                  </a:lnTo>
                  <a:lnTo>
                    <a:pt x="428625" y="1095375"/>
                  </a:lnTo>
                  <a:lnTo>
                    <a:pt x="333375" y="1019175"/>
                  </a:lnTo>
                  <a:lnTo>
                    <a:pt x="295275" y="800100"/>
                  </a:lnTo>
                  <a:lnTo>
                    <a:pt x="314325" y="714375"/>
                  </a:lnTo>
                  <a:lnTo>
                    <a:pt x="180975" y="514350"/>
                  </a:lnTo>
                  <a:lnTo>
                    <a:pt x="190500" y="457200"/>
                  </a:lnTo>
                  <a:lnTo>
                    <a:pt x="85725" y="428625"/>
                  </a:lnTo>
                  <a:lnTo>
                    <a:pt x="28575" y="371475"/>
                  </a:lnTo>
                  <a:lnTo>
                    <a:pt x="76200" y="285750"/>
                  </a:lnTo>
                  <a:lnTo>
                    <a:pt x="0" y="190500"/>
                  </a:lnTo>
                  <a:lnTo>
                    <a:pt x="171450" y="238125"/>
                  </a:lnTo>
                  <a:lnTo>
                    <a:pt x="228600" y="266700"/>
                  </a:lnTo>
                  <a:lnTo>
                    <a:pt x="266700" y="257175"/>
                  </a:lnTo>
                  <a:lnTo>
                    <a:pt x="285750" y="200025"/>
                  </a:lnTo>
                  <a:lnTo>
                    <a:pt x="514350" y="161925"/>
                  </a:lnTo>
                  <a:lnTo>
                    <a:pt x="676275" y="0"/>
                  </a:lnTo>
                  <a:lnTo>
                    <a:pt x="695325" y="104775"/>
                  </a:lnTo>
                  <a:lnTo>
                    <a:pt x="781050" y="180975"/>
                  </a:lnTo>
                  <a:lnTo>
                    <a:pt x="723900" y="447675"/>
                  </a:lnTo>
                  <a:lnTo>
                    <a:pt x="876300" y="6572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6" name="Forma livre 245"/>
            <p:cNvSpPr/>
            <p:nvPr/>
          </p:nvSpPr>
          <p:spPr>
            <a:xfrm>
              <a:off x="293385" y="1358149"/>
              <a:ext cx="2222521" cy="1637118"/>
            </a:xfrm>
            <a:custGeom>
              <a:avLst/>
              <a:gdLst>
                <a:gd name="connsiteX0" fmla="*/ 1962150 w 2838450"/>
                <a:gd name="connsiteY0" fmla="*/ 600075 h 1952625"/>
                <a:gd name="connsiteX1" fmla="*/ 1990725 w 2838450"/>
                <a:gd name="connsiteY1" fmla="*/ 504825 h 1952625"/>
                <a:gd name="connsiteX2" fmla="*/ 2028825 w 2838450"/>
                <a:gd name="connsiteY2" fmla="*/ 466725 h 1952625"/>
                <a:gd name="connsiteX3" fmla="*/ 2085975 w 2838450"/>
                <a:gd name="connsiteY3" fmla="*/ 514350 h 1952625"/>
                <a:gd name="connsiteX4" fmla="*/ 2162175 w 2838450"/>
                <a:gd name="connsiteY4" fmla="*/ 523875 h 1952625"/>
                <a:gd name="connsiteX5" fmla="*/ 2266950 w 2838450"/>
                <a:gd name="connsiteY5" fmla="*/ 323850 h 1952625"/>
                <a:gd name="connsiteX6" fmla="*/ 2428875 w 2838450"/>
                <a:gd name="connsiteY6" fmla="*/ 323850 h 1952625"/>
                <a:gd name="connsiteX7" fmla="*/ 2419350 w 2838450"/>
                <a:gd name="connsiteY7" fmla="*/ 400050 h 1952625"/>
                <a:gd name="connsiteX8" fmla="*/ 2524125 w 2838450"/>
                <a:gd name="connsiteY8" fmla="*/ 638175 h 1952625"/>
                <a:gd name="connsiteX9" fmla="*/ 2676525 w 2838450"/>
                <a:gd name="connsiteY9" fmla="*/ 647700 h 1952625"/>
                <a:gd name="connsiteX10" fmla="*/ 2762250 w 2838450"/>
                <a:gd name="connsiteY10" fmla="*/ 714375 h 1952625"/>
                <a:gd name="connsiteX11" fmla="*/ 2838450 w 2838450"/>
                <a:gd name="connsiteY11" fmla="*/ 704850 h 1952625"/>
                <a:gd name="connsiteX12" fmla="*/ 2486025 w 2838450"/>
                <a:gd name="connsiteY12" fmla="*/ 1428750 h 1952625"/>
                <a:gd name="connsiteX13" fmla="*/ 2533650 w 2838450"/>
                <a:gd name="connsiteY13" fmla="*/ 1562100 h 1952625"/>
                <a:gd name="connsiteX14" fmla="*/ 2495550 w 2838450"/>
                <a:gd name="connsiteY14" fmla="*/ 1666875 h 1952625"/>
                <a:gd name="connsiteX15" fmla="*/ 2495550 w 2838450"/>
                <a:gd name="connsiteY15" fmla="*/ 1762125 h 1952625"/>
                <a:gd name="connsiteX16" fmla="*/ 1952625 w 2838450"/>
                <a:gd name="connsiteY16" fmla="*/ 1781175 h 1952625"/>
                <a:gd name="connsiteX17" fmla="*/ 1876425 w 2838450"/>
                <a:gd name="connsiteY17" fmla="*/ 1790700 h 1952625"/>
                <a:gd name="connsiteX18" fmla="*/ 1743075 w 2838450"/>
                <a:gd name="connsiteY18" fmla="*/ 1647825 h 1952625"/>
                <a:gd name="connsiteX19" fmla="*/ 1619250 w 2838450"/>
                <a:gd name="connsiteY19" fmla="*/ 1657350 h 1952625"/>
                <a:gd name="connsiteX20" fmla="*/ 1457325 w 2838450"/>
                <a:gd name="connsiteY20" fmla="*/ 1828800 h 1952625"/>
                <a:gd name="connsiteX21" fmla="*/ 1181100 w 2838450"/>
                <a:gd name="connsiteY21" fmla="*/ 1885950 h 1952625"/>
                <a:gd name="connsiteX22" fmla="*/ 1114425 w 2838450"/>
                <a:gd name="connsiteY22" fmla="*/ 1952625 h 1952625"/>
                <a:gd name="connsiteX23" fmla="*/ 495300 w 2838450"/>
                <a:gd name="connsiteY23" fmla="*/ 1657350 h 1952625"/>
                <a:gd name="connsiteX24" fmla="*/ 0 w 2838450"/>
                <a:gd name="connsiteY24" fmla="*/ 1533525 h 1952625"/>
                <a:gd name="connsiteX25" fmla="*/ 123825 w 2838450"/>
                <a:gd name="connsiteY25" fmla="*/ 1409700 h 1952625"/>
                <a:gd name="connsiteX26" fmla="*/ 85725 w 2838450"/>
                <a:gd name="connsiteY26" fmla="*/ 1285875 h 1952625"/>
                <a:gd name="connsiteX27" fmla="*/ 152400 w 2838450"/>
                <a:gd name="connsiteY27" fmla="*/ 1190625 h 1952625"/>
                <a:gd name="connsiteX28" fmla="*/ 304800 w 2838450"/>
                <a:gd name="connsiteY28" fmla="*/ 1085850 h 1952625"/>
                <a:gd name="connsiteX29" fmla="*/ 485775 w 2838450"/>
                <a:gd name="connsiteY29" fmla="*/ 1057275 h 1952625"/>
                <a:gd name="connsiteX30" fmla="*/ 571500 w 2838450"/>
                <a:gd name="connsiteY30" fmla="*/ 1085850 h 1952625"/>
                <a:gd name="connsiteX31" fmla="*/ 619125 w 2838450"/>
                <a:gd name="connsiteY31" fmla="*/ 1038225 h 1952625"/>
                <a:gd name="connsiteX32" fmla="*/ 695325 w 2838450"/>
                <a:gd name="connsiteY32" fmla="*/ 533400 h 1952625"/>
                <a:gd name="connsiteX33" fmla="*/ 628650 w 2838450"/>
                <a:gd name="connsiteY33" fmla="*/ 457200 h 1952625"/>
                <a:gd name="connsiteX34" fmla="*/ 628650 w 2838450"/>
                <a:gd name="connsiteY34" fmla="*/ 457200 h 1952625"/>
                <a:gd name="connsiteX35" fmla="*/ 590550 w 2838450"/>
                <a:gd name="connsiteY35" fmla="*/ 276225 h 1952625"/>
                <a:gd name="connsiteX36" fmla="*/ 666750 w 2838450"/>
                <a:gd name="connsiteY36" fmla="*/ 257175 h 1952625"/>
                <a:gd name="connsiteX37" fmla="*/ 714375 w 2838450"/>
                <a:gd name="connsiteY37" fmla="*/ 257175 h 1952625"/>
                <a:gd name="connsiteX38" fmla="*/ 742950 w 2838450"/>
                <a:gd name="connsiteY38" fmla="*/ 219075 h 1952625"/>
                <a:gd name="connsiteX39" fmla="*/ 695325 w 2838450"/>
                <a:gd name="connsiteY39" fmla="*/ 161925 h 1952625"/>
                <a:gd name="connsiteX40" fmla="*/ 619125 w 2838450"/>
                <a:gd name="connsiteY40" fmla="*/ 152400 h 1952625"/>
                <a:gd name="connsiteX41" fmla="*/ 628650 w 2838450"/>
                <a:gd name="connsiteY41" fmla="*/ 85725 h 1952625"/>
                <a:gd name="connsiteX42" fmla="*/ 676275 w 2838450"/>
                <a:gd name="connsiteY42" fmla="*/ 66675 h 1952625"/>
                <a:gd name="connsiteX43" fmla="*/ 885825 w 2838450"/>
                <a:gd name="connsiteY43" fmla="*/ 57150 h 1952625"/>
                <a:gd name="connsiteX44" fmla="*/ 933450 w 2838450"/>
                <a:gd name="connsiteY44" fmla="*/ 57150 h 1952625"/>
                <a:gd name="connsiteX45" fmla="*/ 1000125 w 2838450"/>
                <a:gd name="connsiteY45" fmla="*/ 0 h 1952625"/>
                <a:gd name="connsiteX46" fmla="*/ 1047750 w 2838450"/>
                <a:gd name="connsiteY46" fmla="*/ 47625 h 1952625"/>
                <a:gd name="connsiteX47" fmla="*/ 1066800 w 2838450"/>
                <a:gd name="connsiteY47" fmla="*/ 161925 h 1952625"/>
                <a:gd name="connsiteX48" fmla="*/ 1152525 w 2838450"/>
                <a:gd name="connsiteY48" fmla="*/ 171450 h 1952625"/>
                <a:gd name="connsiteX49" fmla="*/ 1209675 w 2838450"/>
                <a:gd name="connsiteY49" fmla="*/ 219075 h 1952625"/>
                <a:gd name="connsiteX50" fmla="*/ 1304925 w 2838450"/>
                <a:gd name="connsiteY50" fmla="*/ 171450 h 1952625"/>
                <a:gd name="connsiteX51" fmla="*/ 1333500 w 2838450"/>
                <a:gd name="connsiteY51" fmla="*/ 219075 h 1952625"/>
                <a:gd name="connsiteX52" fmla="*/ 1609725 w 2838450"/>
                <a:gd name="connsiteY52" fmla="*/ 28575 h 1952625"/>
                <a:gd name="connsiteX53" fmla="*/ 1695450 w 2838450"/>
                <a:gd name="connsiteY53" fmla="*/ 19050 h 1952625"/>
                <a:gd name="connsiteX54" fmla="*/ 1790700 w 2838450"/>
                <a:gd name="connsiteY54" fmla="*/ 190500 h 1952625"/>
                <a:gd name="connsiteX55" fmla="*/ 1809750 w 2838450"/>
                <a:gd name="connsiteY55" fmla="*/ 476250 h 1952625"/>
                <a:gd name="connsiteX56" fmla="*/ 1962150 w 2838450"/>
                <a:gd name="connsiteY56" fmla="*/ 600075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8450" h="1952625">
                  <a:moveTo>
                    <a:pt x="1962150" y="600075"/>
                  </a:moveTo>
                  <a:lnTo>
                    <a:pt x="1990725" y="504825"/>
                  </a:lnTo>
                  <a:lnTo>
                    <a:pt x="2028825" y="466725"/>
                  </a:lnTo>
                  <a:lnTo>
                    <a:pt x="2085975" y="514350"/>
                  </a:lnTo>
                  <a:lnTo>
                    <a:pt x="2162175" y="523875"/>
                  </a:lnTo>
                  <a:lnTo>
                    <a:pt x="2266950" y="323850"/>
                  </a:lnTo>
                  <a:lnTo>
                    <a:pt x="2428875" y="323850"/>
                  </a:lnTo>
                  <a:lnTo>
                    <a:pt x="2419350" y="400050"/>
                  </a:lnTo>
                  <a:lnTo>
                    <a:pt x="2524125" y="638175"/>
                  </a:lnTo>
                  <a:lnTo>
                    <a:pt x="2676525" y="647700"/>
                  </a:lnTo>
                  <a:lnTo>
                    <a:pt x="2762250" y="714375"/>
                  </a:lnTo>
                  <a:lnTo>
                    <a:pt x="2838450" y="704850"/>
                  </a:lnTo>
                  <a:lnTo>
                    <a:pt x="2486025" y="1428750"/>
                  </a:lnTo>
                  <a:lnTo>
                    <a:pt x="2533650" y="1562100"/>
                  </a:lnTo>
                  <a:lnTo>
                    <a:pt x="2495550" y="1666875"/>
                  </a:lnTo>
                  <a:lnTo>
                    <a:pt x="2495550" y="1762125"/>
                  </a:lnTo>
                  <a:lnTo>
                    <a:pt x="1952625" y="1781175"/>
                  </a:lnTo>
                  <a:lnTo>
                    <a:pt x="1876425" y="1790700"/>
                  </a:lnTo>
                  <a:lnTo>
                    <a:pt x="1743075" y="1647825"/>
                  </a:lnTo>
                  <a:lnTo>
                    <a:pt x="1619250" y="1657350"/>
                  </a:lnTo>
                  <a:cubicBezTo>
                    <a:pt x="1472310" y="1833678"/>
                    <a:pt x="1550768" y="1828800"/>
                    <a:pt x="1457325" y="1828800"/>
                  </a:cubicBezTo>
                  <a:lnTo>
                    <a:pt x="1181100" y="1885950"/>
                  </a:lnTo>
                  <a:lnTo>
                    <a:pt x="1114425" y="1952625"/>
                  </a:lnTo>
                  <a:lnTo>
                    <a:pt x="495300" y="1657350"/>
                  </a:lnTo>
                  <a:lnTo>
                    <a:pt x="0" y="1533525"/>
                  </a:lnTo>
                  <a:lnTo>
                    <a:pt x="123825" y="1409700"/>
                  </a:lnTo>
                  <a:lnTo>
                    <a:pt x="85725" y="1285875"/>
                  </a:lnTo>
                  <a:lnTo>
                    <a:pt x="152400" y="1190625"/>
                  </a:lnTo>
                  <a:lnTo>
                    <a:pt x="304800" y="1085850"/>
                  </a:lnTo>
                  <a:lnTo>
                    <a:pt x="485775" y="1057275"/>
                  </a:lnTo>
                  <a:lnTo>
                    <a:pt x="571500" y="1085850"/>
                  </a:lnTo>
                  <a:lnTo>
                    <a:pt x="619125" y="1038225"/>
                  </a:lnTo>
                  <a:lnTo>
                    <a:pt x="695325" y="533400"/>
                  </a:lnTo>
                  <a:lnTo>
                    <a:pt x="628650" y="457200"/>
                  </a:lnTo>
                  <a:lnTo>
                    <a:pt x="628650" y="457200"/>
                  </a:lnTo>
                  <a:lnTo>
                    <a:pt x="590550" y="276225"/>
                  </a:lnTo>
                  <a:lnTo>
                    <a:pt x="666750" y="257175"/>
                  </a:lnTo>
                  <a:lnTo>
                    <a:pt x="714375" y="257175"/>
                  </a:lnTo>
                  <a:lnTo>
                    <a:pt x="742950" y="219075"/>
                  </a:lnTo>
                  <a:lnTo>
                    <a:pt x="695325" y="161925"/>
                  </a:lnTo>
                  <a:lnTo>
                    <a:pt x="619125" y="152400"/>
                  </a:lnTo>
                  <a:lnTo>
                    <a:pt x="628650" y="85725"/>
                  </a:lnTo>
                  <a:lnTo>
                    <a:pt x="676275" y="66675"/>
                  </a:lnTo>
                  <a:lnTo>
                    <a:pt x="885825" y="57150"/>
                  </a:lnTo>
                  <a:lnTo>
                    <a:pt x="933450" y="57150"/>
                  </a:lnTo>
                  <a:lnTo>
                    <a:pt x="1000125" y="0"/>
                  </a:lnTo>
                  <a:lnTo>
                    <a:pt x="1047750" y="47625"/>
                  </a:lnTo>
                  <a:lnTo>
                    <a:pt x="1066800" y="161925"/>
                  </a:lnTo>
                  <a:lnTo>
                    <a:pt x="1152525" y="171450"/>
                  </a:lnTo>
                  <a:lnTo>
                    <a:pt x="1209675" y="219075"/>
                  </a:lnTo>
                  <a:lnTo>
                    <a:pt x="1304925" y="171450"/>
                  </a:lnTo>
                  <a:lnTo>
                    <a:pt x="1333500" y="219075"/>
                  </a:lnTo>
                  <a:lnTo>
                    <a:pt x="1609725" y="28575"/>
                  </a:lnTo>
                  <a:lnTo>
                    <a:pt x="1695450" y="19050"/>
                  </a:lnTo>
                  <a:lnTo>
                    <a:pt x="1790700" y="190500"/>
                  </a:lnTo>
                  <a:lnTo>
                    <a:pt x="1809750" y="476250"/>
                  </a:lnTo>
                  <a:cubicBezTo>
                    <a:pt x="1916487" y="612097"/>
                    <a:pt x="1857996" y="609600"/>
                    <a:pt x="1962150" y="600075"/>
                  </a:cubicBez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7" name="Forma livre 246"/>
            <p:cNvSpPr/>
            <p:nvPr/>
          </p:nvSpPr>
          <p:spPr>
            <a:xfrm>
              <a:off x="285720" y="2680601"/>
              <a:ext cx="873681" cy="497516"/>
            </a:xfrm>
            <a:custGeom>
              <a:avLst/>
              <a:gdLst>
                <a:gd name="connsiteX0" fmla="*/ 1114425 w 1114425"/>
                <a:gd name="connsiteY0" fmla="*/ 419100 h 590550"/>
                <a:gd name="connsiteX1" fmla="*/ 847725 w 1114425"/>
                <a:gd name="connsiteY1" fmla="*/ 590550 h 590550"/>
                <a:gd name="connsiteX2" fmla="*/ 533400 w 1114425"/>
                <a:gd name="connsiteY2" fmla="*/ 571500 h 590550"/>
                <a:gd name="connsiteX3" fmla="*/ 523875 w 1114425"/>
                <a:gd name="connsiteY3" fmla="*/ 314325 h 590550"/>
                <a:gd name="connsiteX4" fmla="*/ 381000 w 1114425"/>
                <a:gd name="connsiteY4" fmla="*/ 419100 h 590550"/>
                <a:gd name="connsiteX5" fmla="*/ 257175 w 1114425"/>
                <a:gd name="connsiteY5" fmla="*/ 400050 h 590550"/>
                <a:gd name="connsiteX6" fmla="*/ 161925 w 1114425"/>
                <a:gd name="connsiteY6" fmla="*/ 295275 h 590550"/>
                <a:gd name="connsiteX7" fmla="*/ 0 w 1114425"/>
                <a:gd name="connsiteY7" fmla="*/ 0 h 590550"/>
                <a:gd name="connsiteX8" fmla="*/ 523875 w 1114425"/>
                <a:gd name="connsiteY8" fmla="*/ 114300 h 590550"/>
                <a:gd name="connsiteX9" fmla="*/ 1114425 w 1114425"/>
                <a:gd name="connsiteY9" fmla="*/ 4191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5" h="590550">
                  <a:moveTo>
                    <a:pt x="1114425" y="419100"/>
                  </a:moveTo>
                  <a:lnTo>
                    <a:pt x="847725" y="590550"/>
                  </a:lnTo>
                  <a:lnTo>
                    <a:pt x="533400" y="571500"/>
                  </a:lnTo>
                  <a:lnTo>
                    <a:pt x="523875" y="314325"/>
                  </a:lnTo>
                  <a:lnTo>
                    <a:pt x="381000" y="419100"/>
                  </a:lnTo>
                  <a:lnTo>
                    <a:pt x="257175" y="400050"/>
                  </a:lnTo>
                  <a:lnTo>
                    <a:pt x="161925" y="295275"/>
                  </a:lnTo>
                  <a:lnTo>
                    <a:pt x="0" y="0"/>
                  </a:lnTo>
                  <a:lnTo>
                    <a:pt x="523875" y="114300"/>
                  </a:lnTo>
                  <a:lnTo>
                    <a:pt x="1114425" y="4191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8" name="Forma livre 247"/>
            <p:cNvSpPr/>
            <p:nvPr/>
          </p:nvSpPr>
          <p:spPr>
            <a:xfrm>
              <a:off x="1190056" y="2761395"/>
              <a:ext cx="873681" cy="765406"/>
            </a:xfrm>
            <a:custGeom>
              <a:avLst/>
              <a:gdLst>
                <a:gd name="connsiteX0" fmla="*/ 0 w 1116218"/>
                <a:gd name="connsiteY0" fmla="*/ 295275 h 914400"/>
                <a:gd name="connsiteX1" fmla="*/ 200025 w 1116218"/>
                <a:gd name="connsiteY1" fmla="*/ 304800 h 914400"/>
                <a:gd name="connsiteX2" fmla="*/ 209550 w 1116218"/>
                <a:gd name="connsiteY2" fmla="*/ 466725 h 914400"/>
                <a:gd name="connsiteX3" fmla="*/ 219075 w 1116218"/>
                <a:gd name="connsiteY3" fmla="*/ 581025 h 914400"/>
                <a:gd name="connsiteX4" fmla="*/ 381000 w 1116218"/>
                <a:gd name="connsiteY4" fmla="*/ 733425 h 914400"/>
                <a:gd name="connsiteX5" fmla="*/ 561975 w 1116218"/>
                <a:gd name="connsiteY5" fmla="*/ 742950 h 914400"/>
                <a:gd name="connsiteX6" fmla="*/ 657225 w 1116218"/>
                <a:gd name="connsiteY6" fmla="*/ 838200 h 914400"/>
                <a:gd name="connsiteX7" fmla="*/ 762000 w 1116218"/>
                <a:gd name="connsiteY7" fmla="*/ 876300 h 914400"/>
                <a:gd name="connsiteX8" fmla="*/ 990600 w 1116218"/>
                <a:gd name="connsiteY8" fmla="*/ 914400 h 914400"/>
                <a:gd name="connsiteX9" fmla="*/ 1114425 w 1116218"/>
                <a:gd name="connsiteY9" fmla="*/ 723900 h 914400"/>
                <a:gd name="connsiteX10" fmla="*/ 1057275 w 1116218"/>
                <a:gd name="connsiteY10" fmla="*/ 600075 h 914400"/>
                <a:gd name="connsiteX11" fmla="*/ 1095375 w 1116218"/>
                <a:gd name="connsiteY11" fmla="*/ 533400 h 914400"/>
                <a:gd name="connsiteX12" fmla="*/ 828675 w 1116218"/>
                <a:gd name="connsiteY12" fmla="*/ 485775 h 914400"/>
                <a:gd name="connsiteX13" fmla="*/ 828675 w 1116218"/>
                <a:gd name="connsiteY13" fmla="*/ 295275 h 914400"/>
                <a:gd name="connsiteX14" fmla="*/ 819150 w 1116218"/>
                <a:gd name="connsiteY14" fmla="*/ 161925 h 914400"/>
                <a:gd name="connsiteX15" fmla="*/ 714375 w 1116218"/>
                <a:gd name="connsiteY15" fmla="*/ 142875 h 914400"/>
                <a:gd name="connsiteX16" fmla="*/ 590550 w 1116218"/>
                <a:gd name="connsiteY16" fmla="*/ 0 h 914400"/>
                <a:gd name="connsiteX17" fmla="*/ 485775 w 1116218"/>
                <a:gd name="connsiteY17" fmla="*/ 9525 h 914400"/>
                <a:gd name="connsiteX18" fmla="*/ 390525 w 1116218"/>
                <a:gd name="connsiteY18" fmla="*/ 161925 h 914400"/>
                <a:gd name="connsiteX19" fmla="*/ 76200 w 1116218"/>
                <a:gd name="connsiteY19" fmla="*/ 238125 h 914400"/>
                <a:gd name="connsiteX20" fmla="*/ 0 w 1116218"/>
                <a:gd name="connsiteY20" fmla="*/ 29527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218" h="914400">
                  <a:moveTo>
                    <a:pt x="0" y="295275"/>
                  </a:moveTo>
                  <a:lnTo>
                    <a:pt x="200025" y="304800"/>
                  </a:lnTo>
                  <a:lnTo>
                    <a:pt x="209550" y="466725"/>
                  </a:lnTo>
                  <a:lnTo>
                    <a:pt x="219075" y="581025"/>
                  </a:lnTo>
                  <a:lnTo>
                    <a:pt x="381000" y="733425"/>
                  </a:lnTo>
                  <a:lnTo>
                    <a:pt x="561975" y="742950"/>
                  </a:lnTo>
                  <a:lnTo>
                    <a:pt x="657225" y="838200"/>
                  </a:lnTo>
                  <a:lnTo>
                    <a:pt x="762000" y="876300"/>
                  </a:lnTo>
                  <a:lnTo>
                    <a:pt x="990600" y="914400"/>
                  </a:lnTo>
                  <a:cubicBezTo>
                    <a:pt x="1116218" y="730805"/>
                    <a:pt x="1114425" y="806519"/>
                    <a:pt x="1114425" y="723900"/>
                  </a:cubicBezTo>
                  <a:lnTo>
                    <a:pt x="1057275" y="600075"/>
                  </a:lnTo>
                  <a:lnTo>
                    <a:pt x="1095375" y="533400"/>
                  </a:lnTo>
                  <a:cubicBezTo>
                    <a:pt x="835078" y="485197"/>
                    <a:pt x="925383" y="485775"/>
                    <a:pt x="828675" y="485775"/>
                  </a:cubicBezTo>
                  <a:lnTo>
                    <a:pt x="828675" y="295275"/>
                  </a:lnTo>
                  <a:lnTo>
                    <a:pt x="819150" y="161925"/>
                  </a:lnTo>
                  <a:lnTo>
                    <a:pt x="714375" y="142875"/>
                  </a:lnTo>
                  <a:lnTo>
                    <a:pt x="590550" y="0"/>
                  </a:lnTo>
                  <a:lnTo>
                    <a:pt x="485775" y="9525"/>
                  </a:lnTo>
                  <a:lnTo>
                    <a:pt x="390525" y="161925"/>
                  </a:lnTo>
                  <a:lnTo>
                    <a:pt x="76200" y="238125"/>
                  </a:lnTo>
                  <a:lnTo>
                    <a:pt x="0" y="2952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49" name="Forma livre 248"/>
            <p:cNvSpPr/>
            <p:nvPr/>
          </p:nvSpPr>
          <p:spPr>
            <a:xfrm>
              <a:off x="3546696" y="1830150"/>
              <a:ext cx="835361" cy="1258670"/>
            </a:xfrm>
            <a:custGeom>
              <a:avLst/>
              <a:gdLst>
                <a:gd name="connsiteX0" fmla="*/ 371475 w 1066800"/>
                <a:gd name="connsiteY0" fmla="*/ 0 h 1504950"/>
                <a:gd name="connsiteX1" fmla="*/ 628650 w 1066800"/>
                <a:gd name="connsiteY1" fmla="*/ 133350 h 1504950"/>
                <a:gd name="connsiteX2" fmla="*/ 600075 w 1066800"/>
                <a:gd name="connsiteY2" fmla="*/ 314325 h 1504950"/>
                <a:gd name="connsiteX3" fmla="*/ 828675 w 1066800"/>
                <a:gd name="connsiteY3" fmla="*/ 209550 h 1504950"/>
                <a:gd name="connsiteX4" fmla="*/ 1066800 w 1066800"/>
                <a:gd name="connsiteY4" fmla="*/ 276225 h 1504950"/>
                <a:gd name="connsiteX5" fmla="*/ 923925 w 1066800"/>
                <a:gd name="connsiteY5" fmla="*/ 400050 h 1504950"/>
                <a:gd name="connsiteX6" fmla="*/ 866775 w 1066800"/>
                <a:gd name="connsiteY6" fmla="*/ 590550 h 1504950"/>
                <a:gd name="connsiteX7" fmla="*/ 885825 w 1066800"/>
                <a:gd name="connsiteY7" fmla="*/ 685800 h 1504950"/>
                <a:gd name="connsiteX8" fmla="*/ 847725 w 1066800"/>
                <a:gd name="connsiteY8" fmla="*/ 771525 h 1504950"/>
                <a:gd name="connsiteX9" fmla="*/ 895350 w 1066800"/>
                <a:gd name="connsiteY9" fmla="*/ 895350 h 1504950"/>
                <a:gd name="connsiteX10" fmla="*/ 704850 w 1066800"/>
                <a:gd name="connsiteY10" fmla="*/ 914400 h 1504950"/>
                <a:gd name="connsiteX11" fmla="*/ 590550 w 1066800"/>
                <a:gd name="connsiteY11" fmla="*/ 1028700 h 1504950"/>
                <a:gd name="connsiteX12" fmla="*/ 457200 w 1066800"/>
                <a:gd name="connsiteY12" fmla="*/ 1066800 h 1504950"/>
                <a:gd name="connsiteX13" fmla="*/ 400050 w 1066800"/>
                <a:gd name="connsiteY13" fmla="*/ 1285875 h 1504950"/>
                <a:gd name="connsiteX14" fmla="*/ 438150 w 1066800"/>
                <a:gd name="connsiteY14" fmla="*/ 1400175 h 1504950"/>
                <a:gd name="connsiteX15" fmla="*/ 400050 w 1066800"/>
                <a:gd name="connsiteY15" fmla="*/ 1504950 h 1504950"/>
                <a:gd name="connsiteX16" fmla="*/ 295275 w 1066800"/>
                <a:gd name="connsiteY16" fmla="*/ 1438275 h 1504950"/>
                <a:gd name="connsiteX17" fmla="*/ 209550 w 1066800"/>
                <a:gd name="connsiteY17" fmla="*/ 1295400 h 1504950"/>
                <a:gd name="connsiteX18" fmla="*/ 266700 w 1066800"/>
                <a:gd name="connsiteY18" fmla="*/ 1152525 h 1504950"/>
                <a:gd name="connsiteX19" fmla="*/ 304800 w 1066800"/>
                <a:gd name="connsiteY19" fmla="*/ 1133475 h 1504950"/>
                <a:gd name="connsiteX20" fmla="*/ 219075 w 1066800"/>
                <a:gd name="connsiteY20" fmla="*/ 1095375 h 1504950"/>
                <a:gd name="connsiteX21" fmla="*/ 114300 w 1066800"/>
                <a:gd name="connsiteY21" fmla="*/ 990600 h 1504950"/>
                <a:gd name="connsiteX22" fmla="*/ 152400 w 1066800"/>
                <a:gd name="connsiteY22" fmla="*/ 733425 h 1504950"/>
                <a:gd name="connsiteX23" fmla="*/ 0 w 1066800"/>
                <a:gd name="connsiteY23" fmla="*/ 657225 h 1504950"/>
                <a:gd name="connsiteX24" fmla="*/ 133350 w 1066800"/>
                <a:gd name="connsiteY24" fmla="*/ 590550 h 1504950"/>
                <a:gd name="connsiteX25" fmla="*/ 295275 w 1066800"/>
                <a:gd name="connsiteY25" fmla="*/ 352425 h 1504950"/>
                <a:gd name="connsiteX26" fmla="*/ 371475 w 1066800"/>
                <a:gd name="connsiteY26" fmla="*/ 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6800" h="1504950">
                  <a:moveTo>
                    <a:pt x="371475" y="0"/>
                  </a:moveTo>
                  <a:lnTo>
                    <a:pt x="628650" y="133350"/>
                  </a:lnTo>
                  <a:lnTo>
                    <a:pt x="600075" y="314325"/>
                  </a:lnTo>
                  <a:lnTo>
                    <a:pt x="828675" y="209550"/>
                  </a:lnTo>
                  <a:lnTo>
                    <a:pt x="1066800" y="276225"/>
                  </a:lnTo>
                  <a:lnTo>
                    <a:pt x="923925" y="400050"/>
                  </a:lnTo>
                  <a:lnTo>
                    <a:pt x="866775" y="590550"/>
                  </a:lnTo>
                  <a:lnTo>
                    <a:pt x="885825" y="685800"/>
                  </a:lnTo>
                  <a:lnTo>
                    <a:pt x="847725" y="771525"/>
                  </a:lnTo>
                  <a:lnTo>
                    <a:pt x="895350" y="895350"/>
                  </a:lnTo>
                  <a:lnTo>
                    <a:pt x="704850" y="914400"/>
                  </a:lnTo>
                  <a:lnTo>
                    <a:pt x="590550" y="1028700"/>
                  </a:lnTo>
                  <a:lnTo>
                    <a:pt x="457200" y="1066800"/>
                  </a:lnTo>
                  <a:lnTo>
                    <a:pt x="400050" y="1285875"/>
                  </a:lnTo>
                  <a:cubicBezTo>
                    <a:pt x="439235" y="1393634"/>
                    <a:pt x="438150" y="1353488"/>
                    <a:pt x="438150" y="1400175"/>
                  </a:cubicBezTo>
                  <a:lnTo>
                    <a:pt x="400050" y="1504950"/>
                  </a:lnTo>
                  <a:lnTo>
                    <a:pt x="295275" y="1438275"/>
                  </a:lnTo>
                  <a:lnTo>
                    <a:pt x="209550" y="1295400"/>
                  </a:lnTo>
                  <a:cubicBezTo>
                    <a:pt x="250291" y="1162992"/>
                    <a:pt x="217114" y="1202111"/>
                    <a:pt x="266700" y="1152525"/>
                  </a:cubicBezTo>
                  <a:lnTo>
                    <a:pt x="304800" y="1133475"/>
                  </a:lnTo>
                  <a:lnTo>
                    <a:pt x="219075" y="1095375"/>
                  </a:lnTo>
                  <a:lnTo>
                    <a:pt x="114300" y="990600"/>
                  </a:lnTo>
                  <a:lnTo>
                    <a:pt x="152400" y="733425"/>
                  </a:lnTo>
                  <a:lnTo>
                    <a:pt x="0" y="657225"/>
                  </a:lnTo>
                  <a:lnTo>
                    <a:pt x="133350" y="590550"/>
                  </a:lnTo>
                  <a:lnTo>
                    <a:pt x="295275" y="352425"/>
                  </a:lnTo>
                  <a:lnTo>
                    <a:pt x="37147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0" name="Forma livre 249"/>
            <p:cNvSpPr/>
            <p:nvPr/>
          </p:nvSpPr>
          <p:spPr>
            <a:xfrm>
              <a:off x="1852981" y="2697610"/>
              <a:ext cx="1463798" cy="1437264"/>
            </a:xfrm>
            <a:custGeom>
              <a:avLst/>
              <a:gdLst>
                <a:gd name="connsiteX0" fmla="*/ 0 w 1866900"/>
                <a:gd name="connsiteY0" fmla="*/ 228600 h 1714500"/>
                <a:gd name="connsiteX1" fmla="*/ 9525 w 1866900"/>
                <a:gd name="connsiteY1" fmla="*/ 447675 h 1714500"/>
                <a:gd name="connsiteX2" fmla="*/ 9525 w 1866900"/>
                <a:gd name="connsiteY2" fmla="*/ 561975 h 1714500"/>
                <a:gd name="connsiteX3" fmla="*/ 276225 w 1866900"/>
                <a:gd name="connsiteY3" fmla="*/ 590550 h 1714500"/>
                <a:gd name="connsiteX4" fmla="*/ 247650 w 1866900"/>
                <a:gd name="connsiteY4" fmla="*/ 685800 h 1714500"/>
                <a:gd name="connsiteX5" fmla="*/ 295275 w 1866900"/>
                <a:gd name="connsiteY5" fmla="*/ 828675 h 1714500"/>
                <a:gd name="connsiteX6" fmla="*/ 171450 w 1866900"/>
                <a:gd name="connsiteY6" fmla="*/ 1000125 h 1714500"/>
                <a:gd name="connsiteX7" fmla="*/ 219075 w 1866900"/>
                <a:gd name="connsiteY7" fmla="*/ 1238250 h 1714500"/>
                <a:gd name="connsiteX8" fmla="*/ 228600 w 1866900"/>
                <a:gd name="connsiteY8" fmla="*/ 1390650 h 1714500"/>
                <a:gd name="connsiteX9" fmla="*/ 476250 w 1866900"/>
                <a:gd name="connsiteY9" fmla="*/ 1428750 h 1714500"/>
                <a:gd name="connsiteX10" fmla="*/ 523875 w 1866900"/>
                <a:gd name="connsiteY10" fmla="*/ 1419225 h 1714500"/>
                <a:gd name="connsiteX11" fmla="*/ 514350 w 1866900"/>
                <a:gd name="connsiteY11" fmla="*/ 1524000 h 1714500"/>
                <a:gd name="connsiteX12" fmla="*/ 581025 w 1866900"/>
                <a:gd name="connsiteY12" fmla="*/ 1600200 h 1714500"/>
                <a:gd name="connsiteX13" fmla="*/ 666750 w 1866900"/>
                <a:gd name="connsiteY13" fmla="*/ 1666875 h 1714500"/>
                <a:gd name="connsiteX14" fmla="*/ 800100 w 1866900"/>
                <a:gd name="connsiteY14" fmla="*/ 1590675 h 1714500"/>
                <a:gd name="connsiteX15" fmla="*/ 895350 w 1866900"/>
                <a:gd name="connsiteY15" fmla="*/ 1562100 h 1714500"/>
                <a:gd name="connsiteX16" fmla="*/ 1047750 w 1866900"/>
                <a:gd name="connsiteY16" fmla="*/ 1657350 h 1714500"/>
                <a:gd name="connsiteX17" fmla="*/ 1295400 w 1866900"/>
                <a:gd name="connsiteY17" fmla="*/ 1600200 h 1714500"/>
                <a:gd name="connsiteX18" fmla="*/ 1304925 w 1866900"/>
                <a:gd name="connsiteY18" fmla="*/ 1714500 h 1714500"/>
                <a:gd name="connsiteX19" fmla="*/ 1371600 w 1866900"/>
                <a:gd name="connsiteY19" fmla="*/ 1714500 h 1714500"/>
                <a:gd name="connsiteX20" fmla="*/ 1371600 w 1866900"/>
                <a:gd name="connsiteY20" fmla="*/ 1600200 h 1714500"/>
                <a:gd name="connsiteX21" fmla="*/ 1533525 w 1866900"/>
                <a:gd name="connsiteY21" fmla="*/ 1352550 h 1714500"/>
                <a:gd name="connsiteX22" fmla="*/ 1590675 w 1866900"/>
                <a:gd name="connsiteY22" fmla="*/ 1323975 h 1714500"/>
                <a:gd name="connsiteX23" fmla="*/ 1638300 w 1866900"/>
                <a:gd name="connsiteY23" fmla="*/ 1228725 h 1714500"/>
                <a:gd name="connsiteX24" fmla="*/ 1733550 w 1866900"/>
                <a:gd name="connsiteY24" fmla="*/ 1181100 h 1714500"/>
                <a:gd name="connsiteX25" fmla="*/ 1809750 w 1866900"/>
                <a:gd name="connsiteY25" fmla="*/ 876300 h 1714500"/>
                <a:gd name="connsiteX26" fmla="*/ 1781175 w 1866900"/>
                <a:gd name="connsiteY26" fmla="*/ 685800 h 1714500"/>
                <a:gd name="connsiteX27" fmla="*/ 1866900 w 1866900"/>
                <a:gd name="connsiteY27" fmla="*/ 381000 h 1714500"/>
                <a:gd name="connsiteX28" fmla="*/ 790575 w 1866900"/>
                <a:gd name="connsiteY28" fmla="*/ 323850 h 1714500"/>
                <a:gd name="connsiteX29" fmla="*/ 638175 w 1866900"/>
                <a:gd name="connsiteY29" fmla="*/ 200025 h 1714500"/>
                <a:gd name="connsiteX30" fmla="*/ 561975 w 1866900"/>
                <a:gd name="connsiteY30" fmla="*/ 0 h 1714500"/>
                <a:gd name="connsiteX31" fmla="*/ 523875 w 1866900"/>
                <a:gd name="connsiteY31" fmla="*/ 85725 h 1714500"/>
                <a:gd name="connsiteX32" fmla="*/ 533400 w 1866900"/>
                <a:gd name="connsiteY32" fmla="*/ 190500 h 1714500"/>
                <a:gd name="connsiteX33" fmla="*/ 0 w 1866900"/>
                <a:gd name="connsiteY33" fmla="*/ 2286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66900" h="1714500">
                  <a:moveTo>
                    <a:pt x="0" y="228600"/>
                  </a:moveTo>
                  <a:lnTo>
                    <a:pt x="9525" y="447675"/>
                  </a:lnTo>
                  <a:lnTo>
                    <a:pt x="9525" y="561975"/>
                  </a:lnTo>
                  <a:lnTo>
                    <a:pt x="276225" y="590550"/>
                  </a:lnTo>
                  <a:lnTo>
                    <a:pt x="247650" y="685800"/>
                  </a:lnTo>
                  <a:lnTo>
                    <a:pt x="295275" y="828675"/>
                  </a:lnTo>
                  <a:lnTo>
                    <a:pt x="171450" y="1000125"/>
                  </a:lnTo>
                  <a:lnTo>
                    <a:pt x="219075" y="1238250"/>
                  </a:lnTo>
                  <a:lnTo>
                    <a:pt x="228600" y="1390650"/>
                  </a:lnTo>
                  <a:lnTo>
                    <a:pt x="476250" y="1428750"/>
                  </a:lnTo>
                  <a:lnTo>
                    <a:pt x="523875" y="1419225"/>
                  </a:lnTo>
                  <a:lnTo>
                    <a:pt x="514350" y="1524000"/>
                  </a:lnTo>
                  <a:cubicBezTo>
                    <a:pt x="556710" y="1608719"/>
                    <a:pt x="524052" y="1600200"/>
                    <a:pt x="581025" y="1600200"/>
                  </a:cubicBezTo>
                  <a:lnTo>
                    <a:pt x="666750" y="1666875"/>
                  </a:lnTo>
                  <a:lnTo>
                    <a:pt x="800100" y="1590675"/>
                  </a:lnTo>
                  <a:lnTo>
                    <a:pt x="895350" y="1562100"/>
                  </a:lnTo>
                  <a:lnTo>
                    <a:pt x="1047750" y="1657350"/>
                  </a:lnTo>
                  <a:lnTo>
                    <a:pt x="1295400" y="1600200"/>
                  </a:lnTo>
                  <a:cubicBezTo>
                    <a:pt x="1285232" y="1712045"/>
                    <a:pt x="1254508" y="1689292"/>
                    <a:pt x="1304925" y="1714500"/>
                  </a:cubicBezTo>
                  <a:lnTo>
                    <a:pt x="1371600" y="1714500"/>
                  </a:lnTo>
                  <a:lnTo>
                    <a:pt x="1371600" y="1600200"/>
                  </a:lnTo>
                  <a:lnTo>
                    <a:pt x="1533525" y="1352550"/>
                  </a:lnTo>
                  <a:lnTo>
                    <a:pt x="1590675" y="1323975"/>
                  </a:lnTo>
                  <a:lnTo>
                    <a:pt x="1638300" y="1228725"/>
                  </a:lnTo>
                  <a:lnTo>
                    <a:pt x="1733550" y="1181100"/>
                  </a:lnTo>
                  <a:lnTo>
                    <a:pt x="1809750" y="876300"/>
                  </a:lnTo>
                  <a:lnTo>
                    <a:pt x="1781175" y="685800"/>
                  </a:lnTo>
                  <a:lnTo>
                    <a:pt x="1866900" y="381000"/>
                  </a:lnTo>
                  <a:lnTo>
                    <a:pt x="790575" y="323850"/>
                  </a:lnTo>
                  <a:lnTo>
                    <a:pt x="638175" y="200025"/>
                  </a:lnTo>
                  <a:lnTo>
                    <a:pt x="561975" y="0"/>
                  </a:lnTo>
                  <a:lnTo>
                    <a:pt x="523875" y="85725"/>
                  </a:lnTo>
                  <a:lnTo>
                    <a:pt x="533400" y="190500"/>
                  </a:lnTo>
                  <a:lnTo>
                    <a:pt x="0" y="2286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1" name="Forma livre 250"/>
            <p:cNvSpPr/>
            <p:nvPr/>
          </p:nvSpPr>
          <p:spPr>
            <a:xfrm>
              <a:off x="2293652" y="4028569"/>
              <a:ext cx="904336" cy="944002"/>
            </a:xfrm>
            <a:custGeom>
              <a:avLst/>
              <a:gdLst>
                <a:gd name="connsiteX0" fmla="*/ 47625 w 1152525"/>
                <a:gd name="connsiteY0" fmla="*/ 85725 h 1123950"/>
                <a:gd name="connsiteX1" fmla="*/ 95250 w 1152525"/>
                <a:gd name="connsiteY1" fmla="*/ 161925 h 1123950"/>
                <a:gd name="connsiteX2" fmla="*/ 19050 w 1152525"/>
                <a:gd name="connsiteY2" fmla="*/ 400050 h 1123950"/>
                <a:gd name="connsiteX3" fmla="*/ 47625 w 1152525"/>
                <a:gd name="connsiteY3" fmla="*/ 447675 h 1123950"/>
                <a:gd name="connsiteX4" fmla="*/ 0 w 1152525"/>
                <a:gd name="connsiteY4" fmla="*/ 504825 h 1123950"/>
                <a:gd name="connsiteX5" fmla="*/ 57150 w 1152525"/>
                <a:gd name="connsiteY5" fmla="*/ 600075 h 1123950"/>
                <a:gd name="connsiteX6" fmla="*/ 38100 w 1152525"/>
                <a:gd name="connsiteY6" fmla="*/ 781050 h 1123950"/>
                <a:gd name="connsiteX7" fmla="*/ 228600 w 1152525"/>
                <a:gd name="connsiteY7" fmla="*/ 838200 h 1123950"/>
                <a:gd name="connsiteX8" fmla="*/ 276225 w 1152525"/>
                <a:gd name="connsiteY8" fmla="*/ 809625 h 1123950"/>
                <a:gd name="connsiteX9" fmla="*/ 371475 w 1152525"/>
                <a:gd name="connsiteY9" fmla="*/ 828675 h 1123950"/>
                <a:gd name="connsiteX10" fmla="*/ 400050 w 1152525"/>
                <a:gd name="connsiteY10" fmla="*/ 933450 h 1123950"/>
                <a:gd name="connsiteX11" fmla="*/ 438150 w 1152525"/>
                <a:gd name="connsiteY11" fmla="*/ 1019175 h 1123950"/>
                <a:gd name="connsiteX12" fmla="*/ 447675 w 1152525"/>
                <a:gd name="connsiteY12" fmla="*/ 1123950 h 1123950"/>
                <a:gd name="connsiteX13" fmla="*/ 581025 w 1152525"/>
                <a:gd name="connsiteY13" fmla="*/ 1085850 h 1123950"/>
                <a:gd name="connsiteX14" fmla="*/ 619125 w 1152525"/>
                <a:gd name="connsiteY14" fmla="*/ 1123950 h 1123950"/>
                <a:gd name="connsiteX15" fmla="*/ 695325 w 1152525"/>
                <a:gd name="connsiteY15" fmla="*/ 971550 h 1123950"/>
                <a:gd name="connsiteX16" fmla="*/ 962025 w 1152525"/>
                <a:gd name="connsiteY16" fmla="*/ 771525 h 1123950"/>
                <a:gd name="connsiteX17" fmla="*/ 1076325 w 1152525"/>
                <a:gd name="connsiteY17" fmla="*/ 523875 h 1123950"/>
                <a:gd name="connsiteX18" fmla="*/ 1143000 w 1152525"/>
                <a:gd name="connsiteY18" fmla="*/ 495300 h 1123950"/>
                <a:gd name="connsiteX19" fmla="*/ 1152525 w 1152525"/>
                <a:gd name="connsiteY19" fmla="*/ 352425 h 1123950"/>
                <a:gd name="connsiteX20" fmla="*/ 857250 w 1152525"/>
                <a:gd name="connsiteY20" fmla="*/ 209550 h 1123950"/>
                <a:gd name="connsiteX21" fmla="*/ 828675 w 1152525"/>
                <a:gd name="connsiteY21" fmla="*/ 152400 h 1123950"/>
                <a:gd name="connsiteX22" fmla="*/ 704850 w 1152525"/>
                <a:gd name="connsiteY22" fmla="*/ 152400 h 1123950"/>
                <a:gd name="connsiteX23" fmla="*/ 666750 w 1152525"/>
                <a:gd name="connsiteY23" fmla="*/ 123825 h 1123950"/>
                <a:gd name="connsiteX24" fmla="*/ 714375 w 1152525"/>
                <a:gd name="connsiteY24" fmla="*/ 47625 h 1123950"/>
                <a:gd name="connsiteX25" fmla="*/ 485775 w 1152525"/>
                <a:gd name="connsiteY25" fmla="*/ 104775 h 1123950"/>
                <a:gd name="connsiteX26" fmla="*/ 333375 w 1152525"/>
                <a:gd name="connsiteY26" fmla="*/ 0 h 1123950"/>
                <a:gd name="connsiteX27" fmla="*/ 104775 w 1152525"/>
                <a:gd name="connsiteY27" fmla="*/ 104775 h 1123950"/>
                <a:gd name="connsiteX28" fmla="*/ 47625 w 1152525"/>
                <a:gd name="connsiteY28" fmla="*/ 85725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2525" h="1123950">
                  <a:moveTo>
                    <a:pt x="47625" y="85725"/>
                  </a:moveTo>
                  <a:lnTo>
                    <a:pt x="95250" y="161925"/>
                  </a:lnTo>
                  <a:lnTo>
                    <a:pt x="19050" y="400050"/>
                  </a:lnTo>
                  <a:lnTo>
                    <a:pt x="47625" y="447675"/>
                  </a:lnTo>
                  <a:lnTo>
                    <a:pt x="0" y="504825"/>
                  </a:lnTo>
                  <a:lnTo>
                    <a:pt x="57150" y="600075"/>
                  </a:lnTo>
                  <a:lnTo>
                    <a:pt x="38100" y="781050"/>
                  </a:lnTo>
                  <a:lnTo>
                    <a:pt x="228600" y="838200"/>
                  </a:lnTo>
                  <a:lnTo>
                    <a:pt x="276225" y="809625"/>
                  </a:lnTo>
                  <a:lnTo>
                    <a:pt x="371475" y="828675"/>
                  </a:lnTo>
                  <a:lnTo>
                    <a:pt x="400050" y="933450"/>
                  </a:lnTo>
                  <a:lnTo>
                    <a:pt x="438150" y="1019175"/>
                  </a:lnTo>
                  <a:lnTo>
                    <a:pt x="447675" y="1123950"/>
                  </a:lnTo>
                  <a:lnTo>
                    <a:pt x="581025" y="1085850"/>
                  </a:lnTo>
                  <a:lnTo>
                    <a:pt x="619125" y="1123950"/>
                  </a:lnTo>
                  <a:lnTo>
                    <a:pt x="695325" y="971550"/>
                  </a:lnTo>
                  <a:lnTo>
                    <a:pt x="962025" y="771525"/>
                  </a:lnTo>
                  <a:lnTo>
                    <a:pt x="1076325" y="523875"/>
                  </a:lnTo>
                  <a:lnTo>
                    <a:pt x="1143000" y="495300"/>
                  </a:lnTo>
                  <a:lnTo>
                    <a:pt x="1152525" y="352425"/>
                  </a:lnTo>
                  <a:lnTo>
                    <a:pt x="857250" y="209550"/>
                  </a:lnTo>
                  <a:lnTo>
                    <a:pt x="828675" y="152400"/>
                  </a:lnTo>
                  <a:lnTo>
                    <a:pt x="704850" y="152400"/>
                  </a:lnTo>
                  <a:lnTo>
                    <a:pt x="666750" y="123825"/>
                  </a:lnTo>
                  <a:lnTo>
                    <a:pt x="714375" y="47625"/>
                  </a:lnTo>
                  <a:lnTo>
                    <a:pt x="485775" y="104775"/>
                  </a:lnTo>
                  <a:lnTo>
                    <a:pt x="333375" y="0"/>
                  </a:lnTo>
                  <a:lnTo>
                    <a:pt x="104775" y="104775"/>
                  </a:lnTo>
                  <a:lnTo>
                    <a:pt x="47625" y="857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2" name="Forma livre 251"/>
            <p:cNvSpPr/>
            <p:nvPr/>
          </p:nvSpPr>
          <p:spPr>
            <a:xfrm>
              <a:off x="3270797" y="2395700"/>
              <a:ext cx="582453" cy="1109839"/>
            </a:xfrm>
            <a:custGeom>
              <a:avLst/>
              <a:gdLst>
                <a:gd name="connsiteX0" fmla="*/ 38100 w 742950"/>
                <a:gd name="connsiteY0" fmla="*/ 1190625 h 1323975"/>
                <a:gd name="connsiteX1" fmla="*/ 200025 w 742950"/>
                <a:gd name="connsiteY1" fmla="*/ 1314450 h 1323975"/>
                <a:gd name="connsiteX2" fmla="*/ 200025 w 742950"/>
                <a:gd name="connsiteY2" fmla="*/ 1314450 h 1323975"/>
                <a:gd name="connsiteX3" fmla="*/ 209550 w 742950"/>
                <a:gd name="connsiteY3" fmla="*/ 1238250 h 1323975"/>
                <a:gd name="connsiteX4" fmla="*/ 314325 w 742950"/>
                <a:gd name="connsiteY4" fmla="*/ 1238250 h 1323975"/>
                <a:gd name="connsiteX5" fmla="*/ 342900 w 742950"/>
                <a:gd name="connsiteY5" fmla="*/ 1304925 h 1323975"/>
                <a:gd name="connsiteX6" fmla="*/ 457200 w 742950"/>
                <a:gd name="connsiteY6" fmla="*/ 1323975 h 1323975"/>
                <a:gd name="connsiteX7" fmla="*/ 723900 w 742950"/>
                <a:gd name="connsiteY7" fmla="*/ 1238250 h 1323975"/>
                <a:gd name="connsiteX8" fmla="*/ 695325 w 742950"/>
                <a:gd name="connsiteY8" fmla="*/ 1123950 h 1323975"/>
                <a:gd name="connsiteX9" fmla="*/ 723900 w 742950"/>
                <a:gd name="connsiteY9" fmla="*/ 1038225 h 1323975"/>
                <a:gd name="connsiteX10" fmla="*/ 647700 w 742950"/>
                <a:gd name="connsiteY10" fmla="*/ 971550 h 1323975"/>
                <a:gd name="connsiteX11" fmla="*/ 742950 w 742950"/>
                <a:gd name="connsiteY11" fmla="*/ 838200 h 1323975"/>
                <a:gd name="connsiteX12" fmla="*/ 628650 w 742950"/>
                <a:gd name="connsiteY12" fmla="*/ 781050 h 1323975"/>
                <a:gd name="connsiteX13" fmla="*/ 533400 w 742950"/>
                <a:gd name="connsiteY13" fmla="*/ 619125 h 1323975"/>
                <a:gd name="connsiteX14" fmla="*/ 571500 w 742950"/>
                <a:gd name="connsiteY14" fmla="*/ 504825 h 1323975"/>
                <a:gd name="connsiteX15" fmla="*/ 609600 w 742950"/>
                <a:gd name="connsiteY15" fmla="*/ 457200 h 1323975"/>
                <a:gd name="connsiteX16" fmla="*/ 447675 w 742950"/>
                <a:gd name="connsiteY16" fmla="*/ 323850 h 1323975"/>
                <a:gd name="connsiteX17" fmla="*/ 485775 w 742950"/>
                <a:gd name="connsiteY17" fmla="*/ 47625 h 1323975"/>
                <a:gd name="connsiteX18" fmla="*/ 333375 w 742950"/>
                <a:gd name="connsiteY18" fmla="*/ 0 h 1323975"/>
                <a:gd name="connsiteX19" fmla="*/ 371475 w 742950"/>
                <a:gd name="connsiteY19" fmla="*/ 47625 h 1323975"/>
                <a:gd name="connsiteX20" fmla="*/ 371475 w 742950"/>
                <a:gd name="connsiteY20" fmla="*/ 209550 h 1323975"/>
                <a:gd name="connsiteX21" fmla="*/ 228600 w 742950"/>
                <a:gd name="connsiteY21" fmla="*/ 266700 h 1323975"/>
                <a:gd name="connsiteX22" fmla="*/ 190500 w 742950"/>
                <a:gd name="connsiteY22" fmla="*/ 390525 h 1323975"/>
                <a:gd name="connsiteX23" fmla="*/ 257175 w 742950"/>
                <a:gd name="connsiteY23" fmla="*/ 457200 h 1323975"/>
                <a:gd name="connsiteX24" fmla="*/ 76200 w 742950"/>
                <a:gd name="connsiteY24" fmla="*/ 695325 h 1323975"/>
                <a:gd name="connsiteX25" fmla="*/ 0 w 742950"/>
                <a:gd name="connsiteY25" fmla="*/ 1057275 h 1323975"/>
                <a:gd name="connsiteX26" fmla="*/ 38100 w 742950"/>
                <a:gd name="connsiteY26" fmla="*/ 119062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2950" h="1323975">
                  <a:moveTo>
                    <a:pt x="38100" y="1190625"/>
                  </a:moveTo>
                  <a:lnTo>
                    <a:pt x="200025" y="1314450"/>
                  </a:lnTo>
                  <a:lnTo>
                    <a:pt x="200025" y="1314450"/>
                  </a:lnTo>
                  <a:lnTo>
                    <a:pt x="209550" y="1238250"/>
                  </a:lnTo>
                  <a:lnTo>
                    <a:pt x="314325" y="1238250"/>
                  </a:lnTo>
                  <a:lnTo>
                    <a:pt x="342900" y="1304925"/>
                  </a:lnTo>
                  <a:lnTo>
                    <a:pt x="457200" y="1323975"/>
                  </a:lnTo>
                  <a:lnTo>
                    <a:pt x="723900" y="1238250"/>
                  </a:lnTo>
                  <a:lnTo>
                    <a:pt x="695325" y="1123950"/>
                  </a:lnTo>
                  <a:lnTo>
                    <a:pt x="723900" y="1038225"/>
                  </a:lnTo>
                  <a:lnTo>
                    <a:pt x="647700" y="971550"/>
                  </a:lnTo>
                  <a:lnTo>
                    <a:pt x="742950" y="838200"/>
                  </a:lnTo>
                  <a:lnTo>
                    <a:pt x="628650" y="781050"/>
                  </a:lnTo>
                  <a:lnTo>
                    <a:pt x="533400" y="619125"/>
                  </a:lnTo>
                  <a:lnTo>
                    <a:pt x="571500" y="504825"/>
                  </a:lnTo>
                  <a:cubicBezTo>
                    <a:pt x="621370" y="454955"/>
                    <a:pt x="641576" y="457200"/>
                    <a:pt x="609600" y="457200"/>
                  </a:cubicBezTo>
                  <a:lnTo>
                    <a:pt x="447675" y="323850"/>
                  </a:lnTo>
                  <a:lnTo>
                    <a:pt x="485775" y="47625"/>
                  </a:lnTo>
                  <a:lnTo>
                    <a:pt x="333375" y="0"/>
                  </a:lnTo>
                  <a:lnTo>
                    <a:pt x="371475" y="47625"/>
                  </a:lnTo>
                  <a:lnTo>
                    <a:pt x="371475" y="209550"/>
                  </a:lnTo>
                  <a:lnTo>
                    <a:pt x="228600" y="266700"/>
                  </a:lnTo>
                  <a:lnTo>
                    <a:pt x="190500" y="390525"/>
                  </a:lnTo>
                  <a:lnTo>
                    <a:pt x="257175" y="457200"/>
                  </a:lnTo>
                  <a:lnTo>
                    <a:pt x="76200" y="695325"/>
                  </a:lnTo>
                  <a:lnTo>
                    <a:pt x="0" y="1057275"/>
                  </a:lnTo>
                  <a:lnTo>
                    <a:pt x="38100" y="11906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3" name="Forma livre 252"/>
            <p:cNvSpPr/>
            <p:nvPr/>
          </p:nvSpPr>
          <p:spPr>
            <a:xfrm>
              <a:off x="2941250" y="3407739"/>
              <a:ext cx="919663" cy="926993"/>
            </a:xfrm>
            <a:custGeom>
              <a:avLst/>
              <a:gdLst>
                <a:gd name="connsiteX0" fmla="*/ 28575 w 1171575"/>
                <a:gd name="connsiteY0" fmla="*/ 885825 h 1104900"/>
                <a:gd name="connsiteX1" fmla="*/ 66675 w 1171575"/>
                <a:gd name="connsiteY1" fmla="*/ 962025 h 1104900"/>
                <a:gd name="connsiteX2" fmla="*/ 371475 w 1171575"/>
                <a:gd name="connsiteY2" fmla="*/ 1104900 h 1104900"/>
                <a:gd name="connsiteX3" fmla="*/ 485775 w 1171575"/>
                <a:gd name="connsiteY3" fmla="*/ 962025 h 1104900"/>
                <a:gd name="connsiteX4" fmla="*/ 876300 w 1171575"/>
                <a:gd name="connsiteY4" fmla="*/ 933450 h 1104900"/>
                <a:gd name="connsiteX5" fmla="*/ 942975 w 1171575"/>
                <a:gd name="connsiteY5" fmla="*/ 847725 h 1104900"/>
                <a:gd name="connsiteX6" fmla="*/ 904875 w 1171575"/>
                <a:gd name="connsiteY6" fmla="*/ 733425 h 1104900"/>
                <a:gd name="connsiteX7" fmla="*/ 952500 w 1171575"/>
                <a:gd name="connsiteY7" fmla="*/ 676275 h 1104900"/>
                <a:gd name="connsiteX8" fmla="*/ 923925 w 1171575"/>
                <a:gd name="connsiteY8" fmla="*/ 571500 h 1104900"/>
                <a:gd name="connsiteX9" fmla="*/ 752475 w 1171575"/>
                <a:gd name="connsiteY9" fmla="*/ 561975 h 1104900"/>
                <a:gd name="connsiteX10" fmla="*/ 742950 w 1171575"/>
                <a:gd name="connsiteY10" fmla="*/ 428625 h 1104900"/>
                <a:gd name="connsiteX11" fmla="*/ 923925 w 1171575"/>
                <a:gd name="connsiteY11" fmla="*/ 419100 h 1104900"/>
                <a:gd name="connsiteX12" fmla="*/ 914400 w 1171575"/>
                <a:gd name="connsiteY12" fmla="*/ 552450 h 1104900"/>
                <a:gd name="connsiteX13" fmla="*/ 1028700 w 1171575"/>
                <a:gd name="connsiteY13" fmla="*/ 504825 h 1104900"/>
                <a:gd name="connsiteX14" fmla="*/ 1019175 w 1171575"/>
                <a:gd name="connsiteY14" fmla="*/ 409575 h 1104900"/>
                <a:gd name="connsiteX15" fmla="*/ 1085850 w 1171575"/>
                <a:gd name="connsiteY15" fmla="*/ 352425 h 1104900"/>
                <a:gd name="connsiteX16" fmla="*/ 1171575 w 1171575"/>
                <a:gd name="connsiteY16" fmla="*/ 371475 h 1104900"/>
                <a:gd name="connsiteX17" fmla="*/ 1171575 w 1171575"/>
                <a:gd name="connsiteY17" fmla="*/ 266700 h 1104900"/>
                <a:gd name="connsiteX18" fmla="*/ 1104900 w 1171575"/>
                <a:gd name="connsiteY18" fmla="*/ 190500 h 1104900"/>
                <a:gd name="connsiteX19" fmla="*/ 1133475 w 1171575"/>
                <a:gd name="connsiteY19" fmla="*/ 57150 h 1104900"/>
                <a:gd name="connsiteX20" fmla="*/ 876300 w 1171575"/>
                <a:gd name="connsiteY20" fmla="*/ 133350 h 1104900"/>
                <a:gd name="connsiteX21" fmla="*/ 762000 w 1171575"/>
                <a:gd name="connsiteY21" fmla="*/ 114300 h 1104900"/>
                <a:gd name="connsiteX22" fmla="*/ 714375 w 1171575"/>
                <a:gd name="connsiteY22" fmla="*/ 57150 h 1104900"/>
                <a:gd name="connsiteX23" fmla="*/ 657225 w 1171575"/>
                <a:gd name="connsiteY23" fmla="*/ 76200 h 1104900"/>
                <a:gd name="connsiteX24" fmla="*/ 638175 w 1171575"/>
                <a:gd name="connsiteY24" fmla="*/ 133350 h 1104900"/>
                <a:gd name="connsiteX25" fmla="*/ 447675 w 1171575"/>
                <a:gd name="connsiteY25" fmla="*/ 0 h 1104900"/>
                <a:gd name="connsiteX26" fmla="*/ 371475 w 1171575"/>
                <a:gd name="connsiteY26" fmla="*/ 361950 h 1104900"/>
                <a:gd name="connsiteX27" fmla="*/ 266700 w 1171575"/>
                <a:gd name="connsiteY27" fmla="*/ 400050 h 1104900"/>
                <a:gd name="connsiteX28" fmla="*/ 219075 w 1171575"/>
                <a:gd name="connsiteY28" fmla="*/ 495300 h 1104900"/>
                <a:gd name="connsiteX29" fmla="*/ 152400 w 1171575"/>
                <a:gd name="connsiteY29" fmla="*/ 533400 h 1104900"/>
                <a:gd name="connsiteX30" fmla="*/ 0 w 1171575"/>
                <a:gd name="connsiteY30" fmla="*/ 781050 h 1104900"/>
                <a:gd name="connsiteX31" fmla="*/ 28575 w 1171575"/>
                <a:gd name="connsiteY31" fmla="*/ 88582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575" h="1104900">
                  <a:moveTo>
                    <a:pt x="28575" y="885825"/>
                  </a:moveTo>
                  <a:lnTo>
                    <a:pt x="66675" y="962025"/>
                  </a:lnTo>
                  <a:lnTo>
                    <a:pt x="371475" y="1104900"/>
                  </a:lnTo>
                  <a:cubicBezTo>
                    <a:pt x="478128" y="959465"/>
                    <a:pt x="417192" y="962025"/>
                    <a:pt x="485775" y="962025"/>
                  </a:cubicBezTo>
                  <a:cubicBezTo>
                    <a:pt x="615932" y="952263"/>
                    <a:pt x="745777" y="933450"/>
                    <a:pt x="876300" y="933450"/>
                  </a:cubicBezTo>
                  <a:cubicBezTo>
                    <a:pt x="954609" y="845352"/>
                    <a:pt x="990732" y="847725"/>
                    <a:pt x="942975" y="847725"/>
                  </a:cubicBezTo>
                  <a:cubicBezTo>
                    <a:pt x="903790" y="739966"/>
                    <a:pt x="904875" y="780112"/>
                    <a:pt x="904875" y="733425"/>
                  </a:cubicBezTo>
                  <a:lnTo>
                    <a:pt x="952500" y="676275"/>
                  </a:lnTo>
                  <a:lnTo>
                    <a:pt x="923925" y="571500"/>
                  </a:lnTo>
                  <a:lnTo>
                    <a:pt x="752475" y="561975"/>
                  </a:lnTo>
                  <a:lnTo>
                    <a:pt x="742950" y="428625"/>
                  </a:lnTo>
                  <a:lnTo>
                    <a:pt x="923925" y="419100"/>
                  </a:lnTo>
                  <a:lnTo>
                    <a:pt x="914400" y="552450"/>
                  </a:lnTo>
                  <a:lnTo>
                    <a:pt x="1028700" y="504825"/>
                  </a:lnTo>
                  <a:lnTo>
                    <a:pt x="1019175" y="409575"/>
                  </a:lnTo>
                  <a:lnTo>
                    <a:pt x="1085850" y="352425"/>
                  </a:lnTo>
                  <a:cubicBezTo>
                    <a:pt x="1165130" y="372245"/>
                    <a:pt x="1135868" y="371475"/>
                    <a:pt x="1171575" y="371475"/>
                  </a:cubicBezTo>
                  <a:lnTo>
                    <a:pt x="1171575" y="266700"/>
                  </a:lnTo>
                  <a:cubicBezTo>
                    <a:pt x="1102655" y="197780"/>
                    <a:pt x="1104900" y="231456"/>
                    <a:pt x="1104900" y="190500"/>
                  </a:cubicBezTo>
                  <a:lnTo>
                    <a:pt x="1133475" y="57150"/>
                  </a:lnTo>
                  <a:lnTo>
                    <a:pt x="876300" y="133350"/>
                  </a:lnTo>
                  <a:lnTo>
                    <a:pt x="762000" y="114300"/>
                  </a:lnTo>
                  <a:lnTo>
                    <a:pt x="714375" y="57150"/>
                  </a:lnTo>
                  <a:cubicBezTo>
                    <a:pt x="654093" y="67197"/>
                    <a:pt x="657225" y="47362"/>
                    <a:pt x="657225" y="76200"/>
                  </a:cubicBezTo>
                  <a:lnTo>
                    <a:pt x="638175" y="133350"/>
                  </a:lnTo>
                  <a:lnTo>
                    <a:pt x="447675" y="0"/>
                  </a:lnTo>
                  <a:lnTo>
                    <a:pt x="371475" y="361950"/>
                  </a:lnTo>
                  <a:lnTo>
                    <a:pt x="266700" y="400050"/>
                  </a:lnTo>
                  <a:lnTo>
                    <a:pt x="219075" y="495300"/>
                  </a:lnTo>
                  <a:lnTo>
                    <a:pt x="152400" y="533400"/>
                  </a:lnTo>
                  <a:lnTo>
                    <a:pt x="0" y="781050"/>
                  </a:lnTo>
                  <a:lnTo>
                    <a:pt x="28575" y="8858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4" name="Forma livre 253"/>
            <p:cNvSpPr/>
            <p:nvPr/>
          </p:nvSpPr>
          <p:spPr>
            <a:xfrm>
              <a:off x="3883906" y="2059771"/>
              <a:ext cx="678251" cy="1101337"/>
            </a:xfrm>
            <a:custGeom>
              <a:avLst/>
              <a:gdLst>
                <a:gd name="connsiteX0" fmla="*/ 676275 w 866775"/>
                <a:gd name="connsiteY0" fmla="*/ 0 h 1314450"/>
                <a:gd name="connsiteX1" fmla="*/ 523875 w 866775"/>
                <a:gd name="connsiteY1" fmla="*/ 152400 h 1314450"/>
                <a:gd name="connsiteX2" fmla="*/ 466725 w 866775"/>
                <a:gd name="connsiteY2" fmla="*/ 333375 h 1314450"/>
                <a:gd name="connsiteX3" fmla="*/ 485775 w 866775"/>
                <a:gd name="connsiteY3" fmla="*/ 400050 h 1314450"/>
                <a:gd name="connsiteX4" fmla="*/ 447675 w 866775"/>
                <a:gd name="connsiteY4" fmla="*/ 504825 h 1314450"/>
                <a:gd name="connsiteX5" fmla="*/ 504825 w 866775"/>
                <a:gd name="connsiteY5" fmla="*/ 647700 h 1314450"/>
                <a:gd name="connsiteX6" fmla="*/ 285750 w 866775"/>
                <a:gd name="connsiteY6" fmla="*/ 676275 h 1314450"/>
                <a:gd name="connsiteX7" fmla="*/ 180975 w 866775"/>
                <a:gd name="connsiteY7" fmla="*/ 790575 h 1314450"/>
                <a:gd name="connsiteX8" fmla="*/ 28575 w 866775"/>
                <a:gd name="connsiteY8" fmla="*/ 819150 h 1314450"/>
                <a:gd name="connsiteX9" fmla="*/ 0 w 866775"/>
                <a:gd name="connsiteY9" fmla="*/ 1000125 h 1314450"/>
                <a:gd name="connsiteX10" fmla="*/ 47625 w 866775"/>
                <a:gd name="connsiteY10" fmla="*/ 1123950 h 1314450"/>
                <a:gd name="connsiteX11" fmla="*/ 9525 w 866775"/>
                <a:gd name="connsiteY11" fmla="*/ 1238250 h 1314450"/>
                <a:gd name="connsiteX12" fmla="*/ 123825 w 866775"/>
                <a:gd name="connsiteY12" fmla="*/ 1314450 h 1314450"/>
                <a:gd name="connsiteX13" fmla="*/ 247650 w 866775"/>
                <a:gd name="connsiteY13" fmla="*/ 1247775 h 1314450"/>
                <a:gd name="connsiteX14" fmla="*/ 304800 w 866775"/>
                <a:gd name="connsiteY14" fmla="*/ 1247775 h 1314450"/>
                <a:gd name="connsiteX15" fmla="*/ 361950 w 866775"/>
                <a:gd name="connsiteY15" fmla="*/ 1114425 h 1314450"/>
                <a:gd name="connsiteX16" fmla="*/ 352425 w 866775"/>
                <a:gd name="connsiteY16" fmla="*/ 1047750 h 1314450"/>
                <a:gd name="connsiteX17" fmla="*/ 428625 w 866775"/>
                <a:gd name="connsiteY17" fmla="*/ 1066800 h 1314450"/>
                <a:gd name="connsiteX18" fmla="*/ 609600 w 866775"/>
                <a:gd name="connsiteY18" fmla="*/ 1047750 h 1314450"/>
                <a:gd name="connsiteX19" fmla="*/ 857250 w 866775"/>
                <a:gd name="connsiteY19" fmla="*/ 857250 h 1314450"/>
                <a:gd name="connsiteX20" fmla="*/ 828675 w 866775"/>
                <a:gd name="connsiteY20" fmla="*/ 742950 h 1314450"/>
                <a:gd name="connsiteX21" fmla="*/ 866775 w 866775"/>
                <a:gd name="connsiteY21" fmla="*/ 657225 h 1314450"/>
                <a:gd name="connsiteX22" fmla="*/ 819150 w 866775"/>
                <a:gd name="connsiteY22" fmla="*/ 609600 h 1314450"/>
                <a:gd name="connsiteX23" fmla="*/ 762000 w 866775"/>
                <a:gd name="connsiteY23" fmla="*/ 209550 h 1314450"/>
                <a:gd name="connsiteX24" fmla="*/ 704850 w 866775"/>
                <a:gd name="connsiteY24" fmla="*/ 95250 h 1314450"/>
                <a:gd name="connsiteX25" fmla="*/ 742950 w 866775"/>
                <a:gd name="connsiteY25" fmla="*/ 19050 h 1314450"/>
                <a:gd name="connsiteX26" fmla="*/ 676275 w 866775"/>
                <a:gd name="connsiteY26"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75" h="1314450">
                  <a:moveTo>
                    <a:pt x="676275" y="0"/>
                  </a:moveTo>
                  <a:lnTo>
                    <a:pt x="523875" y="152400"/>
                  </a:lnTo>
                  <a:lnTo>
                    <a:pt x="466725" y="333375"/>
                  </a:lnTo>
                  <a:lnTo>
                    <a:pt x="485775" y="400050"/>
                  </a:lnTo>
                  <a:lnTo>
                    <a:pt x="447675" y="504825"/>
                  </a:lnTo>
                  <a:lnTo>
                    <a:pt x="504825" y="647700"/>
                  </a:lnTo>
                  <a:lnTo>
                    <a:pt x="285750" y="676275"/>
                  </a:lnTo>
                  <a:lnTo>
                    <a:pt x="180975" y="790575"/>
                  </a:lnTo>
                  <a:lnTo>
                    <a:pt x="28575" y="819150"/>
                  </a:lnTo>
                  <a:lnTo>
                    <a:pt x="0" y="1000125"/>
                  </a:lnTo>
                  <a:lnTo>
                    <a:pt x="47625" y="1123950"/>
                  </a:lnTo>
                  <a:lnTo>
                    <a:pt x="9525" y="1238250"/>
                  </a:lnTo>
                  <a:lnTo>
                    <a:pt x="123825" y="1314450"/>
                  </a:lnTo>
                  <a:lnTo>
                    <a:pt x="247650" y="1247775"/>
                  </a:lnTo>
                  <a:lnTo>
                    <a:pt x="304800" y="1247775"/>
                  </a:lnTo>
                  <a:cubicBezTo>
                    <a:pt x="363281" y="1121067"/>
                    <a:pt x="361950" y="1169409"/>
                    <a:pt x="361950" y="1114425"/>
                  </a:cubicBezTo>
                  <a:lnTo>
                    <a:pt x="352425" y="1047750"/>
                  </a:lnTo>
                  <a:lnTo>
                    <a:pt x="428625" y="1066800"/>
                  </a:lnTo>
                  <a:lnTo>
                    <a:pt x="609600" y="1047750"/>
                  </a:lnTo>
                  <a:lnTo>
                    <a:pt x="857250" y="857250"/>
                  </a:lnTo>
                  <a:lnTo>
                    <a:pt x="828675" y="742950"/>
                  </a:lnTo>
                  <a:lnTo>
                    <a:pt x="866775" y="657225"/>
                  </a:lnTo>
                  <a:lnTo>
                    <a:pt x="819150" y="609600"/>
                  </a:lnTo>
                  <a:lnTo>
                    <a:pt x="762000" y="209550"/>
                  </a:lnTo>
                  <a:lnTo>
                    <a:pt x="704850" y="95250"/>
                  </a:lnTo>
                  <a:lnTo>
                    <a:pt x="742950" y="19050"/>
                  </a:lnTo>
                  <a:lnTo>
                    <a:pt x="67627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5" name="Forma livre 254"/>
            <p:cNvSpPr/>
            <p:nvPr/>
          </p:nvSpPr>
          <p:spPr>
            <a:xfrm>
              <a:off x="4451032" y="2059772"/>
              <a:ext cx="521143" cy="671857"/>
            </a:xfrm>
            <a:custGeom>
              <a:avLst/>
              <a:gdLst>
                <a:gd name="connsiteX0" fmla="*/ 57150 w 666750"/>
                <a:gd name="connsiteY0" fmla="*/ 0 h 800100"/>
                <a:gd name="connsiteX1" fmla="*/ 0 w 666750"/>
                <a:gd name="connsiteY1" fmla="*/ 95250 h 800100"/>
                <a:gd name="connsiteX2" fmla="*/ 57150 w 666750"/>
                <a:gd name="connsiteY2" fmla="*/ 190500 h 800100"/>
                <a:gd name="connsiteX3" fmla="*/ 123825 w 666750"/>
                <a:gd name="connsiteY3" fmla="*/ 638175 h 800100"/>
                <a:gd name="connsiteX4" fmla="*/ 180975 w 666750"/>
                <a:gd name="connsiteY4" fmla="*/ 657225 h 800100"/>
                <a:gd name="connsiteX5" fmla="*/ 142875 w 666750"/>
                <a:gd name="connsiteY5" fmla="*/ 742950 h 800100"/>
                <a:gd name="connsiteX6" fmla="*/ 285750 w 666750"/>
                <a:gd name="connsiteY6" fmla="*/ 723900 h 800100"/>
                <a:gd name="connsiteX7" fmla="*/ 361950 w 666750"/>
                <a:gd name="connsiteY7" fmla="*/ 800100 h 800100"/>
                <a:gd name="connsiteX8" fmla="*/ 457200 w 666750"/>
                <a:gd name="connsiteY8" fmla="*/ 752475 h 800100"/>
                <a:gd name="connsiteX9" fmla="*/ 419100 w 666750"/>
                <a:gd name="connsiteY9" fmla="*/ 666750 h 800100"/>
                <a:gd name="connsiteX10" fmla="*/ 466725 w 666750"/>
                <a:gd name="connsiteY10" fmla="*/ 552450 h 800100"/>
                <a:gd name="connsiteX11" fmla="*/ 590550 w 666750"/>
                <a:gd name="connsiteY11" fmla="*/ 352425 h 800100"/>
                <a:gd name="connsiteX12" fmla="*/ 666750 w 666750"/>
                <a:gd name="connsiteY12" fmla="*/ 314325 h 800100"/>
                <a:gd name="connsiteX13" fmla="*/ 438150 w 666750"/>
                <a:gd name="connsiteY13" fmla="*/ 133350 h 800100"/>
                <a:gd name="connsiteX14" fmla="*/ 209550 w 666750"/>
                <a:gd name="connsiteY14" fmla="*/ 0 h 800100"/>
                <a:gd name="connsiteX15" fmla="*/ 57150 w 666750"/>
                <a:gd name="connsiteY15"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800100">
                  <a:moveTo>
                    <a:pt x="57150" y="0"/>
                  </a:moveTo>
                  <a:lnTo>
                    <a:pt x="0" y="95250"/>
                  </a:lnTo>
                  <a:lnTo>
                    <a:pt x="57150" y="190500"/>
                  </a:lnTo>
                  <a:lnTo>
                    <a:pt x="123825" y="638175"/>
                  </a:lnTo>
                  <a:lnTo>
                    <a:pt x="180975" y="657225"/>
                  </a:lnTo>
                  <a:lnTo>
                    <a:pt x="142875" y="742950"/>
                  </a:lnTo>
                  <a:lnTo>
                    <a:pt x="285750" y="723900"/>
                  </a:lnTo>
                  <a:lnTo>
                    <a:pt x="361950" y="800100"/>
                  </a:lnTo>
                  <a:lnTo>
                    <a:pt x="457200" y="752475"/>
                  </a:lnTo>
                  <a:lnTo>
                    <a:pt x="419100" y="666750"/>
                  </a:lnTo>
                  <a:lnTo>
                    <a:pt x="466725" y="552450"/>
                  </a:lnTo>
                  <a:lnTo>
                    <a:pt x="590550" y="352425"/>
                  </a:lnTo>
                  <a:lnTo>
                    <a:pt x="666750" y="314325"/>
                  </a:lnTo>
                  <a:lnTo>
                    <a:pt x="438150" y="133350"/>
                  </a:lnTo>
                  <a:lnTo>
                    <a:pt x="209550" y="0"/>
                  </a:lnTo>
                  <a:lnTo>
                    <a:pt x="5715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6" name="Forma livre 255"/>
            <p:cNvSpPr/>
            <p:nvPr/>
          </p:nvSpPr>
          <p:spPr>
            <a:xfrm>
              <a:off x="2764982" y="4764209"/>
              <a:ext cx="812370" cy="565552"/>
            </a:xfrm>
            <a:custGeom>
              <a:avLst/>
              <a:gdLst>
                <a:gd name="connsiteX0" fmla="*/ 47625 w 1038225"/>
                <a:gd name="connsiteY0" fmla="*/ 266700 h 676275"/>
                <a:gd name="connsiteX1" fmla="*/ 114300 w 1038225"/>
                <a:gd name="connsiteY1" fmla="*/ 123825 h 676275"/>
                <a:gd name="connsiteX2" fmla="*/ 257175 w 1038225"/>
                <a:gd name="connsiteY2" fmla="*/ 9525 h 676275"/>
                <a:gd name="connsiteX3" fmla="*/ 400050 w 1038225"/>
                <a:gd name="connsiteY3" fmla="*/ 0 h 676275"/>
                <a:gd name="connsiteX4" fmla="*/ 638175 w 1038225"/>
                <a:gd name="connsiteY4" fmla="*/ 76200 h 676275"/>
                <a:gd name="connsiteX5" fmla="*/ 723900 w 1038225"/>
                <a:gd name="connsiteY5" fmla="*/ 66675 h 676275"/>
                <a:gd name="connsiteX6" fmla="*/ 790575 w 1038225"/>
                <a:gd name="connsiteY6" fmla="*/ 123825 h 676275"/>
                <a:gd name="connsiteX7" fmla="*/ 828675 w 1038225"/>
                <a:gd name="connsiteY7" fmla="*/ 295275 h 676275"/>
                <a:gd name="connsiteX8" fmla="*/ 866775 w 1038225"/>
                <a:gd name="connsiteY8" fmla="*/ 361950 h 676275"/>
                <a:gd name="connsiteX9" fmla="*/ 962025 w 1038225"/>
                <a:gd name="connsiteY9" fmla="*/ 352425 h 676275"/>
                <a:gd name="connsiteX10" fmla="*/ 962025 w 1038225"/>
                <a:gd name="connsiteY10" fmla="*/ 419100 h 676275"/>
                <a:gd name="connsiteX11" fmla="*/ 1038225 w 1038225"/>
                <a:gd name="connsiteY11" fmla="*/ 438150 h 676275"/>
                <a:gd name="connsiteX12" fmla="*/ 962025 w 1038225"/>
                <a:gd name="connsiteY12" fmla="*/ 600075 h 676275"/>
                <a:gd name="connsiteX13" fmla="*/ 876300 w 1038225"/>
                <a:gd name="connsiteY13" fmla="*/ 561975 h 676275"/>
                <a:gd name="connsiteX14" fmla="*/ 809625 w 1038225"/>
                <a:gd name="connsiteY14" fmla="*/ 619125 h 676275"/>
                <a:gd name="connsiteX15" fmla="*/ 733425 w 1038225"/>
                <a:gd name="connsiteY15" fmla="*/ 571500 h 676275"/>
                <a:gd name="connsiteX16" fmla="*/ 609600 w 1038225"/>
                <a:gd name="connsiteY16" fmla="*/ 590550 h 676275"/>
                <a:gd name="connsiteX17" fmla="*/ 514350 w 1038225"/>
                <a:gd name="connsiteY17" fmla="*/ 619125 h 676275"/>
                <a:gd name="connsiteX18" fmla="*/ 514350 w 1038225"/>
                <a:gd name="connsiteY18" fmla="*/ 676275 h 676275"/>
                <a:gd name="connsiteX19" fmla="*/ 295275 w 1038225"/>
                <a:gd name="connsiteY19" fmla="*/ 628650 h 676275"/>
                <a:gd name="connsiteX20" fmla="*/ 133350 w 1038225"/>
                <a:gd name="connsiteY20" fmla="*/ 609600 h 676275"/>
                <a:gd name="connsiteX21" fmla="*/ 47625 w 1038225"/>
                <a:gd name="connsiteY21" fmla="*/ 476250 h 676275"/>
                <a:gd name="connsiteX22" fmla="*/ 0 w 1038225"/>
                <a:gd name="connsiteY22" fmla="*/ 457200 h 676275"/>
                <a:gd name="connsiteX23" fmla="*/ 47625 w 1038225"/>
                <a:gd name="connsiteY23" fmla="*/ 428625 h 676275"/>
                <a:gd name="connsiteX24" fmla="*/ 47625 w 1038225"/>
                <a:gd name="connsiteY24" fmla="*/ 26670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8225" h="676275">
                  <a:moveTo>
                    <a:pt x="47625" y="266700"/>
                  </a:moveTo>
                  <a:lnTo>
                    <a:pt x="114300" y="123825"/>
                  </a:lnTo>
                  <a:lnTo>
                    <a:pt x="257175" y="9525"/>
                  </a:lnTo>
                  <a:lnTo>
                    <a:pt x="400050" y="0"/>
                  </a:lnTo>
                  <a:lnTo>
                    <a:pt x="638175" y="76200"/>
                  </a:lnTo>
                  <a:lnTo>
                    <a:pt x="723900" y="66675"/>
                  </a:lnTo>
                  <a:lnTo>
                    <a:pt x="790575" y="123825"/>
                  </a:lnTo>
                  <a:lnTo>
                    <a:pt x="828675" y="295275"/>
                  </a:lnTo>
                  <a:lnTo>
                    <a:pt x="866775" y="361950"/>
                  </a:lnTo>
                  <a:lnTo>
                    <a:pt x="962025" y="352425"/>
                  </a:lnTo>
                  <a:lnTo>
                    <a:pt x="962025" y="419100"/>
                  </a:lnTo>
                  <a:lnTo>
                    <a:pt x="1038225" y="438150"/>
                  </a:lnTo>
                  <a:lnTo>
                    <a:pt x="962025" y="600075"/>
                  </a:lnTo>
                  <a:lnTo>
                    <a:pt x="876300" y="561975"/>
                  </a:lnTo>
                  <a:lnTo>
                    <a:pt x="809625" y="619125"/>
                  </a:lnTo>
                  <a:lnTo>
                    <a:pt x="733425" y="571500"/>
                  </a:lnTo>
                  <a:lnTo>
                    <a:pt x="609600" y="590550"/>
                  </a:lnTo>
                  <a:lnTo>
                    <a:pt x="514350" y="619125"/>
                  </a:lnTo>
                  <a:lnTo>
                    <a:pt x="514350" y="676275"/>
                  </a:lnTo>
                  <a:lnTo>
                    <a:pt x="295275" y="628650"/>
                  </a:lnTo>
                  <a:lnTo>
                    <a:pt x="133350" y="609600"/>
                  </a:lnTo>
                  <a:lnTo>
                    <a:pt x="47625" y="476250"/>
                  </a:lnTo>
                  <a:lnTo>
                    <a:pt x="0" y="457200"/>
                  </a:lnTo>
                  <a:lnTo>
                    <a:pt x="47625" y="428625"/>
                  </a:lnTo>
                  <a:lnTo>
                    <a:pt x="47625" y="2667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7" name="Forma livre 256"/>
            <p:cNvSpPr/>
            <p:nvPr/>
          </p:nvSpPr>
          <p:spPr>
            <a:xfrm>
              <a:off x="2853115" y="5257473"/>
              <a:ext cx="685917" cy="429479"/>
            </a:xfrm>
            <a:custGeom>
              <a:avLst/>
              <a:gdLst>
                <a:gd name="connsiteX0" fmla="*/ 0 w 876300"/>
                <a:gd name="connsiteY0" fmla="*/ 28575 h 514350"/>
                <a:gd name="connsiteX1" fmla="*/ 0 w 876300"/>
                <a:gd name="connsiteY1" fmla="*/ 142875 h 514350"/>
                <a:gd name="connsiteX2" fmla="*/ 161925 w 876300"/>
                <a:gd name="connsiteY2" fmla="*/ 171450 h 514350"/>
                <a:gd name="connsiteX3" fmla="*/ 304800 w 876300"/>
                <a:gd name="connsiteY3" fmla="*/ 209550 h 514350"/>
                <a:gd name="connsiteX4" fmla="*/ 400050 w 876300"/>
                <a:gd name="connsiteY4" fmla="*/ 238125 h 514350"/>
                <a:gd name="connsiteX5" fmla="*/ 542925 w 876300"/>
                <a:gd name="connsiteY5" fmla="*/ 381000 h 514350"/>
                <a:gd name="connsiteX6" fmla="*/ 647700 w 876300"/>
                <a:gd name="connsiteY6" fmla="*/ 390525 h 514350"/>
                <a:gd name="connsiteX7" fmla="*/ 600075 w 876300"/>
                <a:gd name="connsiteY7" fmla="*/ 485775 h 514350"/>
                <a:gd name="connsiteX8" fmla="*/ 638175 w 876300"/>
                <a:gd name="connsiteY8" fmla="*/ 514350 h 514350"/>
                <a:gd name="connsiteX9" fmla="*/ 790575 w 876300"/>
                <a:gd name="connsiteY9" fmla="*/ 409575 h 514350"/>
                <a:gd name="connsiteX10" fmla="*/ 857250 w 876300"/>
                <a:gd name="connsiteY10" fmla="*/ 276225 h 514350"/>
                <a:gd name="connsiteX11" fmla="*/ 838200 w 876300"/>
                <a:gd name="connsiteY11" fmla="*/ 219075 h 514350"/>
                <a:gd name="connsiteX12" fmla="*/ 876300 w 876300"/>
                <a:gd name="connsiteY12" fmla="*/ 142875 h 514350"/>
                <a:gd name="connsiteX13" fmla="*/ 847725 w 876300"/>
                <a:gd name="connsiteY13" fmla="*/ 28575 h 514350"/>
                <a:gd name="connsiteX14" fmla="*/ 771525 w 876300"/>
                <a:gd name="connsiteY14" fmla="*/ 0 h 514350"/>
                <a:gd name="connsiteX15" fmla="*/ 704850 w 876300"/>
                <a:gd name="connsiteY15" fmla="*/ 66675 h 514350"/>
                <a:gd name="connsiteX16" fmla="*/ 619125 w 876300"/>
                <a:gd name="connsiteY16" fmla="*/ 0 h 514350"/>
                <a:gd name="connsiteX17" fmla="*/ 428625 w 876300"/>
                <a:gd name="connsiteY17" fmla="*/ 38100 h 514350"/>
                <a:gd name="connsiteX18" fmla="*/ 409575 w 876300"/>
                <a:gd name="connsiteY18" fmla="*/ 114300 h 514350"/>
                <a:gd name="connsiteX19" fmla="*/ 0 w 876300"/>
                <a:gd name="connsiteY19" fmla="*/ 285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300" h="514350">
                  <a:moveTo>
                    <a:pt x="0" y="28575"/>
                  </a:moveTo>
                  <a:lnTo>
                    <a:pt x="0" y="142875"/>
                  </a:lnTo>
                  <a:lnTo>
                    <a:pt x="161925" y="171450"/>
                  </a:lnTo>
                  <a:lnTo>
                    <a:pt x="304800" y="209550"/>
                  </a:lnTo>
                  <a:lnTo>
                    <a:pt x="400050" y="238125"/>
                  </a:lnTo>
                  <a:lnTo>
                    <a:pt x="542925" y="381000"/>
                  </a:lnTo>
                  <a:lnTo>
                    <a:pt x="647700" y="390525"/>
                  </a:lnTo>
                  <a:lnTo>
                    <a:pt x="600075" y="485775"/>
                  </a:lnTo>
                  <a:lnTo>
                    <a:pt x="638175" y="514350"/>
                  </a:lnTo>
                  <a:lnTo>
                    <a:pt x="790575" y="409575"/>
                  </a:lnTo>
                  <a:lnTo>
                    <a:pt x="857250" y="276225"/>
                  </a:lnTo>
                  <a:lnTo>
                    <a:pt x="838200" y="219075"/>
                  </a:lnTo>
                  <a:lnTo>
                    <a:pt x="876300" y="142875"/>
                  </a:lnTo>
                  <a:lnTo>
                    <a:pt x="847725" y="28575"/>
                  </a:lnTo>
                  <a:lnTo>
                    <a:pt x="771525" y="0"/>
                  </a:lnTo>
                  <a:lnTo>
                    <a:pt x="704850" y="66675"/>
                  </a:lnTo>
                  <a:lnTo>
                    <a:pt x="619125" y="0"/>
                  </a:lnTo>
                  <a:lnTo>
                    <a:pt x="428625" y="38100"/>
                  </a:lnTo>
                  <a:lnTo>
                    <a:pt x="409575" y="114300"/>
                  </a:lnTo>
                  <a:lnTo>
                    <a:pt x="0" y="285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58" name="Forma livre 257"/>
            <p:cNvSpPr/>
            <p:nvPr/>
          </p:nvSpPr>
          <p:spPr>
            <a:xfrm>
              <a:off x="2374126" y="5393544"/>
              <a:ext cx="980975" cy="892975"/>
            </a:xfrm>
            <a:custGeom>
              <a:avLst/>
              <a:gdLst>
                <a:gd name="connsiteX0" fmla="*/ 590550 w 1247775"/>
                <a:gd name="connsiteY0" fmla="*/ 0 h 1066800"/>
                <a:gd name="connsiteX1" fmla="*/ 266700 w 1247775"/>
                <a:gd name="connsiteY1" fmla="*/ 200025 h 1066800"/>
                <a:gd name="connsiteX2" fmla="*/ 0 w 1247775"/>
                <a:gd name="connsiteY2" fmla="*/ 495300 h 1066800"/>
                <a:gd name="connsiteX3" fmla="*/ 95250 w 1247775"/>
                <a:gd name="connsiteY3" fmla="*/ 466725 h 1066800"/>
                <a:gd name="connsiteX4" fmla="*/ 247650 w 1247775"/>
                <a:gd name="connsiteY4" fmla="*/ 600075 h 1066800"/>
                <a:gd name="connsiteX5" fmla="*/ 247650 w 1247775"/>
                <a:gd name="connsiteY5" fmla="*/ 638175 h 1066800"/>
                <a:gd name="connsiteX6" fmla="*/ 323850 w 1247775"/>
                <a:gd name="connsiteY6" fmla="*/ 600075 h 1066800"/>
                <a:gd name="connsiteX7" fmla="*/ 485775 w 1247775"/>
                <a:gd name="connsiteY7" fmla="*/ 714375 h 1066800"/>
                <a:gd name="connsiteX8" fmla="*/ 600075 w 1247775"/>
                <a:gd name="connsiteY8" fmla="*/ 809625 h 1066800"/>
                <a:gd name="connsiteX9" fmla="*/ 638175 w 1247775"/>
                <a:gd name="connsiteY9" fmla="*/ 876300 h 1066800"/>
                <a:gd name="connsiteX10" fmla="*/ 723900 w 1247775"/>
                <a:gd name="connsiteY10" fmla="*/ 904875 h 1066800"/>
                <a:gd name="connsiteX11" fmla="*/ 638175 w 1247775"/>
                <a:gd name="connsiteY11" fmla="*/ 1000125 h 1066800"/>
                <a:gd name="connsiteX12" fmla="*/ 657225 w 1247775"/>
                <a:gd name="connsiteY12" fmla="*/ 1066800 h 1066800"/>
                <a:gd name="connsiteX13" fmla="*/ 809625 w 1247775"/>
                <a:gd name="connsiteY13" fmla="*/ 952500 h 1066800"/>
                <a:gd name="connsiteX14" fmla="*/ 857250 w 1247775"/>
                <a:gd name="connsiteY14" fmla="*/ 790575 h 1066800"/>
                <a:gd name="connsiteX15" fmla="*/ 847725 w 1247775"/>
                <a:gd name="connsiteY15" fmla="*/ 762000 h 1066800"/>
                <a:gd name="connsiteX16" fmla="*/ 1019175 w 1247775"/>
                <a:gd name="connsiteY16" fmla="*/ 504825 h 1066800"/>
                <a:gd name="connsiteX17" fmla="*/ 1123950 w 1247775"/>
                <a:gd name="connsiteY17" fmla="*/ 504825 h 1066800"/>
                <a:gd name="connsiteX18" fmla="*/ 1009650 w 1247775"/>
                <a:gd name="connsiteY18" fmla="*/ 695325 h 1066800"/>
                <a:gd name="connsiteX19" fmla="*/ 885825 w 1247775"/>
                <a:gd name="connsiteY19" fmla="*/ 790575 h 1066800"/>
                <a:gd name="connsiteX20" fmla="*/ 885825 w 1247775"/>
                <a:gd name="connsiteY20" fmla="*/ 790575 h 1066800"/>
                <a:gd name="connsiteX21" fmla="*/ 1066800 w 1247775"/>
                <a:gd name="connsiteY21" fmla="*/ 695325 h 1066800"/>
                <a:gd name="connsiteX22" fmla="*/ 1171575 w 1247775"/>
                <a:gd name="connsiteY22" fmla="*/ 523875 h 1066800"/>
                <a:gd name="connsiteX23" fmla="*/ 1247775 w 1247775"/>
                <a:gd name="connsiteY23" fmla="*/ 381000 h 1066800"/>
                <a:gd name="connsiteX24" fmla="*/ 1209675 w 1247775"/>
                <a:gd name="connsiteY24" fmla="*/ 333375 h 1066800"/>
                <a:gd name="connsiteX25" fmla="*/ 1238250 w 1247775"/>
                <a:gd name="connsiteY25" fmla="*/ 238125 h 1066800"/>
                <a:gd name="connsiteX26" fmla="*/ 1171575 w 1247775"/>
                <a:gd name="connsiteY26" fmla="*/ 238125 h 1066800"/>
                <a:gd name="connsiteX27" fmla="*/ 1000125 w 1247775"/>
                <a:gd name="connsiteY27" fmla="*/ 95250 h 1066800"/>
                <a:gd name="connsiteX28" fmla="*/ 590550 w 1247775"/>
                <a:gd name="connsiteY2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7775" h="1066800">
                  <a:moveTo>
                    <a:pt x="590550" y="0"/>
                  </a:moveTo>
                  <a:lnTo>
                    <a:pt x="266700" y="200025"/>
                  </a:lnTo>
                  <a:lnTo>
                    <a:pt x="0" y="495300"/>
                  </a:lnTo>
                  <a:lnTo>
                    <a:pt x="95250" y="466725"/>
                  </a:lnTo>
                  <a:lnTo>
                    <a:pt x="247650" y="600075"/>
                  </a:lnTo>
                  <a:lnTo>
                    <a:pt x="247650" y="638175"/>
                  </a:lnTo>
                  <a:lnTo>
                    <a:pt x="323850" y="600075"/>
                  </a:lnTo>
                  <a:lnTo>
                    <a:pt x="485775" y="714375"/>
                  </a:lnTo>
                  <a:lnTo>
                    <a:pt x="600075" y="809625"/>
                  </a:lnTo>
                  <a:lnTo>
                    <a:pt x="638175" y="876300"/>
                  </a:lnTo>
                  <a:lnTo>
                    <a:pt x="723900" y="904875"/>
                  </a:lnTo>
                  <a:lnTo>
                    <a:pt x="638175" y="1000125"/>
                  </a:lnTo>
                  <a:lnTo>
                    <a:pt x="657225" y="1066800"/>
                  </a:lnTo>
                  <a:lnTo>
                    <a:pt x="809625" y="952500"/>
                  </a:lnTo>
                  <a:lnTo>
                    <a:pt x="857250" y="790575"/>
                  </a:lnTo>
                  <a:lnTo>
                    <a:pt x="847725" y="762000"/>
                  </a:lnTo>
                  <a:lnTo>
                    <a:pt x="1019175" y="504825"/>
                  </a:lnTo>
                  <a:lnTo>
                    <a:pt x="1123950" y="504825"/>
                  </a:lnTo>
                  <a:lnTo>
                    <a:pt x="1009650" y="695325"/>
                  </a:lnTo>
                  <a:lnTo>
                    <a:pt x="885825" y="790575"/>
                  </a:lnTo>
                  <a:lnTo>
                    <a:pt x="885825" y="790575"/>
                  </a:lnTo>
                  <a:lnTo>
                    <a:pt x="1066800" y="695325"/>
                  </a:lnTo>
                  <a:lnTo>
                    <a:pt x="1171575" y="523875"/>
                  </a:lnTo>
                  <a:lnTo>
                    <a:pt x="1247775" y="381000"/>
                  </a:lnTo>
                  <a:lnTo>
                    <a:pt x="1209675" y="333375"/>
                  </a:lnTo>
                  <a:lnTo>
                    <a:pt x="1238250" y="238125"/>
                  </a:lnTo>
                  <a:lnTo>
                    <a:pt x="1171575" y="238125"/>
                  </a:lnTo>
                  <a:lnTo>
                    <a:pt x="1000125" y="95250"/>
                  </a:lnTo>
                  <a:lnTo>
                    <a:pt x="59055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59" name="Forma livre 258"/>
            <p:cNvSpPr/>
            <p:nvPr/>
          </p:nvSpPr>
          <p:spPr>
            <a:xfrm>
              <a:off x="2987236" y="4402768"/>
              <a:ext cx="1092101" cy="718631"/>
            </a:xfrm>
            <a:custGeom>
              <a:avLst/>
              <a:gdLst>
                <a:gd name="connsiteX0" fmla="*/ 0 w 1393623"/>
                <a:gd name="connsiteY0" fmla="*/ 409575 h 857250"/>
                <a:gd name="connsiteX1" fmla="*/ 114300 w 1393623"/>
                <a:gd name="connsiteY1" fmla="*/ 333375 h 857250"/>
                <a:gd name="connsiteX2" fmla="*/ 228600 w 1393623"/>
                <a:gd name="connsiteY2" fmla="*/ 95250 h 857250"/>
                <a:gd name="connsiteX3" fmla="*/ 314325 w 1393623"/>
                <a:gd name="connsiteY3" fmla="*/ 0 h 857250"/>
                <a:gd name="connsiteX4" fmla="*/ 552450 w 1393623"/>
                <a:gd name="connsiteY4" fmla="*/ 0 h 857250"/>
                <a:gd name="connsiteX5" fmla="*/ 609600 w 1393623"/>
                <a:gd name="connsiteY5" fmla="*/ 57150 h 857250"/>
                <a:gd name="connsiteX6" fmla="*/ 876300 w 1393623"/>
                <a:gd name="connsiteY6" fmla="*/ 0 h 857250"/>
                <a:gd name="connsiteX7" fmla="*/ 914400 w 1393623"/>
                <a:gd name="connsiteY7" fmla="*/ 114300 h 857250"/>
                <a:gd name="connsiteX8" fmla="*/ 885825 w 1393623"/>
                <a:gd name="connsiteY8" fmla="*/ 190500 h 857250"/>
                <a:gd name="connsiteX9" fmla="*/ 962025 w 1393623"/>
                <a:gd name="connsiteY9" fmla="*/ 238125 h 857250"/>
                <a:gd name="connsiteX10" fmla="*/ 990600 w 1393623"/>
                <a:gd name="connsiteY10" fmla="*/ 266700 h 857250"/>
                <a:gd name="connsiteX11" fmla="*/ 990600 w 1393623"/>
                <a:gd name="connsiteY11" fmla="*/ 390525 h 857250"/>
                <a:gd name="connsiteX12" fmla="*/ 1038225 w 1393623"/>
                <a:gd name="connsiteY12" fmla="*/ 485775 h 857250"/>
                <a:gd name="connsiteX13" fmla="*/ 1314450 w 1393623"/>
                <a:gd name="connsiteY13" fmla="*/ 419100 h 857250"/>
                <a:gd name="connsiteX14" fmla="*/ 1390650 w 1393623"/>
                <a:gd name="connsiteY14" fmla="*/ 438150 h 857250"/>
                <a:gd name="connsiteX15" fmla="*/ 1333500 w 1393623"/>
                <a:gd name="connsiteY15" fmla="*/ 514350 h 857250"/>
                <a:gd name="connsiteX16" fmla="*/ 1285875 w 1393623"/>
                <a:gd name="connsiteY16" fmla="*/ 571500 h 857250"/>
                <a:gd name="connsiteX17" fmla="*/ 1162050 w 1393623"/>
                <a:gd name="connsiteY17" fmla="*/ 628650 h 857250"/>
                <a:gd name="connsiteX18" fmla="*/ 1038225 w 1393623"/>
                <a:gd name="connsiteY18" fmla="*/ 647700 h 857250"/>
                <a:gd name="connsiteX19" fmla="*/ 752475 w 1393623"/>
                <a:gd name="connsiteY19" fmla="*/ 857250 h 857250"/>
                <a:gd name="connsiteX20" fmla="*/ 676275 w 1393623"/>
                <a:gd name="connsiteY20" fmla="*/ 828675 h 857250"/>
                <a:gd name="connsiteX21" fmla="*/ 676275 w 1393623"/>
                <a:gd name="connsiteY21" fmla="*/ 762000 h 857250"/>
                <a:gd name="connsiteX22" fmla="*/ 561975 w 1393623"/>
                <a:gd name="connsiteY22" fmla="*/ 771525 h 857250"/>
                <a:gd name="connsiteX23" fmla="*/ 514350 w 1393623"/>
                <a:gd name="connsiteY23" fmla="*/ 533400 h 857250"/>
                <a:gd name="connsiteX24" fmla="*/ 428625 w 1393623"/>
                <a:gd name="connsiteY24" fmla="*/ 476250 h 857250"/>
                <a:gd name="connsiteX25" fmla="*/ 342900 w 1393623"/>
                <a:gd name="connsiteY25" fmla="*/ 485775 h 857250"/>
                <a:gd name="connsiteX26" fmla="*/ 123825 w 1393623"/>
                <a:gd name="connsiteY26" fmla="*/ 409575 h 857250"/>
                <a:gd name="connsiteX27" fmla="*/ 0 w 1393623"/>
                <a:gd name="connsiteY27" fmla="*/ 40957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3623" h="857250">
                  <a:moveTo>
                    <a:pt x="0" y="409575"/>
                  </a:moveTo>
                  <a:lnTo>
                    <a:pt x="114300" y="333375"/>
                  </a:lnTo>
                  <a:cubicBezTo>
                    <a:pt x="220825" y="81590"/>
                    <a:pt x="155694" y="22344"/>
                    <a:pt x="228600" y="95250"/>
                  </a:cubicBezTo>
                  <a:lnTo>
                    <a:pt x="314325" y="0"/>
                  </a:lnTo>
                  <a:lnTo>
                    <a:pt x="552450" y="0"/>
                  </a:lnTo>
                  <a:lnTo>
                    <a:pt x="609600" y="57150"/>
                  </a:lnTo>
                  <a:lnTo>
                    <a:pt x="876300" y="0"/>
                  </a:lnTo>
                  <a:lnTo>
                    <a:pt x="914400" y="114300"/>
                  </a:lnTo>
                  <a:lnTo>
                    <a:pt x="885825" y="190500"/>
                  </a:lnTo>
                  <a:lnTo>
                    <a:pt x="962025" y="238125"/>
                  </a:lnTo>
                  <a:lnTo>
                    <a:pt x="990600" y="266700"/>
                  </a:lnTo>
                  <a:lnTo>
                    <a:pt x="990600" y="390525"/>
                  </a:lnTo>
                  <a:cubicBezTo>
                    <a:pt x="1029879" y="488723"/>
                    <a:pt x="994504" y="485775"/>
                    <a:pt x="1038225" y="485775"/>
                  </a:cubicBezTo>
                  <a:lnTo>
                    <a:pt x="1314450" y="419100"/>
                  </a:lnTo>
                  <a:cubicBezTo>
                    <a:pt x="1393623" y="448790"/>
                    <a:pt x="1390650" y="474802"/>
                    <a:pt x="1390650" y="438150"/>
                  </a:cubicBezTo>
                  <a:lnTo>
                    <a:pt x="1333500" y="514350"/>
                  </a:lnTo>
                  <a:lnTo>
                    <a:pt x="1285875" y="571500"/>
                  </a:lnTo>
                  <a:lnTo>
                    <a:pt x="1162050" y="628650"/>
                  </a:lnTo>
                  <a:lnTo>
                    <a:pt x="1038225" y="647700"/>
                  </a:lnTo>
                  <a:lnTo>
                    <a:pt x="752475" y="857250"/>
                  </a:lnTo>
                  <a:lnTo>
                    <a:pt x="676275" y="828675"/>
                  </a:lnTo>
                  <a:cubicBezTo>
                    <a:pt x="686249" y="758857"/>
                    <a:pt x="708251" y="762000"/>
                    <a:pt x="676275" y="762000"/>
                  </a:cubicBezTo>
                  <a:lnTo>
                    <a:pt x="561975" y="771525"/>
                  </a:lnTo>
                  <a:lnTo>
                    <a:pt x="514350" y="533400"/>
                  </a:lnTo>
                  <a:lnTo>
                    <a:pt x="428625" y="476250"/>
                  </a:lnTo>
                  <a:lnTo>
                    <a:pt x="342900" y="485775"/>
                  </a:lnTo>
                  <a:lnTo>
                    <a:pt x="123825" y="409575"/>
                  </a:lnTo>
                  <a:lnTo>
                    <a:pt x="0" y="4095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60" name="Forma livre 259"/>
            <p:cNvSpPr/>
            <p:nvPr/>
          </p:nvSpPr>
          <p:spPr>
            <a:xfrm>
              <a:off x="3213320" y="3624603"/>
              <a:ext cx="1417815" cy="1241660"/>
            </a:xfrm>
            <a:custGeom>
              <a:avLst/>
              <a:gdLst>
                <a:gd name="connsiteX0" fmla="*/ 819150 w 1809750"/>
                <a:gd name="connsiteY0" fmla="*/ 142875 h 1483001"/>
                <a:gd name="connsiteX1" fmla="*/ 742950 w 1809750"/>
                <a:gd name="connsiteY1" fmla="*/ 114300 h 1483001"/>
                <a:gd name="connsiteX2" fmla="*/ 714375 w 1809750"/>
                <a:gd name="connsiteY2" fmla="*/ 161925 h 1483001"/>
                <a:gd name="connsiteX3" fmla="*/ 723900 w 1809750"/>
                <a:gd name="connsiteY3" fmla="*/ 257175 h 1483001"/>
                <a:gd name="connsiteX4" fmla="*/ 619125 w 1809750"/>
                <a:gd name="connsiteY4" fmla="*/ 314325 h 1483001"/>
                <a:gd name="connsiteX5" fmla="*/ 638175 w 1809750"/>
                <a:gd name="connsiteY5" fmla="*/ 400050 h 1483001"/>
                <a:gd name="connsiteX6" fmla="*/ 600075 w 1809750"/>
                <a:gd name="connsiteY6" fmla="*/ 485775 h 1483001"/>
                <a:gd name="connsiteX7" fmla="*/ 619125 w 1809750"/>
                <a:gd name="connsiteY7" fmla="*/ 571500 h 1483001"/>
                <a:gd name="connsiteX8" fmla="*/ 647700 w 1809750"/>
                <a:gd name="connsiteY8" fmla="*/ 609600 h 1483001"/>
                <a:gd name="connsiteX9" fmla="*/ 542925 w 1809750"/>
                <a:gd name="connsiteY9" fmla="*/ 714375 h 1483001"/>
                <a:gd name="connsiteX10" fmla="*/ 114300 w 1809750"/>
                <a:gd name="connsiteY10" fmla="*/ 742950 h 1483001"/>
                <a:gd name="connsiteX11" fmla="*/ 47625 w 1809750"/>
                <a:gd name="connsiteY11" fmla="*/ 857250 h 1483001"/>
                <a:gd name="connsiteX12" fmla="*/ 9525 w 1809750"/>
                <a:gd name="connsiteY12" fmla="*/ 876300 h 1483001"/>
                <a:gd name="connsiteX13" fmla="*/ 0 w 1809750"/>
                <a:gd name="connsiteY13" fmla="*/ 942975 h 1483001"/>
                <a:gd name="connsiteX14" fmla="*/ 57150 w 1809750"/>
                <a:gd name="connsiteY14" fmla="*/ 904875 h 1483001"/>
                <a:gd name="connsiteX15" fmla="*/ 276225 w 1809750"/>
                <a:gd name="connsiteY15" fmla="*/ 914400 h 1483001"/>
                <a:gd name="connsiteX16" fmla="*/ 333375 w 1809750"/>
                <a:gd name="connsiteY16" fmla="*/ 971550 h 1483001"/>
                <a:gd name="connsiteX17" fmla="*/ 619125 w 1809750"/>
                <a:gd name="connsiteY17" fmla="*/ 914400 h 1483001"/>
                <a:gd name="connsiteX18" fmla="*/ 657225 w 1809750"/>
                <a:gd name="connsiteY18" fmla="*/ 1057275 h 1483001"/>
                <a:gd name="connsiteX19" fmla="*/ 628650 w 1809750"/>
                <a:gd name="connsiteY19" fmla="*/ 1133475 h 1483001"/>
                <a:gd name="connsiteX20" fmla="*/ 723900 w 1809750"/>
                <a:gd name="connsiteY20" fmla="*/ 1190625 h 1483001"/>
                <a:gd name="connsiteX21" fmla="*/ 742950 w 1809750"/>
                <a:gd name="connsiteY21" fmla="*/ 1400175 h 1483001"/>
                <a:gd name="connsiteX22" fmla="*/ 1247775 w 1809750"/>
                <a:gd name="connsiteY22" fmla="*/ 1276350 h 1483001"/>
                <a:gd name="connsiteX23" fmla="*/ 1400175 w 1809750"/>
                <a:gd name="connsiteY23" fmla="*/ 1247775 h 1483001"/>
                <a:gd name="connsiteX24" fmla="*/ 1485900 w 1809750"/>
                <a:gd name="connsiteY24" fmla="*/ 1047750 h 1483001"/>
                <a:gd name="connsiteX25" fmla="*/ 1514475 w 1809750"/>
                <a:gd name="connsiteY25" fmla="*/ 962025 h 1483001"/>
                <a:gd name="connsiteX26" fmla="*/ 1562100 w 1809750"/>
                <a:gd name="connsiteY26" fmla="*/ 952500 h 1483001"/>
                <a:gd name="connsiteX27" fmla="*/ 1638300 w 1809750"/>
                <a:gd name="connsiteY27" fmla="*/ 809625 h 1483001"/>
                <a:gd name="connsiteX28" fmla="*/ 1590675 w 1809750"/>
                <a:gd name="connsiteY28" fmla="*/ 742950 h 1483001"/>
                <a:gd name="connsiteX29" fmla="*/ 1609725 w 1809750"/>
                <a:gd name="connsiteY29" fmla="*/ 638175 h 1483001"/>
                <a:gd name="connsiteX30" fmla="*/ 1714500 w 1809750"/>
                <a:gd name="connsiteY30" fmla="*/ 590550 h 1483001"/>
                <a:gd name="connsiteX31" fmla="*/ 1695450 w 1809750"/>
                <a:gd name="connsiteY31" fmla="*/ 504825 h 1483001"/>
                <a:gd name="connsiteX32" fmla="*/ 1704975 w 1809750"/>
                <a:gd name="connsiteY32" fmla="*/ 428625 h 1483001"/>
                <a:gd name="connsiteX33" fmla="*/ 1809750 w 1809750"/>
                <a:gd name="connsiteY33" fmla="*/ 314325 h 1483001"/>
                <a:gd name="connsiteX34" fmla="*/ 1657350 w 1809750"/>
                <a:gd name="connsiteY34" fmla="*/ 238125 h 1483001"/>
                <a:gd name="connsiteX35" fmla="*/ 1590675 w 1809750"/>
                <a:gd name="connsiteY35" fmla="*/ 257175 h 1483001"/>
                <a:gd name="connsiteX36" fmla="*/ 1524000 w 1809750"/>
                <a:gd name="connsiteY36" fmla="*/ 171450 h 1483001"/>
                <a:gd name="connsiteX37" fmla="*/ 1219200 w 1809750"/>
                <a:gd name="connsiteY37" fmla="*/ 57150 h 1483001"/>
                <a:gd name="connsiteX38" fmla="*/ 1162050 w 1809750"/>
                <a:gd name="connsiteY38" fmla="*/ 66675 h 1483001"/>
                <a:gd name="connsiteX39" fmla="*/ 1162050 w 1809750"/>
                <a:gd name="connsiteY39" fmla="*/ 9525 h 1483001"/>
                <a:gd name="connsiteX40" fmla="*/ 1047750 w 1809750"/>
                <a:gd name="connsiteY40" fmla="*/ 0 h 1483001"/>
                <a:gd name="connsiteX41" fmla="*/ 819150 w 1809750"/>
                <a:gd name="connsiteY41" fmla="*/ 142875 h 14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9750" h="1483001">
                  <a:moveTo>
                    <a:pt x="819150" y="142875"/>
                  </a:moveTo>
                  <a:lnTo>
                    <a:pt x="742950" y="114300"/>
                  </a:lnTo>
                  <a:lnTo>
                    <a:pt x="714375" y="161925"/>
                  </a:lnTo>
                  <a:lnTo>
                    <a:pt x="723900" y="257175"/>
                  </a:lnTo>
                  <a:lnTo>
                    <a:pt x="619125" y="314325"/>
                  </a:lnTo>
                  <a:lnTo>
                    <a:pt x="638175" y="400050"/>
                  </a:lnTo>
                  <a:lnTo>
                    <a:pt x="600075" y="485775"/>
                  </a:lnTo>
                  <a:lnTo>
                    <a:pt x="619125" y="571500"/>
                  </a:lnTo>
                  <a:lnTo>
                    <a:pt x="647700" y="609600"/>
                  </a:lnTo>
                  <a:lnTo>
                    <a:pt x="542925" y="714375"/>
                  </a:lnTo>
                  <a:lnTo>
                    <a:pt x="114300" y="742950"/>
                  </a:lnTo>
                  <a:lnTo>
                    <a:pt x="47625" y="857250"/>
                  </a:lnTo>
                  <a:lnTo>
                    <a:pt x="9525" y="876300"/>
                  </a:lnTo>
                  <a:lnTo>
                    <a:pt x="0" y="942975"/>
                  </a:lnTo>
                  <a:lnTo>
                    <a:pt x="57150" y="904875"/>
                  </a:lnTo>
                  <a:lnTo>
                    <a:pt x="276225" y="914400"/>
                  </a:lnTo>
                  <a:lnTo>
                    <a:pt x="333375" y="971550"/>
                  </a:lnTo>
                  <a:lnTo>
                    <a:pt x="619125" y="914400"/>
                  </a:lnTo>
                  <a:lnTo>
                    <a:pt x="657225" y="1057275"/>
                  </a:lnTo>
                  <a:lnTo>
                    <a:pt x="628650" y="1133475"/>
                  </a:lnTo>
                  <a:lnTo>
                    <a:pt x="723900" y="1190625"/>
                  </a:lnTo>
                  <a:cubicBezTo>
                    <a:pt x="743225" y="1412863"/>
                    <a:pt x="742950" y="1483001"/>
                    <a:pt x="742950" y="1400175"/>
                  </a:cubicBezTo>
                  <a:lnTo>
                    <a:pt x="1247775" y="1276350"/>
                  </a:lnTo>
                  <a:cubicBezTo>
                    <a:pt x="1393763" y="1247152"/>
                    <a:pt x="1342082" y="1247775"/>
                    <a:pt x="1400175" y="1247775"/>
                  </a:cubicBezTo>
                  <a:lnTo>
                    <a:pt x="1485900" y="1047750"/>
                  </a:lnTo>
                  <a:lnTo>
                    <a:pt x="1514475" y="962025"/>
                  </a:lnTo>
                  <a:lnTo>
                    <a:pt x="1562100" y="952500"/>
                  </a:lnTo>
                  <a:lnTo>
                    <a:pt x="1638300" y="809625"/>
                  </a:lnTo>
                  <a:lnTo>
                    <a:pt x="1590675" y="742950"/>
                  </a:lnTo>
                  <a:lnTo>
                    <a:pt x="1609725" y="638175"/>
                  </a:lnTo>
                  <a:cubicBezTo>
                    <a:pt x="1707815" y="589130"/>
                    <a:pt x="1669477" y="590550"/>
                    <a:pt x="1714500" y="590550"/>
                  </a:cubicBezTo>
                  <a:lnTo>
                    <a:pt x="1695450" y="504825"/>
                  </a:lnTo>
                  <a:lnTo>
                    <a:pt x="1704975" y="428625"/>
                  </a:lnTo>
                  <a:lnTo>
                    <a:pt x="1809750" y="314325"/>
                  </a:lnTo>
                  <a:lnTo>
                    <a:pt x="1657350" y="238125"/>
                  </a:lnTo>
                  <a:lnTo>
                    <a:pt x="1590675" y="257175"/>
                  </a:lnTo>
                  <a:cubicBezTo>
                    <a:pt x="1531764" y="168808"/>
                    <a:pt x="1567868" y="171450"/>
                    <a:pt x="1524000" y="171450"/>
                  </a:cubicBezTo>
                  <a:lnTo>
                    <a:pt x="1219200" y="57150"/>
                  </a:lnTo>
                  <a:lnTo>
                    <a:pt x="1162050" y="66675"/>
                  </a:lnTo>
                  <a:lnTo>
                    <a:pt x="1162050" y="9525"/>
                  </a:lnTo>
                  <a:lnTo>
                    <a:pt x="1047750" y="0"/>
                  </a:lnTo>
                  <a:lnTo>
                    <a:pt x="819150" y="1428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1" name="Forma livre 260"/>
            <p:cNvSpPr/>
            <p:nvPr/>
          </p:nvSpPr>
          <p:spPr>
            <a:xfrm>
              <a:off x="3991203" y="4555850"/>
              <a:ext cx="498152" cy="331676"/>
            </a:xfrm>
            <a:custGeom>
              <a:avLst/>
              <a:gdLst>
                <a:gd name="connsiteX0" fmla="*/ 82550 w 635000"/>
                <a:gd name="connsiteY0" fmla="*/ 228600 h 393326"/>
                <a:gd name="connsiteX1" fmla="*/ 130175 w 635000"/>
                <a:gd name="connsiteY1" fmla="*/ 247650 h 393326"/>
                <a:gd name="connsiteX2" fmla="*/ 63500 w 635000"/>
                <a:gd name="connsiteY2" fmla="*/ 390525 h 393326"/>
                <a:gd name="connsiteX3" fmla="*/ 130175 w 635000"/>
                <a:gd name="connsiteY3" fmla="*/ 304800 h 393326"/>
                <a:gd name="connsiteX4" fmla="*/ 273050 w 635000"/>
                <a:gd name="connsiteY4" fmla="*/ 314325 h 393326"/>
                <a:gd name="connsiteX5" fmla="*/ 263525 w 635000"/>
                <a:gd name="connsiteY5" fmla="*/ 266700 h 393326"/>
                <a:gd name="connsiteX6" fmla="*/ 292100 w 635000"/>
                <a:gd name="connsiteY6" fmla="*/ 238125 h 393326"/>
                <a:gd name="connsiteX7" fmla="*/ 320675 w 635000"/>
                <a:gd name="connsiteY7" fmla="*/ 257175 h 393326"/>
                <a:gd name="connsiteX8" fmla="*/ 282575 w 635000"/>
                <a:gd name="connsiteY8" fmla="*/ 304800 h 393326"/>
                <a:gd name="connsiteX9" fmla="*/ 492125 w 635000"/>
                <a:gd name="connsiteY9" fmla="*/ 295275 h 393326"/>
                <a:gd name="connsiteX10" fmla="*/ 511175 w 635000"/>
                <a:gd name="connsiteY10" fmla="*/ 219075 h 393326"/>
                <a:gd name="connsiteX11" fmla="*/ 568325 w 635000"/>
                <a:gd name="connsiteY11" fmla="*/ 161925 h 393326"/>
                <a:gd name="connsiteX12" fmla="*/ 635000 w 635000"/>
                <a:gd name="connsiteY12" fmla="*/ 133350 h 393326"/>
                <a:gd name="connsiteX13" fmla="*/ 615950 w 635000"/>
                <a:gd name="connsiteY13" fmla="*/ 38100 h 393326"/>
                <a:gd name="connsiteX14" fmla="*/ 511175 w 635000"/>
                <a:gd name="connsiteY14" fmla="*/ 9525 h 393326"/>
                <a:gd name="connsiteX15" fmla="*/ 473075 w 635000"/>
                <a:gd name="connsiteY15" fmla="*/ 0 h 393326"/>
                <a:gd name="connsiteX16" fmla="*/ 425450 w 635000"/>
                <a:gd name="connsiteY16" fmla="*/ 161925 h 393326"/>
                <a:gd name="connsiteX17" fmla="*/ 82550 w 635000"/>
                <a:gd name="connsiteY17" fmla="*/ 228600 h 3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000" h="393326">
                  <a:moveTo>
                    <a:pt x="82550" y="228600"/>
                  </a:moveTo>
                  <a:lnTo>
                    <a:pt x="130175" y="247650"/>
                  </a:lnTo>
                  <a:cubicBezTo>
                    <a:pt x="52481" y="393326"/>
                    <a:pt x="0" y="390525"/>
                    <a:pt x="63500" y="390525"/>
                  </a:cubicBezTo>
                  <a:cubicBezTo>
                    <a:pt x="122411" y="302158"/>
                    <a:pt x="86307" y="304800"/>
                    <a:pt x="130175" y="304800"/>
                  </a:cubicBezTo>
                  <a:lnTo>
                    <a:pt x="273050" y="314325"/>
                  </a:lnTo>
                  <a:lnTo>
                    <a:pt x="263525" y="266700"/>
                  </a:lnTo>
                  <a:lnTo>
                    <a:pt x="292100" y="238125"/>
                  </a:lnTo>
                  <a:lnTo>
                    <a:pt x="320675" y="257175"/>
                  </a:lnTo>
                  <a:lnTo>
                    <a:pt x="282575" y="304800"/>
                  </a:lnTo>
                  <a:lnTo>
                    <a:pt x="492125" y="295275"/>
                  </a:lnTo>
                  <a:lnTo>
                    <a:pt x="511175" y="219075"/>
                  </a:lnTo>
                  <a:cubicBezTo>
                    <a:pt x="570764" y="169417"/>
                    <a:pt x="568325" y="196248"/>
                    <a:pt x="568325" y="161925"/>
                  </a:cubicBezTo>
                  <a:lnTo>
                    <a:pt x="635000" y="133350"/>
                  </a:lnTo>
                  <a:lnTo>
                    <a:pt x="615950" y="38100"/>
                  </a:lnTo>
                  <a:lnTo>
                    <a:pt x="511175" y="9525"/>
                  </a:lnTo>
                  <a:lnTo>
                    <a:pt x="473075" y="0"/>
                  </a:lnTo>
                  <a:lnTo>
                    <a:pt x="425450" y="161925"/>
                  </a:lnTo>
                  <a:lnTo>
                    <a:pt x="82550" y="2286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62" name="Forma livre 261"/>
            <p:cNvSpPr/>
            <p:nvPr/>
          </p:nvSpPr>
          <p:spPr>
            <a:xfrm>
              <a:off x="4382060" y="4126369"/>
              <a:ext cx="291227" cy="454993"/>
            </a:xfrm>
            <a:custGeom>
              <a:avLst/>
              <a:gdLst>
                <a:gd name="connsiteX0" fmla="*/ 0 w 368444"/>
                <a:gd name="connsiteY0" fmla="*/ 504825 h 542925"/>
                <a:gd name="connsiteX1" fmla="*/ 0 w 368444"/>
                <a:gd name="connsiteY1" fmla="*/ 504825 h 542925"/>
                <a:gd name="connsiteX2" fmla="*/ 123825 w 368444"/>
                <a:gd name="connsiteY2" fmla="*/ 542925 h 542925"/>
                <a:gd name="connsiteX3" fmla="*/ 247650 w 368444"/>
                <a:gd name="connsiteY3" fmla="*/ 419100 h 542925"/>
                <a:gd name="connsiteX4" fmla="*/ 266700 w 368444"/>
                <a:gd name="connsiteY4" fmla="*/ 323850 h 542925"/>
                <a:gd name="connsiteX5" fmla="*/ 333375 w 368444"/>
                <a:gd name="connsiteY5" fmla="*/ 266700 h 542925"/>
                <a:gd name="connsiteX6" fmla="*/ 323850 w 368444"/>
                <a:gd name="connsiteY6" fmla="*/ 142875 h 542925"/>
                <a:gd name="connsiteX7" fmla="*/ 314325 w 368444"/>
                <a:gd name="connsiteY7" fmla="*/ 38100 h 542925"/>
                <a:gd name="connsiteX8" fmla="*/ 219075 w 368444"/>
                <a:gd name="connsiteY8" fmla="*/ 0 h 542925"/>
                <a:gd name="connsiteX9" fmla="*/ 133350 w 368444"/>
                <a:gd name="connsiteY9" fmla="*/ 47625 h 542925"/>
                <a:gd name="connsiteX10" fmla="*/ 123825 w 368444"/>
                <a:gd name="connsiteY10" fmla="*/ 133350 h 542925"/>
                <a:gd name="connsiteX11" fmla="*/ 180975 w 368444"/>
                <a:gd name="connsiteY11" fmla="*/ 228600 h 542925"/>
                <a:gd name="connsiteX12" fmla="*/ 85725 w 368444"/>
                <a:gd name="connsiteY12" fmla="*/ 381000 h 542925"/>
                <a:gd name="connsiteX13" fmla="*/ 28575 w 368444"/>
                <a:gd name="connsiteY13" fmla="*/ 390525 h 542925"/>
                <a:gd name="connsiteX14" fmla="*/ 0 w 368444"/>
                <a:gd name="connsiteY14" fmla="*/ 5048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444" h="542925">
                  <a:moveTo>
                    <a:pt x="0" y="504825"/>
                  </a:moveTo>
                  <a:lnTo>
                    <a:pt x="0" y="504825"/>
                  </a:lnTo>
                  <a:lnTo>
                    <a:pt x="123825" y="542925"/>
                  </a:lnTo>
                  <a:lnTo>
                    <a:pt x="247650" y="419100"/>
                  </a:lnTo>
                  <a:lnTo>
                    <a:pt x="266700" y="323850"/>
                  </a:lnTo>
                  <a:lnTo>
                    <a:pt x="333375" y="266700"/>
                  </a:lnTo>
                  <a:lnTo>
                    <a:pt x="323850" y="142875"/>
                  </a:lnTo>
                  <a:cubicBezTo>
                    <a:pt x="333950" y="31776"/>
                    <a:pt x="368444" y="38100"/>
                    <a:pt x="314325" y="38100"/>
                  </a:cubicBezTo>
                  <a:lnTo>
                    <a:pt x="219075" y="0"/>
                  </a:lnTo>
                  <a:lnTo>
                    <a:pt x="133350" y="47625"/>
                  </a:lnTo>
                  <a:lnTo>
                    <a:pt x="123825" y="133350"/>
                  </a:lnTo>
                  <a:lnTo>
                    <a:pt x="180975" y="228600"/>
                  </a:lnTo>
                  <a:lnTo>
                    <a:pt x="85725" y="381000"/>
                  </a:lnTo>
                  <a:lnTo>
                    <a:pt x="28575" y="390525"/>
                  </a:lnTo>
                  <a:lnTo>
                    <a:pt x="0" y="5048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63" name="Forma livre 262"/>
            <p:cNvSpPr/>
            <p:nvPr/>
          </p:nvSpPr>
          <p:spPr>
            <a:xfrm>
              <a:off x="3807270" y="2842188"/>
              <a:ext cx="1107428" cy="1330958"/>
            </a:xfrm>
            <a:custGeom>
              <a:avLst/>
              <a:gdLst>
                <a:gd name="connsiteX0" fmla="*/ 76200 w 1409700"/>
                <a:gd name="connsiteY0" fmla="*/ 323850 h 1590675"/>
                <a:gd name="connsiteX1" fmla="*/ 209550 w 1409700"/>
                <a:gd name="connsiteY1" fmla="*/ 400050 h 1590675"/>
                <a:gd name="connsiteX2" fmla="*/ 352425 w 1409700"/>
                <a:gd name="connsiteY2" fmla="*/ 342900 h 1590675"/>
                <a:gd name="connsiteX3" fmla="*/ 438150 w 1409700"/>
                <a:gd name="connsiteY3" fmla="*/ 333375 h 1590675"/>
                <a:gd name="connsiteX4" fmla="*/ 485775 w 1409700"/>
                <a:gd name="connsiteY4" fmla="*/ 180975 h 1590675"/>
                <a:gd name="connsiteX5" fmla="*/ 485775 w 1409700"/>
                <a:gd name="connsiteY5" fmla="*/ 133350 h 1590675"/>
                <a:gd name="connsiteX6" fmla="*/ 628650 w 1409700"/>
                <a:gd name="connsiteY6" fmla="*/ 152400 h 1590675"/>
                <a:gd name="connsiteX7" fmla="*/ 647700 w 1409700"/>
                <a:gd name="connsiteY7" fmla="*/ 142875 h 1590675"/>
                <a:gd name="connsiteX8" fmla="*/ 714375 w 1409700"/>
                <a:gd name="connsiteY8" fmla="*/ 133350 h 1590675"/>
                <a:gd name="connsiteX9" fmla="*/ 847725 w 1409700"/>
                <a:gd name="connsiteY9" fmla="*/ 38100 h 1590675"/>
                <a:gd name="connsiteX10" fmla="*/ 933450 w 1409700"/>
                <a:gd name="connsiteY10" fmla="*/ 142875 h 1590675"/>
                <a:gd name="connsiteX11" fmla="*/ 1152525 w 1409700"/>
                <a:gd name="connsiteY11" fmla="*/ 0 h 1590675"/>
                <a:gd name="connsiteX12" fmla="*/ 1343025 w 1409700"/>
                <a:gd name="connsiteY12" fmla="*/ 114300 h 1590675"/>
                <a:gd name="connsiteX13" fmla="*/ 1390650 w 1409700"/>
                <a:gd name="connsiteY13" fmla="*/ 266700 h 1590675"/>
                <a:gd name="connsiteX14" fmla="*/ 1371600 w 1409700"/>
                <a:gd name="connsiteY14" fmla="*/ 361950 h 1590675"/>
                <a:gd name="connsiteX15" fmla="*/ 1323975 w 1409700"/>
                <a:gd name="connsiteY15" fmla="*/ 381000 h 1590675"/>
                <a:gd name="connsiteX16" fmla="*/ 1409700 w 1409700"/>
                <a:gd name="connsiteY16" fmla="*/ 504825 h 1590675"/>
                <a:gd name="connsiteX17" fmla="*/ 1304925 w 1409700"/>
                <a:gd name="connsiteY17" fmla="*/ 723900 h 1590675"/>
                <a:gd name="connsiteX18" fmla="*/ 1247775 w 1409700"/>
                <a:gd name="connsiteY18" fmla="*/ 657225 h 1590675"/>
                <a:gd name="connsiteX19" fmla="*/ 1209675 w 1409700"/>
                <a:gd name="connsiteY19" fmla="*/ 676275 h 1590675"/>
                <a:gd name="connsiteX20" fmla="*/ 1219200 w 1409700"/>
                <a:gd name="connsiteY20" fmla="*/ 762000 h 1590675"/>
                <a:gd name="connsiteX21" fmla="*/ 1171575 w 1409700"/>
                <a:gd name="connsiteY21" fmla="*/ 847725 h 1590675"/>
                <a:gd name="connsiteX22" fmla="*/ 1200150 w 1409700"/>
                <a:gd name="connsiteY22" fmla="*/ 942975 h 1590675"/>
                <a:gd name="connsiteX23" fmla="*/ 1181100 w 1409700"/>
                <a:gd name="connsiteY23" fmla="*/ 1009650 h 1590675"/>
                <a:gd name="connsiteX24" fmla="*/ 1219200 w 1409700"/>
                <a:gd name="connsiteY24" fmla="*/ 1190625 h 1590675"/>
                <a:gd name="connsiteX25" fmla="*/ 1162050 w 1409700"/>
                <a:gd name="connsiteY25" fmla="*/ 1466850 h 1590675"/>
                <a:gd name="connsiteX26" fmla="*/ 1085850 w 1409700"/>
                <a:gd name="connsiteY26" fmla="*/ 1590675 h 1590675"/>
                <a:gd name="connsiteX27" fmla="*/ 990600 w 1409700"/>
                <a:gd name="connsiteY27" fmla="*/ 1533525 h 1590675"/>
                <a:gd name="connsiteX28" fmla="*/ 962025 w 1409700"/>
                <a:gd name="connsiteY28" fmla="*/ 1409700 h 1590675"/>
                <a:gd name="connsiteX29" fmla="*/ 1095375 w 1409700"/>
                <a:gd name="connsiteY29" fmla="*/ 1238250 h 1590675"/>
                <a:gd name="connsiteX30" fmla="*/ 904875 w 1409700"/>
                <a:gd name="connsiteY30" fmla="*/ 1152525 h 1590675"/>
                <a:gd name="connsiteX31" fmla="*/ 838200 w 1409700"/>
                <a:gd name="connsiteY31" fmla="*/ 1171575 h 1590675"/>
                <a:gd name="connsiteX32" fmla="*/ 800100 w 1409700"/>
                <a:gd name="connsiteY32" fmla="*/ 1095375 h 1590675"/>
                <a:gd name="connsiteX33" fmla="*/ 457200 w 1409700"/>
                <a:gd name="connsiteY33" fmla="*/ 971550 h 1590675"/>
                <a:gd name="connsiteX34" fmla="*/ 419100 w 1409700"/>
                <a:gd name="connsiteY34" fmla="*/ 990600 h 1590675"/>
                <a:gd name="connsiteX35" fmla="*/ 419100 w 1409700"/>
                <a:gd name="connsiteY35" fmla="*/ 933450 h 1590675"/>
                <a:gd name="connsiteX36" fmla="*/ 304800 w 1409700"/>
                <a:gd name="connsiteY36" fmla="*/ 914400 h 1590675"/>
                <a:gd name="connsiteX37" fmla="*/ 104775 w 1409700"/>
                <a:gd name="connsiteY37" fmla="*/ 1047750 h 1590675"/>
                <a:gd name="connsiteX38" fmla="*/ 95250 w 1409700"/>
                <a:gd name="connsiteY38" fmla="*/ 914400 h 1590675"/>
                <a:gd name="connsiteX39" fmla="*/ 28575 w 1409700"/>
                <a:gd name="connsiteY39" fmla="*/ 885825 h 1590675"/>
                <a:gd name="connsiteX40" fmla="*/ 66675 w 1409700"/>
                <a:gd name="connsiteY40" fmla="*/ 714375 h 1590675"/>
                <a:gd name="connsiteX41" fmla="*/ 38100 w 1409700"/>
                <a:gd name="connsiteY41" fmla="*/ 590550 h 1590675"/>
                <a:gd name="connsiteX42" fmla="*/ 57150 w 1409700"/>
                <a:gd name="connsiteY42" fmla="*/ 523875 h 1590675"/>
                <a:gd name="connsiteX43" fmla="*/ 0 w 1409700"/>
                <a:gd name="connsiteY43" fmla="*/ 447675 h 1590675"/>
                <a:gd name="connsiteX44" fmla="*/ 76200 w 1409700"/>
                <a:gd name="connsiteY44" fmla="*/ 32385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09700" h="1590675">
                  <a:moveTo>
                    <a:pt x="76200" y="323850"/>
                  </a:moveTo>
                  <a:lnTo>
                    <a:pt x="209550" y="400050"/>
                  </a:lnTo>
                  <a:lnTo>
                    <a:pt x="352425" y="342900"/>
                  </a:lnTo>
                  <a:lnTo>
                    <a:pt x="438150" y="333375"/>
                  </a:lnTo>
                  <a:lnTo>
                    <a:pt x="485775" y="180975"/>
                  </a:lnTo>
                  <a:lnTo>
                    <a:pt x="485775" y="133350"/>
                  </a:lnTo>
                  <a:cubicBezTo>
                    <a:pt x="583405" y="157757"/>
                    <a:pt x="569570" y="176032"/>
                    <a:pt x="628650" y="152400"/>
                  </a:cubicBezTo>
                  <a:cubicBezTo>
                    <a:pt x="635242" y="149763"/>
                    <a:pt x="641350" y="146050"/>
                    <a:pt x="647700" y="142875"/>
                  </a:cubicBezTo>
                  <a:lnTo>
                    <a:pt x="714375" y="133350"/>
                  </a:lnTo>
                  <a:lnTo>
                    <a:pt x="847725" y="38100"/>
                  </a:lnTo>
                  <a:lnTo>
                    <a:pt x="933450" y="142875"/>
                  </a:lnTo>
                  <a:lnTo>
                    <a:pt x="1152525" y="0"/>
                  </a:lnTo>
                  <a:lnTo>
                    <a:pt x="1343025" y="114300"/>
                  </a:lnTo>
                  <a:lnTo>
                    <a:pt x="1390650" y="266700"/>
                  </a:lnTo>
                  <a:lnTo>
                    <a:pt x="1371600" y="361950"/>
                  </a:lnTo>
                  <a:lnTo>
                    <a:pt x="1323975" y="381000"/>
                  </a:lnTo>
                  <a:lnTo>
                    <a:pt x="1409700" y="504825"/>
                  </a:lnTo>
                  <a:lnTo>
                    <a:pt x="1304925" y="723900"/>
                  </a:lnTo>
                  <a:lnTo>
                    <a:pt x="1247775" y="657225"/>
                  </a:lnTo>
                  <a:lnTo>
                    <a:pt x="1209675" y="676275"/>
                  </a:lnTo>
                  <a:lnTo>
                    <a:pt x="1219200" y="762000"/>
                  </a:lnTo>
                  <a:lnTo>
                    <a:pt x="1171575" y="847725"/>
                  </a:lnTo>
                  <a:lnTo>
                    <a:pt x="1200150" y="942975"/>
                  </a:lnTo>
                  <a:lnTo>
                    <a:pt x="1181100" y="1009650"/>
                  </a:lnTo>
                  <a:lnTo>
                    <a:pt x="1219200" y="1190625"/>
                  </a:lnTo>
                  <a:lnTo>
                    <a:pt x="1162050" y="1466850"/>
                  </a:lnTo>
                  <a:lnTo>
                    <a:pt x="1085850" y="1590675"/>
                  </a:lnTo>
                  <a:lnTo>
                    <a:pt x="990600" y="1533525"/>
                  </a:lnTo>
                  <a:lnTo>
                    <a:pt x="962025" y="1409700"/>
                  </a:lnTo>
                  <a:lnTo>
                    <a:pt x="1095375" y="1238250"/>
                  </a:lnTo>
                  <a:lnTo>
                    <a:pt x="904875" y="1152525"/>
                  </a:lnTo>
                  <a:lnTo>
                    <a:pt x="838200" y="1171575"/>
                  </a:lnTo>
                  <a:lnTo>
                    <a:pt x="800100" y="1095375"/>
                  </a:lnTo>
                  <a:lnTo>
                    <a:pt x="457200" y="971550"/>
                  </a:lnTo>
                  <a:lnTo>
                    <a:pt x="419100" y="990600"/>
                  </a:lnTo>
                  <a:lnTo>
                    <a:pt x="419100" y="933450"/>
                  </a:lnTo>
                  <a:lnTo>
                    <a:pt x="304800" y="914400"/>
                  </a:lnTo>
                  <a:lnTo>
                    <a:pt x="104775" y="1047750"/>
                  </a:lnTo>
                  <a:lnTo>
                    <a:pt x="95250" y="914400"/>
                  </a:lnTo>
                  <a:lnTo>
                    <a:pt x="28575" y="885825"/>
                  </a:lnTo>
                  <a:lnTo>
                    <a:pt x="66675" y="714375"/>
                  </a:lnTo>
                  <a:lnTo>
                    <a:pt x="38100" y="590550"/>
                  </a:lnTo>
                  <a:lnTo>
                    <a:pt x="57150" y="523875"/>
                  </a:lnTo>
                  <a:lnTo>
                    <a:pt x="0" y="447675"/>
                  </a:lnTo>
                  <a:lnTo>
                    <a:pt x="76200" y="3238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64" name="Forma livre 263"/>
            <p:cNvSpPr/>
            <p:nvPr/>
          </p:nvSpPr>
          <p:spPr>
            <a:xfrm>
              <a:off x="4497018" y="2676351"/>
              <a:ext cx="774051" cy="263640"/>
            </a:xfrm>
            <a:custGeom>
              <a:avLst/>
              <a:gdLst>
                <a:gd name="connsiteX0" fmla="*/ 95250 w 990600"/>
                <a:gd name="connsiteY0" fmla="*/ 47625 h 314325"/>
                <a:gd name="connsiteX1" fmla="*/ 104775 w 990600"/>
                <a:gd name="connsiteY1" fmla="*/ 142875 h 314325"/>
                <a:gd name="connsiteX2" fmla="*/ 0 w 990600"/>
                <a:gd name="connsiteY2" fmla="*/ 228600 h 314325"/>
                <a:gd name="connsiteX3" fmla="*/ 66675 w 990600"/>
                <a:gd name="connsiteY3" fmla="*/ 304800 h 314325"/>
                <a:gd name="connsiteX4" fmla="*/ 276225 w 990600"/>
                <a:gd name="connsiteY4" fmla="*/ 180975 h 314325"/>
                <a:gd name="connsiteX5" fmla="*/ 476250 w 990600"/>
                <a:gd name="connsiteY5" fmla="*/ 295275 h 314325"/>
                <a:gd name="connsiteX6" fmla="*/ 523875 w 990600"/>
                <a:gd name="connsiteY6" fmla="*/ 257175 h 314325"/>
                <a:gd name="connsiteX7" fmla="*/ 609600 w 990600"/>
                <a:gd name="connsiteY7" fmla="*/ 295275 h 314325"/>
                <a:gd name="connsiteX8" fmla="*/ 752475 w 990600"/>
                <a:gd name="connsiteY8" fmla="*/ 314325 h 314325"/>
                <a:gd name="connsiteX9" fmla="*/ 800100 w 990600"/>
                <a:gd name="connsiteY9" fmla="*/ 238125 h 314325"/>
                <a:gd name="connsiteX10" fmla="*/ 904875 w 990600"/>
                <a:gd name="connsiteY10" fmla="*/ 228600 h 314325"/>
                <a:gd name="connsiteX11" fmla="*/ 990600 w 990600"/>
                <a:gd name="connsiteY11" fmla="*/ 47625 h 314325"/>
                <a:gd name="connsiteX12" fmla="*/ 952500 w 990600"/>
                <a:gd name="connsiteY12" fmla="*/ 0 h 314325"/>
                <a:gd name="connsiteX13" fmla="*/ 828675 w 990600"/>
                <a:gd name="connsiteY13" fmla="*/ 66675 h 314325"/>
                <a:gd name="connsiteX14" fmla="*/ 723900 w 990600"/>
                <a:gd name="connsiteY14" fmla="*/ 85725 h 314325"/>
                <a:gd name="connsiteX15" fmla="*/ 638175 w 990600"/>
                <a:gd name="connsiteY15" fmla="*/ 161925 h 314325"/>
                <a:gd name="connsiteX16" fmla="*/ 600075 w 990600"/>
                <a:gd name="connsiteY16" fmla="*/ 76200 h 314325"/>
                <a:gd name="connsiteX17" fmla="*/ 638175 w 990600"/>
                <a:gd name="connsiteY17" fmla="*/ 19050 h 314325"/>
                <a:gd name="connsiteX18" fmla="*/ 590550 w 990600"/>
                <a:gd name="connsiteY18" fmla="*/ 0 h 314325"/>
                <a:gd name="connsiteX19" fmla="*/ 457200 w 990600"/>
                <a:gd name="connsiteY19" fmla="*/ 76200 h 314325"/>
                <a:gd name="connsiteX20" fmla="*/ 390525 w 990600"/>
                <a:gd name="connsiteY20" fmla="*/ 47625 h 314325"/>
                <a:gd name="connsiteX21" fmla="*/ 314325 w 990600"/>
                <a:gd name="connsiteY21" fmla="*/ 76200 h 314325"/>
                <a:gd name="connsiteX22" fmla="*/ 219075 w 990600"/>
                <a:gd name="connsiteY22" fmla="*/ 0 h 314325"/>
                <a:gd name="connsiteX23" fmla="*/ 95250 w 990600"/>
                <a:gd name="connsiteY23" fmla="*/ 476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0600" h="314325">
                  <a:moveTo>
                    <a:pt x="95250" y="47625"/>
                  </a:moveTo>
                  <a:lnTo>
                    <a:pt x="104775" y="142875"/>
                  </a:lnTo>
                  <a:lnTo>
                    <a:pt x="0" y="228600"/>
                  </a:lnTo>
                  <a:lnTo>
                    <a:pt x="66675" y="304800"/>
                  </a:lnTo>
                  <a:lnTo>
                    <a:pt x="276225" y="180975"/>
                  </a:lnTo>
                  <a:lnTo>
                    <a:pt x="476250" y="295275"/>
                  </a:lnTo>
                  <a:lnTo>
                    <a:pt x="523875" y="257175"/>
                  </a:lnTo>
                  <a:lnTo>
                    <a:pt x="609600" y="295275"/>
                  </a:lnTo>
                  <a:lnTo>
                    <a:pt x="752475" y="314325"/>
                  </a:lnTo>
                  <a:lnTo>
                    <a:pt x="800100" y="238125"/>
                  </a:lnTo>
                  <a:lnTo>
                    <a:pt x="904875" y="228600"/>
                  </a:lnTo>
                  <a:lnTo>
                    <a:pt x="990600" y="47625"/>
                  </a:lnTo>
                  <a:lnTo>
                    <a:pt x="952500" y="0"/>
                  </a:lnTo>
                  <a:lnTo>
                    <a:pt x="828675" y="66675"/>
                  </a:lnTo>
                  <a:lnTo>
                    <a:pt x="723900" y="85725"/>
                  </a:lnTo>
                  <a:lnTo>
                    <a:pt x="638175" y="161925"/>
                  </a:lnTo>
                  <a:lnTo>
                    <a:pt x="600075" y="76200"/>
                  </a:lnTo>
                  <a:lnTo>
                    <a:pt x="638175" y="19050"/>
                  </a:lnTo>
                  <a:lnTo>
                    <a:pt x="590550" y="0"/>
                  </a:lnTo>
                  <a:lnTo>
                    <a:pt x="457200" y="76200"/>
                  </a:lnTo>
                  <a:lnTo>
                    <a:pt x="390525" y="47625"/>
                  </a:lnTo>
                  <a:lnTo>
                    <a:pt x="314325" y="76200"/>
                  </a:lnTo>
                  <a:lnTo>
                    <a:pt x="219075" y="0"/>
                  </a:lnTo>
                  <a:lnTo>
                    <a:pt x="95250" y="476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5" name="Forma livre 264"/>
            <p:cNvSpPr/>
            <p:nvPr/>
          </p:nvSpPr>
          <p:spPr>
            <a:xfrm>
              <a:off x="4885908" y="2978259"/>
              <a:ext cx="203093" cy="280648"/>
            </a:xfrm>
            <a:custGeom>
              <a:avLst/>
              <a:gdLst>
                <a:gd name="connsiteX0" fmla="*/ 38100 w 257175"/>
                <a:gd name="connsiteY0" fmla="*/ 0 h 333375"/>
                <a:gd name="connsiteX1" fmla="*/ 257175 w 257175"/>
                <a:gd name="connsiteY1" fmla="*/ 142875 h 333375"/>
                <a:gd name="connsiteX2" fmla="*/ 95250 w 257175"/>
                <a:gd name="connsiteY2" fmla="*/ 333375 h 333375"/>
                <a:gd name="connsiteX3" fmla="*/ 0 w 257175"/>
                <a:gd name="connsiteY3" fmla="*/ 238125 h 333375"/>
                <a:gd name="connsiteX4" fmla="*/ 57150 w 257175"/>
                <a:gd name="connsiteY4" fmla="*/ 180975 h 333375"/>
                <a:gd name="connsiteX5" fmla="*/ 57150 w 257175"/>
                <a:gd name="connsiteY5" fmla="*/ 114300 h 333375"/>
                <a:gd name="connsiteX6" fmla="*/ 38100 w 257175"/>
                <a:gd name="connsiteY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333375">
                  <a:moveTo>
                    <a:pt x="38100" y="0"/>
                  </a:moveTo>
                  <a:lnTo>
                    <a:pt x="257175" y="142875"/>
                  </a:lnTo>
                  <a:lnTo>
                    <a:pt x="95250" y="333375"/>
                  </a:lnTo>
                  <a:lnTo>
                    <a:pt x="0" y="238125"/>
                  </a:lnTo>
                  <a:lnTo>
                    <a:pt x="57150" y="180975"/>
                  </a:lnTo>
                  <a:lnTo>
                    <a:pt x="57150" y="114300"/>
                  </a:lnTo>
                  <a:lnTo>
                    <a:pt x="3810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6" name="Forma livre 265"/>
            <p:cNvSpPr/>
            <p:nvPr/>
          </p:nvSpPr>
          <p:spPr>
            <a:xfrm>
              <a:off x="4899371" y="2876205"/>
              <a:ext cx="314219" cy="212613"/>
            </a:xfrm>
            <a:custGeom>
              <a:avLst/>
              <a:gdLst>
                <a:gd name="connsiteX0" fmla="*/ 0 w 400050"/>
                <a:gd name="connsiteY0" fmla="*/ 95250 h 257175"/>
                <a:gd name="connsiteX1" fmla="*/ 238125 w 400050"/>
                <a:gd name="connsiteY1" fmla="*/ 257175 h 257175"/>
                <a:gd name="connsiteX2" fmla="*/ 381000 w 400050"/>
                <a:gd name="connsiteY2" fmla="*/ 66675 h 257175"/>
                <a:gd name="connsiteX3" fmla="*/ 400050 w 400050"/>
                <a:gd name="connsiteY3" fmla="*/ 0 h 257175"/>
                <a:gd name="connsiteX4" fmla="*/ 314325 w 400050"/>
                <a:gd name="connsiteY4" fmla="*/ 19050 h 257175"/>
                <a:gd name="connsiteX5" fmla="*/ 266700 w 400050"/>
                <a:gd name="connsiteY5" fmla="*/ 95250 h 257175"/>
                <a:gd name="connsiteX6" fmla="*/ 85725 w 400050"/>
                <a:gd name="connsiteY6" fmla="*/ 66675 h 257175"/>
                <a:gd name="connsiteX7" fmla="*/ 38100 w 400050"/>
                <a:gd name="connsiteY7" fmla="*/ 28575 h 257175"/>
                <a:gd name="connsiteX8" fmla="*/ 0 w 400050"/>
                <a:gd name="connsiteY8" fmla="*/ 952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257175">
                  <a:moveTo>
                    <a:pt x="0" y="95250"/>
                  </a:moveTo>
                  <a:lnTo>
                    <a:pt x="238125" y="257175"/>
                  </a:lnTo>
                  <a:lnTo>
                    <a:pt x="381000" y="66675"/>
                  </a:lnTo>
                  <a:lnTo>
                    <a:pt x="400050" y="0"/>
                  </a:lnTo>
                  <a:lnTo>
                    <a:pt x="314325" y="19050"/>
                  </a:lnTo>
                  <a:lnTo>
                    <a:pt x="266700" y="95250"/>
                  </a:lnTo>
                  <a:lnTo>
                    <a:pt x="85725" y="66675"/>
                  </a:lnTo>
                  <a:lnTo>
                    <a:pt x="38100" y="28575"/>
                  </a:lnTo>
                  <a:lnTo>
                    <a:pt x="0" y="952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7" name="Forma livre 266"/>
            <p:cNvSpPr/>
            <p:nvPr/>
          </p:nvSpPr>
          <p:spPr>
            <a:xfrm>
              <a:off x="4830396" y="2340420"/>
              <a:ext cx="410019" cy="246631"/>
            </a:xfrm>
            <a:custGeom>
              <a:avLst/>
              <a:gdLst>
                <a:gd name="connsiteX0" fmla="*/ 200025 w 523875"/>
                <a:gd name="connsiteY0" fmla="*/ 0 h 295275"/>
                <a:gd name="connsiteX1" fmla="*/ 257175 w 523875"/>
                <a:gd name="connsiteY1" fmla="*/ 38100 h 295275"/>
                <a:gd name="connsiteX2" fmla="*/ 409575 w 523875"/>
                <a:gd name="connsiteY2" fmla="*/ 38100 h 295275"/>
                <a:gd name="connsiteX3" fmla="*/ 514350 w 523875"/>
                <a:gd name="connsiteY3" fmla="*/ 142875 h 295275"/>
                <a:gd name="connsiteX4" fmla="*/ 523875 w 523875"/>
                <a:gd name="connsiteY4" fmla="*/ 257175 h 295275"/>
                <a:gd name="connsiteX5" fmla="*/ 304800 w 523875"/>
                <a:gd name="connsiteY5" fmla="*/ 247650 h 295275"/>
                <a:gd name="connsiteX6" fmla="*/ 276225 w 523875"/>
                <a:gd name="connsiteY6" fmla="*/ 295275 h 295275"/>
                <a:gd name="connsiteX7" fmla="*/ 180975 w 523875"/>
                <a:gd name="connsiteY7" fmla="*/ 295275 h 295275"/>
                <a:gd name="connsiteX8" fmla="*/ 152400 w 523875"/>
                <a:gd name="connsiteY8" fmla="*/ 238125 h 295275"/>
                <a:gd name="connsiteX9" fmla="*/ 171450 w 523875"/>
                <a:gd name="connsiteY9" fmla="*/ 190500 h 295275"/>
                <a:gd name="connsiteX10" fmla="*/ 57150 w 523875"/>
                <a:gd name="connsiteY10" fmla="*/ 247650 h 295275"/>
                <a:gd name="connsiteX11" fmla="*/ 0 w 523875"/>
                <a:gd name="connsiteY11" fmla="*/ 247650 h 295275"/>
                <a:gd name="connsiteX12" fmla="*/ 123825 w 523875"/>
                <a:gd name="connsiteY12" fmla="*/ 38100 h 295275"/>
                <a:gd name="connsiteX13" fmla="*/ 200025 w 523875"/>
                <a:gd name="connsiteY13"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875" h="295275">
                  <a:moveTo>
                    <a:pt x="200025" y="0"/>
                  </a:moveTo>
                  <a:lnTo>
                    <a:pt x="257175" y="38100"/>
                  </a:lnTo>
                  <a:lnTo>
                    <a:pt x="409575" y="38100"/>
                  </a:lnTo>
                  <a:lnTo>
                    <a:pt x="514350" y="142875"/>
                  </a:lnTo>
                  <a:lnTo>
                    <a:pt x="523875" y="257175"/>
                  </a:lnTo>
                  <a:lnTo>
                    <a:pt x="304800" y="247650"/>
                  </a:lnTo>
                  <a:lnTo>
                    <a:pt x="276225" y="295275"/>
                  </a:lnTo>
                  <a:lnTo>
                    <a:pt x="180975" y="295275"/>
                  </a:lnTo>
                  <a:lnTo>
                    <a:pt x="152400" y="238125"/>
                  </a:lnTo>
                  <a:lnTo>
                    <a:pt x="171450" y="190500"/>
                  </a:lnTo>
                  <a:lnTo>
                    <a:pt x="57150" y="247650"/>
                  </a:lnTo>
                  <a:lnTo>
                    <a:pt x="0" y="247650"/>
                  </a:lnTo>
                  <a:lnTo>
                    <a:pt x="123825" y="38100"/>
                  </a:lnTo>
                  <a:lnTo>
                    <a:pt x="20002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8" name="Forma livre 267"/>
            <p:cNvSpPr/>
            <p:nvPr/>
          </p:nvSpPr>
          <p:spPr>
            <a:xfrm>
              <a:off x="4799739" y="2514766"/>
              <a:ext cx="486657" cy="280649"/>
            </a:xfrm>
            <a:custGeom>
              <a:avLst/>
              <a:gdLst>
                <a:gd name="connsiteX0" fmla="*/ 38100 w 619125"/>
                <a:gd name="connsiteY0" fmla="*/ 57150 h 333375"/>
                <a:gd name="connsiteX1" fmla="*/ 0 w 619125"/>
                <a:gd name="connsiteY1" fmla="*/ 114300 h 333375"/>
                <a:gd name="connsiteX2" fmla="*/ 38100 w 619125"/>
                <a:gd name="connsiteY2" fmla="*/ 219075 h 333375"/>
                <a:gd name="connsiteX3" fmla="*/ 76200 w 619125"/>
                <a:gd name="connsiteY3" fmla="*/ 247650 h 333375"/>
                <a:gd name="connsiteX4" fmla="*/ 219075 w 619125"/>
                <a:gd name="connsiteY4" fmla="*/ 161925 h 333375"/>
                <a:gd name="connsiteX5" fmla="*/ 276225 w 619125"/>
                <a:gd name="connsiteY5" fmla="*/ 190500 h 333375"/>
                <a:gd name="connsiteX6" fmla="*/ 247650 w 619125"/>
                <a:gd name="connsiteY6" fmla="*/ 285750 h 333375"/>
                <a:gd name="connsiteX7" fmla="*/ 266700 w 619125"/>
                <a:gd name="connsiteY7" fmla="*/ 333375 h 333375"/>
                <a:gd name="connsiteX8" fmla="*/ 371475 w 619125"/>
                <a:gd name="connsiteY8" fmla="*/ 238125 h 333375"/>
                <a:gd name="connsiteX9" fmla="*/ 457200 w 619125"/>
                <a:gd name="connsiteY9" fmla="*/ 228600 h 333375"/>
                <a:gd name="connsiteX10" fmla="*/ 542925 w 619125"/>
                <a:gd name="connsiteY10" fmla="*/ 180975 h 333375"/>
                <a:gd name="connsiteX11" fmla="*/ 619125 w 619125"/>
                <a:gd name="connsiteY11" fmla="*/ 228600 h 333375"/>
                <a:gd name="connsiteX12" fmla="*/ 590550 w 619125"/>
                <a:gd name="connsiteY12" fmla="*/ 104775 h 333375"/>
                <a:gd name="connsiteX13" fmla="*/ 542925 w 619125"/>
                <a:gd name="connsiteY13" fmla="*/ 57150 h 333375"/>
                <a:gd name="connsiteX14" fmla="*/ 371475 w 619125"/>
                <a:gd name="connsiteY14" fmla="*/ 57150 h 333375"/>
                <a:gd name="connsiteX15" fmla="*/ 314325 w 619125"/>
                <a:gd name="connsiteY15" fmla="*/ 123825 h 333375"/>
                <a:gd name="connsiteX16" fmla="*/ 238125 w 619125"/>
                <a:gd name="connsiteY16" fmla="*/ 104775 h 333375"/>
                <a:gd name="connsiteX17" fmla="*/ 171450 w 619125"/>
                <a:gd name="connsiteY17" fmla="*/ 38100 h 333375"/>
                <a:gd name="connsiteX18" fmla="*/ 171450 w 619125"/>
                <a:gd name="connsiteY18" fmla="*/ 0 h 333375"/>
                <a:gd name="connsiteX19" fmla="*/ 123825 w 619125"/>
                <a:gd name="connsiteY19" fmla="*/ 47625 h 333375"/>
                <a:gd name="connsiteX20" fmla="*/ 38100 w 619125"/>
                <a:gd name="connsiteY20" fmla="*/ 571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9125" h="333375">
                  <a:moveTo>
                    <a:pt x="38100" y="57150"/>
                  </a:moveTo>
                  <a:lnTo>
                    <a:pt x="0" y="114300"/>
                  </a:lnTo>
                  <a:lnTo>
                    <a:pt x="38100" y="219075"/>
                  </a:lnTo>
                  <a:lnTo>
                    <a:pt x="76200" y="247650"/>
                  </a:lnTo>
                  <a:lnTo>
                    <a:pt x="219075" y="161925"/>
                  </a:lnTo>
                  <a:lnTo>
                    <a:pt x="276225" y="190500"/>
                  </a:lnTo>
                  <a:lnTo>
                    <a:pt x="247650" y="285750"/>
                  </a:lnTo>
                  <a:lnTo>
                    <a:pt x="266700" y="333375"/>
                  </a:lnTo>
                  <a:cubicBezTo>
                    <a:pt x="357445" y="242630"/>
                    <a:pt x="316280" y="265722"/>
                    <a:pt x="371475" y="238125"/>
                  </a:cubicBezTo>
                  <a:lnTo>
                    <a:pt x="457200" y="228600"/>
                  </a:lnTo>
                  <a:lnTo>
                    <a:pt x="542925" y="180975"/>
                  </a:lnTo>
                  <a:lnTo>
                    <a:pt x="619125" y="228600"/>
                  </a:lnTo>
                  <a:lnTo>
                    <a:pt x="590550" y="104775"/>
                  </a:lnTo>
                  <a:lnTo>
                    <a:pt x="542925" y="57150"/>
                  </a:lnTo>
                  <a:lnTo>
                    <a:pt x="371475" y="57150"/>
                  </a:lnTo>
                  <a:lnTo>
                    <a:pt x="314325" y="123825"/>
                  </a:lnTo>
                  <a:lnTo>
                    <a:pt x="238125" y="104775"/>
                  </a:lnTo>
                  <a:lnTo>
                    <a:pt x="171450" y="38100"/>
                  </a:lnTo>
                  <a:lnTo>
                    <a:pt x="171450" y="0"/>
                  </a:lnTo>
                  <a:lnTo>
                    <a:pt x="123825" y="47625"/>
                  </a:lnTo>
                  <a:lnTo>
                    <a:pt x="38100" y="571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69" name="Forma livre 268"/>
            <p:cNvSpPr/>
            <p:nvPr/>
          </p:nvSpPr>
          <p:spPr>
            <a:xfrm>
              <a:off x="3539023" y="3773435"/>
              <a:ext cx="103461" cy="89296"/>
            </a:xfrm>
            <a:custGeom>
              <a:avLst/>
              <a:gdLst>
                <a:gd name="connsiteX0" fmla="*/ 123825 w 133350"/>
                <a:gd name="connsiteY0" fmla="*/ 0 h 104775"/>
                <a:gd name="connsiteX1" fmla="*/ 133350 w 133350"/>
                <a:gd name="connsiteY1" fmla="*/ 95250 h 104775"/>
                <a:gd name="connsiteX2" fmla="*/ 19050 w 133350"/>
                <a:gd name="connsiteY2" fmla="*/ 104775 h 104775"/>
                <a:gd name="connsiteX3" fmla="*/ 0 w 133350"/>
                <a:gd name="connsiteY3" fmla="*/ 9525 h 104775"/>
                <a:gd name="connsiteX4" fmla="*/ 123825 w 133350"/>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04775">
                  <a:moveTo>
                    <a:pt x="123825" y="0"/>
                  </a:moveTo>
                  <a:lnTo>
                    <a:pt x="133350" y="95250"/>
                  </a:lnTo>
                  <a:lnTo>
                    <a:pt x="19050" y="104775"/>
                  </a:lnTo>
                  <a:lnTo>
                    <a:pt x="0" y="9525"/>
                  </a:lnTo>
                  <a:lnTo>
                    <a:pt x="12382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grpSp>
      <p:grpSp>
        <p:nvGrpSpPr>
          <p:cNvPr id="270" name="Grupo 113"/>
          <p:cNvGrpSpPr>
            <a:grpSpLocks/>
          </p:cNvGrpSpPr>
          <p:nvPr/>
        </p:nvGrpSpPr>
        <p:grpSpPr bwMode="auto">
          <a:xfrm>
            <a:off x="4840652" y="5379116"/>
            <a:ext cx="486956" cy="490123"/>
            <a:chOff x="285720" y="928670"/>
            <a:chExt cx="5000676" cy="5357849"/>
          </a:xfrm>
          <a:solidFill>
            <a:schemeClr val="accent3"/>
          </a:solidFill>
        </p:grpSpPr>
        <p:sp>
          <p:nvSpPr>
            <p:cNvPr id="271" name="Forma livre 270"/>
            <p:cNvSpPr/>
            <p:nvPr/>
          </p:nvSpPr>
          <p:spPr>
            <a:xfrm>
              <a:off x="2205519" y="1328382"/>
              <a:ext cx="1609412" cy="1675391"/>
            </a:xfrm>
            <a:custGeom>
              <a:avLst/>
              <a:gdLst>
                <a:gd name="connsiteX0" fmla="*/ 28575 w 2057400"/>
                <a:gd name="connsiteY0" fmla="*/ 200025 h 2000250"/>
                <a:gd name="connsiteX1" fmla="*/ 304800 w 2057400"/>
                <a:gd name="connsiteY1" fmla="*/ 85725 h 2000250"/>
                <a:gd name="connsiteX2" fmla="*/ 466725 w 2057400"/>
                <a:gd name="connsiteY2" fmla="*/ 114300 h 2000250"/>
                <a:gd name="connsiteX3" fmla="*/ 485775 w 2057400"/>
                <a:gd name="connsiteY3" fmla="*/ 76200 h 2000250"/>
                <a:gd name="connsiteX4" fmla="*/ 447675 w 2057400"/>
                <a:gd name="connsiteY4" fmla="*/ 19050 h 2000250"/>
                <a:gd name="connsiteX5" fmla="*/ 628650 w 2057400"/>
                <a:gd name="connsiteY5" fmla="*/ 0 h 2000250"/>
                <a:gd name="connsiteX6" fmla="*/ 666750 w 2057400"/>
                <a:gd name="connsiteY6" fmla="*/ 114300 h 2000250"/>
                <a:gd name="connsiteX7" fmla="*/ 847725 w 2057400"/>
                <a:gd name="connsiteY7" fmla="*/ 190500 h 2000250"/>
                <a:gd name="connsiteX8" fmla="*/ 1076325 w 2057400"/>
                <a:gd name="connsiteY8" fmla="*/ 628650 h 2000250"/>
                <a:gd name="connsiteX9" fmla="*/ 1076325 w 2057400"/>
                <a:gd name="connsiteY9" fmla="*/ 628650 h 2000250"/>
                <a:gd name="connsiteX10" fmla="*/ 1266825 w 2057400"/>
                <a:gd name="connsiteY10" fmla="*/ 628650 h 2000250"/>
                <a:gd name="connsiteX11" fmla="*/ 1352550 w 2057400"/>
                <a:gd name="connsiteY11" fmla="*/ 723900 h 2000250"/>
                <a:gd name="connsiteX12" fmla="*/ 1400175 w 2057400"/>
                <a:gd name="connsiteY12" fmla="*/ 628650 h 2000250"/>
                <a:gd name="connsiteX13" fmla="*/ 1390650 w 2057400"/>
                <a:gd name="connsiteY13" fmla="*/ 428625 h 2000250"/>
                <a:gd name="connsiteX14" fmla="*/ 1695450 w 2057400"/>
                <a:gd name="connsiteY14" fmla="*/ 476250 h 2000250"/>
                <a:gd name="connsiteX15" fmla="*/ 1619250 w 2057400"/>
                <a:gd name="connsiteY15" fmla="*/ 609600 h 2000250"/>
                <a:gd name="connsiteX16" fmla="*/ 1381125 w 2057400"/>
                <a:gd name="connsiteY16" fmla="*/ 676275 h 2000250"/>
                <a:gd name="connsiteX17" fmla="*/ 1362075 w 2057400"/>
                <a:gd name="connsiteY17" fmla="*/ 733425 h 2000250"/>
                <a:gd name="connsiteX18" fmla="*/ 1504950 w 2057400"/>
                <a:gd name="connsiteY18" fmla="*/ 752475 h 2000250"/>
                <a:gd name="connsiteX19" fmla="*/ 1562100 w 2057400"/>
                <a:gd name="connsiteY19" fmla="*/ 733425 h 2000250"/>
                <a:gd name="connsiteX20" fmla="*/ 1781175 w 2057400"/>
                <a:gd name="connsiteY20" fmla="*/ 561975 h 2000250"/>
                <a:gd name="connsiteX21" fmla="*/ 1895475 w 2057400"/>
                <a:gd name="connsiteY21" fmla="*/ 533400 h 2000250"/>
                <a:gd name="connsiteX22" fmla="*/ 2057400 w 2057400"/>
                <a:gd name="connsiteY22" fmla="*/ 609600 h 2000250"/>
                <a:gd name="connsiteX23" fmla="*/ 1971675 w 2057400"/>
                <a:gd name="connsiteY23" fmla="*/ 952500 h 2000250"/>
                <a:gd name="connsiteX24" fmla="*/ 1819275 w 2057400"/>
                <a:gd name="connsiteY24" fmla="*/ 1171575 h 2000250"/>
                <a:gd name="connsiteX25" fmla="*/ 1638300 w 2057400"/>
                <a:gd name="connsiteY25" fmla="*/ 1276350 h 2000250"/>
                <a:gd name="connsiteX26" fmla="*/ 1714500 w 2057400"/>
                <a:gd name="connsiteY26" fmla="*/ 1323975 h 2000250"/>
                <a:gd name="connsiteX27" fmla="*/ 1704975 w 2057400"/>
                <a:gd name="connsiteY27" fmla="*/ 1457325 h 2000250"/>
                <a:gd name="connsiteX28" fmla="*/ 1581150 w 2057400"/>
                <a:gd name="connsiteY28" fmla="*/ 1514475 h 2000250"/>
                <a:gd name="connsiteX29" fmla="*/ 1524000 w 2057400"/>
                <a:gd name="connsiteY29" fmla="*/ 1657350 h 2000250"/>
                <a:gd name="connsiteX30" fmla="*/ 1581150 w 2057400"/>
                <a:gd name="connsiteY30" fmla="*/ 1724025 h 2000250"/>
                <a:gd name="connsiteX31" fmla="*/ 1419225 w 2057400"/>
                <a:gd name="connsiteY31" fmla="*/ 1943100 h 2000250"/>
                <a:gd name="connsiteX32" fmla="*/ 1419225 w 2057400"/>
                <a:gd name="connsiteY32" fmla="*/ 2000250 h 2000250"/>
                <a:gd name="connsiteX33" fmla="*/ 352425 w 2057400"/>
                <a:gd name="connsiteY33" fmla="*/ 1933575 h 2000250"/>
                <a:gd name="connsiteX34" fmla="*/ 209550 w 2057400"/>
                <a:gd name="connsiteY34" fmla="*/ 1828800 h 2000250"/>
                <a:gd name="connsiteX35" fmla="*/ 66675 w 2057400"/>
                <a:gd name="connsiteY35" fmla="*/ 1485900 h 2000250"/>
                <a:gd name="connsiteX36" fmla="*/ 438150 w 2057400"/>
                <a:gd name="connsiteY36" fmla="*/ 733425 h 2000250"/>
                <a:gd name="connsiteX37" fmla="*/ 342900 w 2057400"/>
                <a:gd name="connsiteY37" fmla="*/ 742950 h 2000250"/>
                <a:gd name="connsiteX38" fmla="*/ 238125 w 2057400"/>
                <a:gd name="connsiteY38" fmla="*/ 666750 h 2000250"/>
                <a:gd name="connsiteX39" fmla="*/ 104775 w 2057400"/>
                <a:gd name="connsiteY39" fmla="*/ 666750 h 2000250"/>
                <a:gd name="connsiteX40" fmla="*/ 0 w 2057400"/>
                <a:gd name="connsiteY40" fmla="*/ 447675 h 2000250"/>
                <a:gd name="connsiteX41" fmla="*/ 28575 w 2057400"/>
                <a:gd name="connsiteY41" fmla="*/ 200025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57400" h="2000250">
                  <a:moveTo>
                    <a:pt x="28575" y="200025"/>
                  </a:moveTo>
                  <a:cubicBezTo>
                    <a:pt x="307769" y="94124"/>
                    <a:pt x="304800" y="193726"/>
                    <a:pt x="304800" y="85725"/>
                  </a:cubicBezTo>
                  <a:cubicBezTo>
                    <a:pt x="460321" y="114885"/>
                    <a:pt x="405515" y="114300"/>
                    <a:pt x="466725" y="114300"/>
                  </a:cubicBezTo>
                  <a:lnTo>
                    <a:pt x="485775" y="76200"/>
                  </a:lnTo>
                  <a:lnTo>
                    <a:pt x="447675" y="19050"/>
                  </a:lnTo>
                  <a:lnTo>
                    <a:pt x="628650" y="0"/>
                  </a:lnTo>
                  <a:lnTo>
                    <a:pt x="666750" y="114300"/>
                  </a:lnTo>
                  <a:lnTo>
                    <a:pt x="847725" y="190500"/>
                  </a:lnTo>
                  <a:lnTo>
                    <a:pt x="1076325" y="628650"/>
                  </a:lnTo>
                  <a:lnTo>
                    <a:pt x="1076325" y="628650"/>
                  </a:lnTo>
                  <a:lnTo>
                    <a:pt x="1266825" y="628650"/>
                  </a:lnTo>
                  <a:lnTo>
                    <a:pt x="1352550" y="723900"/>
                  </a:lnTo>
                  <a:lnTo>
                    <a:pt x="1400175" y="628650"/>
                  </a:lnTo>
                  <a:lnTo>
                    <a:pt x="1390650" y="428625"/>
                  </a:lnTo>
                  <a:lnTo>
                    <a:pt x="1695450" y="476250"/>
                  </a:lnTo>
                  <a:lnTo>
                    <a:pt x="1619250" y="609600"/>
                  </a:lnTo>
                  <a:lnTo>
                    <a:pt x="1381125" y="676275"/>
                  </a:lnTo>
                  <a:lnTo>
                    <a:pt x="1362075" y="733425"/>
                  </a:lnTo>
                  <a:lnTo>
                    <a:pt x="1504950" y="752475"/>
                  </a:lnTo>
                  <a:lnTo>
                    <a:pt x="1562100" y="733425"/>
                  </a:lnTo>
                  <a:lnTo>
                    <a:pt x="1781175" y="561975"/>
                  </a:lnTo>
                  <a:lnTo>
                    <a:pt x="1895475" y="533400"/>
                  </a:lnTo>
                  <a:lnTo>
                    <a:pt x="2057400" y="609600"/>
                  </a:lnTo>
                  <a:lnTo>
                    <a:pt x="1971675" y="952500"/>
                  </a:lnTo>
                  <a:lnTo>
                    <a:pt x="1819275" y="1171575"/>
                  </a:lnTo>
                  <a:lnTo>
                    <a:pt x="1638300" y="1276350"/>
                  </a:lnTo>
                  <a:lnTo>
                    <a:pt x="1714500" y="1323975"/>
                  </a:lnTo>
                  <a:lnTo>
                    <a:pt x="1704975" y="1457325"/>
                  </a:lnTo>
                  <a:lnTo>
                    <a:pt x="1581150" y="1514475"/>
                  </a:lnTo>
                  <a:lnTo>
                    <a:pt x="1524000" y="1657350"/>
                  </a:lnTo>
                  <a:lnTo>
                    <a:pt x="1581150" y="1724025"/>
                  </a:lnTo>
                  <a:lnTo>
                    <a:pt x="1419225" y="1943100"/>
                  </a:lnTo>
                  <a:lnTo>
                    <a:pt x="1419225" y="2000250"/>
                  </a:lnTo>
                  <a:lnTo>
                    <a:pt x="352425" y="1933575"/>
                  </a:lnTo>
                  <a:lnTo>
                    <a:pt x="209550" y="1828800"/>
                  </a:lnTo>
                  <a:lnTo>
                    <a:pt x="66675" y="1485900"/>
                  </a:lnTo>
                  <a:lnTo>
                    <a:pt x="438150" y="733425"/>
                  </a:lnTo>
                  <a:lnTo>
                    <a:pt x="342900" y="742950"/>
                  </a:lnTo>
                  <a:lnTo>
                    <a:pt x="238125" y="666750"/>
                  </a:lnTo>
                  <a:lnTo>
                    <a:pt x="104775" y="666750"/>
                  </a:lnTo>
                  <a:lnTo>
                    <a:pt x="0" y="447675"/>
                  </a:lnTo>
                  <a:lnTo>
                    <a:pt x="28575" y="2000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2" name="Forma livre 271"/>
            <p:cNvSpPr/>
            <p:nvPr/>
          </p:nvSpPr>
          <p:spPr>
            <a:xfrm>
              <a:off x="2734326" y="1094510"/>
              <a:ext cx="605446" cy="752649"/>
            </a:xfrm>
            <a:custGeom>
              <a:avLst/>
              <a:gdLst>
                <a:gd name="connsiteX0" fmla="*/ 0 w 771525"/>
                <a:gd name="connsiteY0" fmla="*/ 333375 h 895350"/>
                <a:gd name="connsiteX1" fmla="*/ 209550 w 771525"/>
                <a:gd name="connsiteY1" fmla="*/ 457200 h 895350"/>
                <a:gd name="connsiteX2" fmla="*/ 419100 w 771525"/>
                <a:gd name="connsiteY2" fmla="*/ 895350 h 895350"/>
                <a:gd name="connsiteX3" fmla="*/ 542925 w 771525"/>
                <a:gd name="connsiteY3" fmla="*/ 676275 h 895350"/>
                <a:gd name="connsiteX4" fmla="*/ 771525 w 771525"/>
                <a:gd name="connsiteY4" fmla="*/ 476250 h 895350"/>
                <a:gd name="connsiteX5" fmla="*/ 733425 w 771525"/>
                <a:gd name="connsiteY5" fmla="*/ 390525 h 895350"/>
                <a:gd name="connsiteX6" fmla="*/ 647700 w 771525"/>
                <a:gd name="connsiteY6" fmla="*/ 381000 h 895350"/>
                <a:gd name="connsiteX7" fmla="*/ 609600 w 771525"/>
                <a:gd name="connsiteY7" fmla="*/ 314325 h 895350"/>
                <a:gd name="connsiteX8" fmla="*/ 609600 w 771525"/>
                <a:gd name="connsiteY8" fmla="*/ 219075 h 895350"/>
                <a:gd name="connsiteX9" fmla="*/ 533400 w 771525"/>
                <a:gd name="connsiteY9" fmla="*/ 133350 h 895350"/>
                <a:gd name="connsiteX10" fmla="*/ 561975 w 771525"/>
                <a:gd name="connsiteY10" fmla="*/ 38100 h 895350"/>
                <a:gd name="connsiteX11" fmla="*/ 523875 w 771525"/>
                <a:gd name="connsiteY11" fmla="*/ 0 h 895350"/>
                <a:gd name="connsiteX12" fmla="*/ 419100 w 771525"/>
                <a:gd name="connsiteY12" fmla="*/ 123825 h 895350"/>
                <a:gd name="connsiteX13" fmla="*/ 314325 w 771525"/>
                <a:gd name="connsiteY13" fmla="*/ 342900 h 895350"/>
                <a:gd name="connsiteX14" fmla="*/ 219075 w 771525"/>
                <a:gd name="connsiteY14" fmla="*/ 342900 h 895350"/>
                <a:gd name="connsiteX15" fmla="*/ 152400 w 771525"/>
                <a:gd name="connsiteY15" fmla="*/ 304800 h 895350"/>
                <a:gd name="connsiteX16" fmla="*/ 57150 w 771525"/>
                <a:gd name="connsiteY16" fmla="*/ 352425 h 895350"/>
                <a:gd name="connsiteX17" fmla="*/ 0 w 771525"/>
                <a:gd name="connsiteY17" fmla="*/ 333375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1525" h="895350">
                  <a:moveTo>
                    <a:pt x="0" y="333375"/>
                  </a:moveTo>
                  <a:lnTo>
                    <a:pt x="209550" y="457200"/>
                  </a:lnTo>
                  <a:lnTo>
                    <a:pt x="419100" y="895350"/>
                  </a:lnTo>
                  <a:lnTo>
                    <a:pt x="542925" y="676275"/>
                  </a:lnTo>
                  <a:lnTo>
                    <a:pt x="771525" y="476250"/>
                  </a:lnTo>
                  <a:lnTo>
                    <a:pt x="733425" y="390525"/>
                  </a:lnTo>
                  <a:lnTo>
                    <a:pt x="647700" y="381000"/>
                  </a:lnTo>
                  <a:lnTo>
                    <a:pt x="609600" y="314325"/>
                  </a:lnTo>
                  <a:lnTo>
                    <a:pt x="609600" y="219075"/>
                  </a:lnTo>
                  <a:lnTo>
                    <a:pt x="533400" y="133350"/>
                  </a:lnTo>
                  <a:lnTo>
                    <a:pt x="561975" y="38100"/>
                  </a:lnTo>
                  <a:lnTo>
                    <a:pt x="523875" y="0"/>
                  </a:lnTo>
                  <a:lnTo>
                    <a:pt x="419100" y="123825"/>
                  </a:lnTo>
                  <a:lnTo>
                    <a:pt x="314325" y="342900"/>
                  </a:lnTo>
                  <a:lnTo>
                    <a:pt x="219075" y="342900"/>
                  </a:lnTo>
                  <a:lnTo>
                    <a:pt x="152400" y="304800"/>
                  </a:lnTo>
                  <a:lnTo>
                    <a:pt x="57150" y="352425"/>
                  </a:lnTo>
                  <a:lnTo>
                    <a:pt x="0" y="3333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3" name="Forma livre 272"/>
            <p:cNvSpPr/>
            <p:nvPr/>
          </p:nvSpPr>
          <p:spPr>
            <a:xfrm>
              <a:off x="1481283" y="928670"/>
              <a:ext cx="708909" cy="918489"/>
            </a:xfrm>
            <a:custGeom>
              <a:avLst/>
              <a:gdLst>
                <a:gd name="connsiteX0" fmla="*/ 876300 w 904875"/>
                <a:gd name="connsiteY0" fmla="*/ 657225 h 1095375"/>
                <a:gd name="connsiteX1" fmla="*/ 904875 w 904875"/>
                <a:gd name="connsiteY1" fmla="*/ 819150 h 1095375"/>
                <a:gd name="connsiteX2" fmla="*/ 723900 w 904875"/>
                <a:gd name="connsiteY2" fmla="*/ 828675 h 1095375"/>
                <a:gd name="connsiteX3" fmla="*/ 647700 w 904875"/>
                <a:gd name="connsiteY3" fmla="*/ 971550 h 1095375"/>
                <a:gd name="connsiteX4" fmla="*/ 628650 w 904875"/>
                <a:gd name="connsiteY4" fmla="*/ 1009650 h 1095375"/>
                <a:gd name="connsiteX5" fmla="*/ 581025 w 904875"/>
                <a:gd name="connsiteY5" fmla="*/ 1009650 h 1095375"/>
                <a:gd name="connsiteX6" fmla="*/ 523875 w 904875"/>
                <a:gd name="connsiteY6" fmla="*/ 952500 h 1095375"/>
                <a:gd name="connsiteX7" fmla="*/ 447675 w 904875"/>
                <a:gd name="connsiteY7" fmla="*/ 1009650 h 1095375"/>
                <a:gd name="connsiteX8" fmla="*/ 428625 w 904875"/>
                <a:gd name="connsiteY8" fmla="*/ 1095375 h 1095375"/>
                <a:gd name="connsiteX9" fmla="*/ 333375 w 904875"/>
                <a:gd name="connsiteY9" fmla="*/ 1019175 h 1095375"/>
                <a:gd name="connsiteX10" fmla="*/ 295275 w 904875"/>
                <a:gd name="connsiteY10" fmla="*/ 800100 h 1095375"/>
                <a:gd name="connsiteX11" fmla="*/ 314325 w 904875"/>
                <a:gd name="connsiteY11" fmla="*/ 714375 h 1095375"/>
                <a:gd name="connsiteX12" fmla="*/ 180975 w 904875"/>
                <a:gd name="connsiteY12" fmla="*/ 514350 h 1095375"/>
                <a:gd name="connsiteX13" fmla="*/ 190500 w 904875"/>
                <a:gd name="connsiteY13" fmla="*/ 457200 h 1095375"/>
                <a:gd name="connsiteX14" fmla="*/ 85725 w 904875"/>
                <a:gd name="connsiteY14" fmla="*/ 428625 h 1095375"/>
                <a:gd name="connsiteX15" fmla="*/ 28575 w 904875"/>
                <a:gd name="connsiteY15" fmla="*/ 371475 h 1095375"/>
                <a:gd name="connsiteX16" fmla="*/ 76200 w 904875"/>
                <a:gd name="connsiteY16" fmla="*/ 285750 h 1095375"/>
                <a:gd name="connsiteX17" fmla="*/ 0 w 904875"/>
                <a:gd name="connsiteY17" fmla="*/ 190500 h 1095375"/>
                <a:gd name="connsiteX18" fmla="*/ 171450 w 904875"/>
                <a:gd name="connsiteY18" fmla="*/ 238125 h 1095375"/>
                <a:gd name="connsiteX19" fmla="*/ 228600 w 904875"/>
                <a:gd name="connsiteY19" fmla="*/ 266700 h 1095375"/>
                <a:gd name="connsiteX20" fmla="*/ 266700 w 904875"/>
                <a:gd name="connsiteY20" fmla="*/ 257175 h 1095375"/>
                <a:gd name="connsiteX21" fmla="*/ 285750 w 904875"/>
                <a:gd name="connsiteY21" fmla="*/ 200025 h 1095375"/>
                <a:gd name="connsiteX22" fmla="*/ 514350 w 904875"/>
                <a:gd name="connsiteY22" fmla="*/ 161925 h 1095375"/>
                <a:gd name="connsiteX23" fmla="*/ 676275 w 904875"/>
                <a:gd name="connsiteY23" fmla="*/ 0 h 1095375"/>
                <a:gd name="connsiteX24" fmla="*/ 695325 w 904875"/>
                <a:gd name="connsiteY24" fmla="*/ 104775 h 1095375"/>
                <a:gd name="connsiteX25" fmla="*/ 781050 w 904875"/>
                <a:gd name="connsiteY25" fmla="*/ 180975 h 1095375"/>
                <a:gd name="connsiteX26" fmla="*/ 723900 w 904875"/>
                <a:gd name="connsiteY26" fmla="*/ 447675 h 1095375"/>
                <a:gd name="connsiteX27" fmla="*/ 876300 w 904875"/>
                <a:gd name="connsiteY27" fmla="*/ 65722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4875" h="1095375">
                  <a:moveTo>
                    <a:pt x="876300" y="657225"/>
                  </a:moveTo>
                  <a:lnTo>
                    <a:pt x="904875" y="819150"/>
                  </a:lnTo>
                  <a:lnTo>
                    <a:pt x="723900" y="828675"/>
                  </a:lnTo>
                  <a:lnTo>
                    <a:pt x="647700" y="971550"/>
                  </a:lnTo>
                  <a:lnTo>
                    <a:pt x="628650" y="1009650"/>
                  </a:lnTo>
                  <a:lnTo>
                    <a:pt x="581025" y="1009650"/>
                  </a:lnTo>
                  <a:lnTo>
                    <a:pt x="523875" y="952500"/>
                  </a:lnTo>
                  <a:lnTo>
                    <a:pt x="447675" y="1009650"/>
                  </a:lnTo>
                  <a:lnTo>
                    <a:pt x="428625" y="1095375"/>
                  </a:lnTo>
                  <a:lnTo>
                    <a:pt x="333375" y="1019175"/>
                  </a:lnTo>
                  <a:lnTo>
                    <a:pt x="295275" y="800100"/>
                  </a:lnTo>
                  <a:lnTo>
                    <a:pt x="314325" y="714375"/>
                  </a:lnTo>
                  <a:lnTo>
                    <a:pt x="180975" y="514350"/>
                  </a:lnTo>
                  <a:lnTo>
                    <a:pt x="190500" y="457200"/>
                  </a:lnTo>
                  <a:lnTo>
                    <a:pt x="85725" y="428625"/>
                  </a:lnTo>
                  <a:lnTo>
                    <a:pt x="28575" y="371475"/>
                  </a:lnTo>
                  <a:lnTo>
                    <a:pt x="76200" y="285750"/>
                  </a:lnTo>
                  <a:lnTo>
                    <a:pt x="0" y="190500"/>
                  </a:lnTo>
                  <a:lnTo>
                    <a:pt x="171450" y="238125"/>
                  </a:lnTo>
                  <a:lnTo>
                    <a:pt x="228600" y="266700"/>
                  </a:lnTo>
                  <a:lnTo>
                    <a:pt x="266700" y="257175"/>
                  </a:lnTo>
                  <a:lnTo>
                    <a:pt x="285750" y="200025"/>
                  </a:lnTo>
                  <a:lnTo>
                    <a:pt x="514350" y="161925"/>
                  </a:lnTo>
                  <a:lnTo>
                    <a:pt x="676275" y="0"/>
                  </a:lnTo>
                  <a:lnTo>
                    <a:pt x="695325" y="104775"/>
                  </a:lnTo>
                  <a:lnTo>
                    <a:pt x="781050" y="180975"/>
                  </a:lnTo>
                  <a:lnTo>
                    <a:pt x="723900" y="447675"/>
                  </a:lnTo>
                  <a:lnTo>
                    <a:pt x="876300" y="6572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4" name="Forma livre 273"/>
            <p:cNvSpPr/>
            <p:nvPr/>
          </p:nvSpPr>
          <p:spPr>
            <a:xfrm>
              <a:off x="293385" y="1358149"/>
              <a:ext cx="2222521" cy="1637118"/>
            </a:xfrm>
            <a:custGeom>
              <a:avLst/>
              <a:gdLst>
                <a:gd name="connsiteX0" fmla="*/ 1962150 w 2838450"/>
                <a:gd name="connsiteY0" fmla="*/ 600075 h 1952625"/>
                <a:gd name="connsiteX1" fmla="*/ 1990725 w 2838450"/>
                <a:gd name="connsiteY1" fmla="*/ 504825 h 1952625"/>
                <a:gd name="connsiteX2" fmla="*/ 2028825 w 2838450"/>
                <a:gd name="connsiteY2" fmla="*/ 466725 h 1952625"/>
                <a:gd name="connsiteX3" fmla="*/ 2085975 w 2838450"/>
                <a:gd name="connsiteY3" fmla="*/ 514350 h 1952625"/>
                <a:gd name="connsiteX4" fmla="*/ 2162175 w 2838450"/>
                <a:gd name="connsiteY4" fmla="*/ 523875 h 1952625"/>
                <a:gd name="connsiteX5" fmla="*/ 2266950 w 2838450"/>
                <a:gd name="connsiteY5" fmla="*/ 323850 h 1952625"/>
                <a:gd name="connsiteX6" fmla="*/ 2428875 w 2838450"/>
                <a:gd name="connsiteY6" fmla="*/ 323850 h 1952625"/>
                <a:gd name="connsiteX7" fmla="*/ 2419350 w 2838450"/>
                <a:gd name="connsiteY7" fmla="*/ 400050 h 1952625"/>
                <a:gd name="connsiteX8" fmla="*/ 2524125 w 2838450"/>
                <a:gd name="connsiteY8" fmla="*/ 638175 h 1952625"/>
                <a:gd name="connsiteX9" fmla="*/ 2676525 w 2838450"/>
                <a:gd name="connsiteY9" fmla="*/ 647700 h 1952625"/>
                <a:gd name="connsiteX10" fmla="*/ 2762250 w 2838450"/>
                <a:gd name="connsiteY10" fmla="*/ 714375 h 1952625"/>
                <a:gd name="connsiteX11" fmla="*/ 2838450 w 2838450"/>
                <a:gd name="connsiteY11" fmla="*/ 704850 h 1952625"/>
                <a:gd name="connsiteX12" fmla="*/ 2486025 w 2838450"/>
                <a:gd name="connsiteY12" fmla="*/ 1428750 h 1952625"/>
                <a:gd name="connsiteX13" fmla="*/ 2533650 w 2838450"/>
                <a:gd name="connsiteY13" fmla="*/ 1562100 h 1952625"/>
                <a:gd name="connsiteX14" fmla="*/ 2495550 w 2838450"/>
                <a:gd name="connsiteY14" fmla="*/ 1666875 h 1952625"/>
                <a:gd name="connsiteX15" fmla="*/ 2495550 w 2838450"/>
                <a:gd name="connsiteY15" fmla="*/ 1762125 h 1952625"/>
                <a:gd name="connsiteX16" fmla="*/ 1952625 w 2838450"/>
                <a:gd name="connsiteY16" fmla="*/ 1781175 h 1952625"/>
                <a:gd name="connsiteX17" fmla="*/ 1876425 w 2838450"/>
                <a:gd name="connsiteY17" fmla="*/ 1790700 h 1952625"/>
                <a:gd name="connsiteX18" fmla="*/ 1743075 w 2838450"/>
                <a:gd name="connsiteY18" fmla="*/ 1647825 h 1952625"/>
                <a:gd name="connsiteX19" fmla="*/ 1619250 w 2838450"/>
                <a:gd name="connsiteY19" fmla="*/ 1657350 h 1952625"/>
                <a:gd name="connsiteX20" fmla="*/ 1457325 w 2838450"/>
                <a:gd name="connsiteY20" fmla="*/ 1828800 h 1952625"/>
                <a:gd name="connsiteX21" fmla="*/ 1181100 w 2838450"/>
                <a:gd name="connsiteY21" fmla="*/ 1885950 h 1952625"/>
                <a:gd name="connsiteX22" fmla="*/ 1114425 w 2838450"/>
                <a:gd name="connsiteY22" fmla="*/ 1952625 h 1952625"/>
                <a:gd name="connsiteX23" fmla="*/ 495300 w 2838450"/>
                <a:gd name="connsiteY23" fmla="*/ 1657350 h 1952625"/>
                <a:gd name="connsiteX24" fmla="*/ 0 w 2838450"/>
                <a:gd name="connsiteY24" fmla="*/ 1533525 h 1952625"/>
                <a:gd name="connsiteX25" fmla="*/ 123825 w 2838450"/>
                <a:gd name="connsiteY25" fmla="*/ 1409700 h 1952625"/>
                <a:gd name="connsiteX26" fmla="*/ 85725 w 2838450"/>
                <a:gd name="connsiteY26" fmla="*/ 1285875 h 1952625"/>
                <a:gd name="connsiteX27" fmla="*/ 152400 w 2838450"/>
                <a:gd name="connsiteY27" fmla="*/ 1190625 h 1952625"/>
                <a:gd name="connsiteX28" fmla="*/ 304800 w 2838450"/>
                <a:gd name="connsiteY28" fmla="*/ 1085850 h 1952625"/>
                <a:gd name="connsiteX29" fmla="*/ 485775 w 2838450"/>
                <a:gd name="connsiteY29" fmla="*/ 1057275 h 1952625"/>
                <a:gd name="connsiteX30" fmla="*/ 571500 w 2838450"/>
                <a:gd name="connsiteY30" fmla="*/ 1085850 h 1952625"/>
                <a:gd name="connsiteX31" fmla="*/ 619125 w 2838450"/>
                <a:gd name="connsiteY31" fmla="*/ 1038225 h 1952625"/>
                <a:gd name="connsiteX32" fmla="*/ 695325 w 2838450"/>
                <a:gd name="connsiteY32" fmla="*/ 533400 h 1952625"/>
                <a:gd name="connsiteX33" fmla="*/ 628650 w 2838450"/>
                <a:gd name="connsiteY33" fmla="*/ 457200 h 1952625"/>
                <a:gd name="connsiteX34" fmla="*/ 628650 w 2838450"/>
                <a:gd name="connsiteY34" fmla="*/ 457200 h 1952625"/>
                <a:gd name="connsiteX35" fmla="*/ 590550 w 2838450"/>
                <a:gd name="connsiteY35" fmla="*/ 276225 h 1952625"/>
                <a:gd name="connsiteX36" fmla="*/ 666750 w 2838450"/>
                <a:gd name="connsiteY36" fmla="*/ 257175 h 1952625"/>
                <a:gd name="connsiteX37" fmla="*/ 714375 w 2838450"/>
                <a:gd name="connsiteY37" fmla="*/ 257175 h 1952625"/>
                <a:gd name="connsiteX38" fmla="*/ 742950 w 2838450"/>
                <a:gd name="connsiteY38" fmla="*/ 219075 h 1952625"/>
                <a:gd name="connsiteX39" fmla="*/ 695325 w 2838450"/>
                <a:gd name="connsiteY39" fmla="*/ 161925 h 1952625"/>
                <a:gd name="connsiteX40" fmla="*/ 619125 w 2838450"/>
                <a:gd name="connsiteY40" fmla="*/ 152400 h 1952625"/>
                <a:gd name="connsiteX41" fmla="*/ 628650 w 2838450"/>
                <a:gd name="connsiteY41" fmla="*/ 85725 h 1952625"/>
                <a:gd name="connsiteX42" fmla="*/ 676275 w 2838450"/>
                <a:gd name="connsiteY42" fmla="*/ 66675 h 1952625"/>
                <a:gd name="connsiteX43" fmla="*/ 885825 w 2838450"/>
                <a:gd name="connsiteY43" fmla="*/ 57150 h 1952625"/>
                <a:gd name="connsiteX44" fmla="*/ 933450 w 2838450"/>
                <a:gd name="connsiteY44" fmla="*/ 57150 h 1952625"/>
                <a:gd name="connsiteX45" fmla="*/ 1000125 w 2838450"/>
                <a:gd name="connsiteY45" fmla="*/ 0 h 1952625"/>
                <a:gd name="connsiteX46" fmla="*/ 1047750 w 2838450"/>
                <a:gd name="connsiteY46" fmla="*/ 47625 h 1952625"/>
                <a:gd name="connsiteX47" fmla="*/ 1066800 w 2838450"/>
                <a:gd name="connsiteY47" fmla="*/ 161925 h 1952625"/>
                <a:gd name="connsiteX48" fmla="*/ 1152525 w 2838450"/>
                <a:gd name="connsiteY48" fmla="*/ 171450 h 1952625"/>
                <a:gd name="connsiteX49" fmla="*/ 1209675 w 2838450"/>
                <a:gd name="connsiteY49" fmla="*/ 219075 h 1952625"/>
                <a:gd name="connsiteX50" fmla="*/ 1304925 w 2838450"/>
                <a:gd name="connsiteY50" fmla="*/ 171450 h 1952625"/>
                <a:gd name="connsiteX51" fmla="*/ 1333500 w 2838450"/>
                <a:gd name="connsiteY51" fmla="*/ 219075 h 1952625"/>
                <a:gd name="connsiteX52" fmla="*/ 1609725 w 2838450"/>
                <a:gd name="connsiteY52" fmla="*/ 28575 h 1952625"/>
                <a:gd name="connsiteX53" fmla="*/ 1695450 w 2838450"/>
                <a:gd name="connsiteY53" fmla="*/ 19050 h 1952625"/>
                <a:gd name="connsiteX54" fmla="*/ 1790700 w 2838450"/>
                <a:gd name="connsiteY54" fmla="*/ 190500 h 1952625"/>
                <a:gd name="connsiteX55" fmla="*/ 1809750 w 2838450"/>
                <a:gd name="connsiteY55" fmla="*/ 476250 h 1952625"/>
                <a:gd name="connsiteX56" fmla="*/ 1962150 w 2838450"/>
                <a:gd name="connsiteY56" fmla="*/ 600075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8450" h="1952625">
                  <a:moveTo>
                    <a:pt x="1962150" y="600075"/>
                  </a:moveTo>
                  <a:lnTo>
                    <a:pt x="1990725" y="504825"/>
                  </a:lnTo>
                  <a:lnTo>
                    <a:pt x="2028825" y="466725"/>
                  </a:lnTo>
                  <a:lnTo>
                    <a:pt x="2085975" y="514350"/>
                  </a:lnTo>
                  <a:lnTo>
                    <a:pt x="2162175" y="523875"/>
                  </a:lnTo>
                  <a:lnTo>
                    <a:pt x="2266950" y="323850"/>
                  </a:lnTo>
                  <a:lnTo>
                    <a:pt x="2428875" y="323850"/>
                  </a:lnTo>
                  <a:lnTo>
                    <a:pt x="2419350" y="400050"/>
                  </a:lnTo>
                  <a:lnTo>
                    <a:pt x="2524125" y="638175"/>
                  </a:lnTo>
                  <a:lnTo>
                    <a:pt x="2676525" y="647700"/>
                  </a:lnTo>
                  <a:lnTo>
                    <a:pt x="2762250" y="714375"/>
                  </a:lnTo>
                  <a:lnTo>
                    <a:pt x="2838450" y="704850"/>
                  </a:lnTo>
                  <a:lnTo>
                    <a:pt x="2486025" y="1428750"/>
                  </a:lnTo>
                  <a:lnTo>
                    <a:pt x="2533650" y="1562100"/>
                  </a:lnTo>
                  <a:lnTo>
                    <a:pt x="2495550" y="1666875"/>
                  </a:lnTo>
                  <a:lnTo>
                    <a:pt x="2495550" y="1762125"/>
                  </a:lnTo>
                  <a:lnTo>
                    <a:pt x="1952625" y="1781175"/>
                  </a:lnTo>
                  <a:lnTo>
                    <a:pt x="1876425" y="1790700"/>
                  </a:lnTo>
                  <a:lnTo>
                    <a:pt x="1743075" y="1647825"/>
                  </a:lnTo>
                  <a:lnTo>
                    <a:pt x="1619250" y="1657350"/>
                  </a:lnTo>
                  <a:cubicBezTo>
                    <a:pt x="1472310" y="1833678"/>
                    <a:pt x="1550768" y="1828800"/>
                    <a:pt x="1457325" y="1828800"/>
                  </a:cubicBezTo>
                  <a:lnTo>
                    <a:pt x="1181100" y="1885950"/>
                  </a:lnTo>
                  <a:lnTo>
                    <a:pt x="1114425" y="1952625"/>
                  </a:lnTo>
                  <a:lnTo>
                    <a:pt x="495300" y="1657350"/>
                  </a:lnTo>
                  <a:lnTo>
                    <a:pt x="0" y="1533525"/>
                  </a:lnTo>
                  <a:lnTo>
                    <a:pt x="123825" y="1409700"/>
                  </a:lnTo>
                  <a:lnTo>
                    <a:pt x="85725" y="1285875"/>
                  </a:lnTo>
                  <a:lnTo>
                    <a:pt x="152400" y="1190625"/>
                  </a:lnTo>
                  <a:lnTo>
                    <a:pt x="304800" y="1085850"/>
                  </a:lnTo>
                  <a:lnTo>
                    <a:pt x="485775" y="1057275"/>
                  </a:lnTo>
                  <a:lnTo>
                    <a:pt x="571500" y="1085850"/>
                  </a:lnTo>
                  <a:lnTo>
                    <a:pt x="619125" y="1038225"/>
                  </a:lnTo>
                  <a:lnTo>
                    <a:pt x="695325" y="533400"/>
                  </a:lnTo>
                  <a:lnTo>
                    <a:pt x="628650" y="457200"/>
                  </a:lnTo>
                  <a:lnTo>
                    <a:pt x="628650" y="457200"/>
                  </a:lnTo>
                  <a:lnTo>
                    <a:pt x="590550" y="276225"/>
                  </a:lnTo>
                  <a:lnTo>
                    <a:pt x="666750" y="257175"/>
                  </a:lnTo>
                  <a:lnTo>
                    <a:pt x="714375" y="257175"/>
                  </a:lnTo>
                  <a:lnTo>
                    <a:pt x="742950" y="219075"/>
                  </a:lnTo>
                  <a:lnTo>
                    <a:pt x="695325" y="161925"/>
                  </a:lnTo>
                  <a:lnTo>
                    <a:pt x="619125" y="152400"/>
                  </a:lnTo>
                  <a:lnTo>
                    <a:pt x="628650" y="85725"/>
                  </a:lnTo>
                  <a:lnTo>
                    <a:pt x="676275" y="66675"/>
                  </a:lnTo>
                  <a:lnTo>
                    <a:pt x="885825" y="57150"/>
                  </a:lnTo>
                  <a:lnTo>
                    <a:pt x="933450" y="57150"/>
                  </a:lnTo>
                  <a:lnTo>
                    <a:pt x="1000125" y="0"/>
                  </a:lnTo>
                  <a:lnTo>
                    <a:pt x="1047750" y="47625"/>
                  </a:lnTo>
                  <a:lnTo>
                    <a:pt x="1066800" y="161925"/>
                  </a:lnTo>
                  <a:lnTo>
                    <a:pt x="1152525" y="171450"/>
                  </a:lnTo>
                  <a:lnTo>
                    <a:pt x="1209675" y="219075"/>
                  </a:lnTo>
                  <a:lnTo>
                    <a:pt x="1304925" y="171450"/>
                  </a:lnTo>
                  <a:lnTo>
                    <a:pt x="1333500" y="219075"/>
                  </a:lnTo>
                  <a:lnTo>
                    <a:pt x="1609725" y="28575"/>
                  </a:lnTo>
                  <a:lnTo>
                    <a:pt x="1695450" y="19050"/>
                  </a:lnTo>
                  <a:lnTo>
                    <a:pt x="1790700" y="190500"/>
                  </a:lnTo>
                  <a:lnTo>
                    <a:pt x="1809750" y="476250"/>
                  </a:lnTo>
                  <a:cubicBezTo>
                    <a:pt x="1916487" y="612097"/>
                    <a:pt x="1857996" y="609600"/>
                    <a:pt x="1962150" y="600075"/>
                  </a:cubicBez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5" name="Forma livre 274"/>
            <p:cNvSpPr/>
            <p:nvPr/>
          </p:nvSpPr>
          <p:spPr>
            <a:xfrm>
              <a:off x="285720" y="2680601"/>
              <a:ext cx="873681" cy="497516"/>
            </a:xfrm>
            <a:custGeom>
              <a:avLst/>
              <a:gdLst>
                <a:gd name="connsiteX0" fmla="*/ 1114425 w 1114425"/>
                <a:gd name="connsiteY0" fmla="*/ 419100 h 590550"/>
                <a:gd name="connsiteX1" fmla="*/ 847725 w 1114425"/>
                <a:gd name="connsiteY1" fmla="*/ 590550 h 590550"/>
                <a:gd name="connsiteX2" fmla="*/ 533400 w 1114425"/>
                <a:gd name="connsiteY2" fmla="*/ 571500 h 590550"/>
                <a:gd name="connsiteX3" fmla="*/ 523875 w 1114425"/>
                <a:gd name="connsiteY3" fmla="*/ 314325 h 590550"/>
                <a:gd name="connsiteX4" fmla="*/ 381000 w 1114425"/>
                <a:gd name="connsiteY4" fmla="*/ 419100 h 590550"/>
                <a:gd name="connsiteX5" fmla="*/ 257175 w 1114425"/>
                <a:gd name="connsiteY5" fmla="*/ 400050 h 590550"/>
                <a:gd name="connsiteX6" fmla="*/ 161925 w 1114425"/>
                <a:gd name="connsiteY6" fmla="*/ 295275 h 590550"/>
                <a:gd name="connsiteX7" fmla="*/ 0 w 1114425"/>
                <a:gd name="connsiteY7" fmla="*/ 0 h 590550"/>
                <a:gd name="connsiteX8" fmla="*/ 523875 w 1114425"/>
                <a:gd name="connsiteY8" fmla="*/ 114300 h 590550"/>
                <a:gd name="connsiteX9" fmla="*/ 1114425 w 1114425"/>
                <a:gd name="connsiteY9" fmla="*/ 4191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5" h="590550">
                  <a:moveTo>
                    <a:pt x="1114425" y="419100"/>
                  </a:moveTo>
                  <a:lnTo>
                    <a:pt x="847725" y="590550"/>
                  </a:lnTo>
                  <a:lnTo>
                    <a:pt x="533400" y="571500"/>
                  </a:lnTo>
                  <a:lnTo>
                    <a:pt x="523875" y="314325"/>
                  </a:lnTo>
                  <a:lnTo>
                    <a:pt x="381000" y="419100"/>
                  </a:lnTo>
                  <a:lnTo>
                    <a:pt x="257175" y="400050"/>
                  </a:lnTo>
                  <a:lnTo>
                    <a:pt x="161925" y="295275"/>
                  </a:lnTo>
                  <a:lnTo>
                    <a:pt x="0" y="0"/>
                  </a:lnTo>
                  <a:lnTo>
                    <a:pt x="523875" y="114300"/>
                  </a:lnTo>
                  <a:lnTo>
                    <a:pt x="1114425" y="4191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6" name="Forma livre 275"/>
            <p:cNvSpPr/>
            <p:nvPr/>
          </p:nvSpPr>
          <p:spPr>
            <a:xfrm>
              <a:off x="1190056" y="2761395"/>
              <a:ext cx="873681" cy="765406"/>
            </a:xfrm>
            <a:custGeom>
              <a:avLst/>
              <a:gdLst>
                <a:gd name="connsiteX0" fmla="*/ 0 w 1116218"/>
                <a:gd name="connsiteY0" fmla="*/ 295275 h 914400"/>
                <a:gd name="connsiteX1" fmla="*/ 200025 w 1116218"/>
                <a:gd name="connsiteY1" fmla="*/ 304800 h 914400"/>
                <a:gd name="connsiteX2" fmla="*/ 209550 w 1116218"/>
                <a:gd name="connsiteY2" fmla="*/ 466725 h 914400"/>
                <a:gd name="connsiteX3" fmla="*/ 219075 w 1116218"/>
                <a:gd name="connsiteY3" fmla="*/ 581025 h 914400"/>
                <a:gd name="connsiteX4" fmla="*/ 381000 w 1116218"/>
                <a:gd name="connsiteY4" fmla="*/ 733425 h 914400"/>
                <a:gd name="connsiteX5" fmla="*/ 561975 w 1116218"/>
                <a:gd name="connsiteY5" fmla="*/ 742950 h 914400"/>
                <a:gd name="connsiteX6" fmla="*/ 657225 w 1116218"/>
                <a:gd name="connsiteY6" fmla="*/ 838200 h 914400"/>
                <a:gd name="connsiteX7" fmla="*/ 762000 w 1116218"/>
                <a:gd name="connsiteY7" fmla="*/ 876300 h 914400"/>
                <a:gd name="connsiteX8" fmla="*/ 990600 w 1116218"/>
                <a:gd name="connsiteY8" fmla="*/ 914400 h 914400"/>
                <a:gd name="connsiteX9" fmla="*/ 1114425 w 1116218"/>
                <a:gd name="connsiteY9" fmla="*/ 723900 h 914400"/>
                <a:gd name="connsiteX10" fmla="*/ 1057275 w 1116218"/>
                <a:gd name="connsiteY10" fmla="*/ 600075 h 914400"/>
                <a:gd name="connsiteX11" fmla="*/ 1095375 w 1116218"/>
                <a:gd name="connsiteY11" fmla="*/ 533400 h 914400"/>
                <a:gd name="connsiteX12" fmla="*/ 828675 w 1116218"/>
                <a:gd name="connsiteY12" fmla="*/ 485775 h 914400"/>
                <a:gd name="connsiteX13" fmla="*/ 828675 w 1116218"/>
                <a:gd name="connsiteY13" fmla="*/ 295275 h 914400"/>
                <a:gd name="connsiteX14" fmla="*/ 819150 w 1116218"/>
                <a:gd name="connsiteY14" fmla="*/ 161925 h 914400"/>
                <a:gd name="connsiteX15" fmla="*/ 714375 w 1116218"/>
                <a:gd name="connsiteY15" fmla="*/ 142875 h 914400"/>
                <a:gd name="connsiteX16" fmla="*/ 590550 w 1116218"/>
                <a:gd name="connsiteY16" fmla="*/ 0 h 914400"/>
                <a:gd name="connsiteX17" fmla="*/ 485775 w 1116218"/>
                <a:gd name="connsiteY17" fmla="*/ 9525 h 914400"/>
                <a:gd name="connsiteX18" fmla="*/ 390525 w 1116218"/>
                <a:gd name="connsiteY18" fmla="*/ 161925 h 914400"/>
                <a:gd name="connsiteX19" fmla="*/ 76200 w 1116218"/>
                <a:gd name="connsiteY19" fmla="*/ 238125 h 914400"/>
                <a:gd name="connsiteX20" fmla="*/ 0 w 1116218"/>
                <a:gd name="connsiteY20" fmla="*/ 29527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218" h="914400">
                  <a:moveTo>
                    <a:pt x="0" y="295275"/>
                  </a:moveTo>
                  <a:lnTo>
                    <a:pt x="200025" y="304800"/>
                  </a:lnTo>
                  <a:lnTo>
                    <a:pt x="209550" y="466725"/>
                  </a:lnTo>
                  <a:lnTo>
                    <a:pt x="219075" y="581025"/>
                  </a:lnTo>
                  <a:lnTo>
                    <a:pt x="381000" y="733425"/>
                  </a:lnTo>
                  <a:lnTo>
                    <a:pt x="561975" y="742950"/>
                  </a:lnTo>
                  <a:lnTo>
                    <a:pt x="657225" y="838200"/>
                  </a:lnTo>
                  <a:lnTo>
                    <a:pt x="762000" y="876300"/>
                  </a:lnTo>
                  <a:lnTo>
                    <a:pt x="990600" y="914400"/>
                  </a:lnTo>
                  <a:cubicBezTo>
                    <a:pt x="1116218" y="730805"/>
                    <a:pt x="1114425" y="806519"/>
                    <a:pt x="1114425" y="723900"/>
                  </a:cubicBezTo>
                  <a:lnTo>
                    <a:pt x="1057275" y="600075"/>
                  </a:lnTo>
                  <a:lnTo>
                    <a:pt x="1095375" y="533400"/>
                  </a:lnTo>
                  <a:cubicBezTo>
                    <a:pt x="835078" y="485197"/>
                    <a:pt x="925383" y="485775"/>
                    <a:pt x="828675" y="485775"/>
                  </a:cubicBezTo>
                  <a:lnTo>
                    <a:pt x="828675" y="295275"/>
                  </a:lnTo>
                  <a:lnTo>
                    <a:pt x="819150" y="161925"/>
                  </a:lnTo>
                  <a:lnTo>
                    <a:pt x="714375" y="142875"/>
                  </a:lnTo>
                  <a:lnTo>
                    <a:pt x="590550" y="0"/>
                  </a:lnTo>
                  <a:lnTo>
                    <a:pt x="485775" y="9525"/>
                  </a:lnTo>
                  <a:lnTo>
                    <a:pt x="390525" y="161925"/>
                  </a:lnTo>
                  <a:lnTo>
                    <a:pt x="76200" y="238125"/>
                  </a:lnTo>
                  <a:lnTo>
                    <a:pt x="0" y="2952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7" name="Forma livre 276"/>
            <p:cNvSpPr/>
            <p:nvPr/>
          </p:nvSpPr>
          <p:spPr>
            <a:xfrm>
              <a:off x="3546696" y="1830150"/>
              <a:ext cx="835361" cy="1258670"/>
            </a:xfrm>
            <a:custGeom>
              <a:avLst/>
              <a:gdLst>
                <a:gd name="connsiteX0" fmla="*/ 371475 w 1066800"/>
                <a:gd name="connsiteY0" fmla="*/ 0 h 1504950"/>
                <a:gd name="connsiteX1" fmla="*/ 628650 w 1066800"/>
                <a:gd name="connsiteY1" fmla="*/ 133350 h 1504950"/>
                <a:gd name="connsiteX2" fmla="*/ 600075 w 1066800"/>
                <a:gd name="connsiteY2" fmla="*/ 314325 h 1504950"/>
                <a:gd name="connsiteX3" fmla="*/ 828675 w 1066800"/>
                <a:gd name="connsiteY3" fmla="*/ 209550 h 1504950"/>
                <a:gd name="connsiteX4" fmla="*/ 1066800 w 1066800"/>
                <a:gd name="connsiteY4" fmla="*/ 276225 h 1504950"/>
                <a:gd name="connsiteX5" fmla="*/ 923925 w 1066800"/>
                <a:gd name="connsiteY5" fmla="*/ 400050 h 1504950"/>
                <a:gd name="connsiteX6" fmla="*/ 866775 w 1066800"/>
                <a:gd name="connsiteY6" fmla="*/ 590550 h 1504950"/>
                <a:gd name="connsiteX7" fmla="*/ 885825 w 1066800"/>
                <a:gd name="connsiteY7" fmla="*/ 685800 h 1504950"/>
                <a:gd name="connsiteX8" fmla="*/ 847725 w 1066800"/>
                <a:gd name="connsiteY8" fmla="*/ 771525 h 1504950"/>
                <a:gd name="connsiteX9" fmla="*/ 895350 w 1066800"/>
                <a:gd name="connsiteY9" fmla="*/ 895350 h 1504950"/>
                <a:gd name="connsiteX10" fmla="*/ 704850 w 1066800"/>
                <a:gd name="connsiteY10" fmla="*/ 914400 h 1504950"/>
                <a:gd name="connsiteX11" fmla="*/ 590550 w 1066800"/>
                <a:gd name="connsiteY11" fmla="*/ 1028700 h 1504950"/>
                <a:gd name="connsiteX12" fmla="*/ 457200 w 1066800"/>
                <a:gd name="connsiteY12" fmla="*/ 1066800 h 1504950"/>
                <a:gd name="connsiteX13" fmla="*/ 400050 w 1066800"/>
                <a:gd name="connsiteY13" fmla="*/ 1285875 h 1504950"/>
                <a:gd name="connsiteX14" fmla="*/ 438150 w 1066800"/>
                <a:gd name="connsiteY14" fmla="*/ 1400175 h 1504950"/>
                <a:gd name="connsiteX15" fmla="*/ 400050 w 1066800"/>
                <a:gd name="connsiteY15" fmla="*/ 1504950 h 1504950"/>
                <a:gd name="connsiteX16" fmla="*/ 295275 w 1066800"/>
                <a:gd name="connsiteY16" fmla="*/ 1438275 h 1504950"/>
                <a:gd name="connsiteX17" fmla="*/ 209550 w 1066800"/>
                <a:gd name="connsiteY17" fmla="*/ 1295400 h 1504950"/>
                <a:gd name="connsiteX18" fmla="*/ 266700 w 1066800"/>
                <a:gd name="connsiteY18" fmla="*/ 1152525 h 1504950"/>
                <a:gd name="connsiteX19" fmla="*/ 304800 w 1066800"/>
                <a:gd name="connsiteY19" fmla="*/ 1133475 h 1504950"/>
                <a:gd name="connsiteX20" fmla="*/ 219075 w 1066800"/>
                <a:gd name="connsiteY20" fmla="*/ 1095375 h 1504950"/>
                <a:gd name="connsiteX21" fmla="*/ 114300 w 1066800"/>
                <a:gd name="connsiteY21" fmla="*/ 990600 h 1504950"/>
                <a:gd name="connsiteX22" fmla="*/ 152400 w 1066800"/>
                <a:gd name="connsiteY22" fmla="*/ 733425 h 1504950"/>
                <a:gd name="connsiteX23" fmla="*/ 0 w 1066800"/>
                <a:gd name="connsiteY23" fmla="*/ 657225 h 1504950"/>
                <a:gd name="connsiteX24" fmla="*/ 133350 w 1066800"/>
                <a:gd name="connsiteY24" fmla="*/ 590550 h 1504950"/>
                <a:gd name="connsiteX25" fmla="*/ 295275 w 1066800"/>
                <a:gd name="connsiteY25" fmla="*/ 352425 h 1504950"/>
                <a:gd name="connsiteX26" fmla="*/ 371475 w 1066800"/>
                <a:gd name="connsiteY26" fmla="*/ 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6800" h="1504950">
                  <a:moveTo>
                    <a:pt x="371475" y="0"/>
                  </a:moveTo>
                  <a:lnTo>
                    <a:pt x="628650" y="133350"/>
                  </a:lnTo>
                  <a:lnTo>
                    <a:pt x="600075" y="314325"/>
                  </a:lnTo>
                  <a:lnTo>
                    <a:pt x="828675" y="209550"/>
                  </a:lnTo>
                  <a:lnTo>
                    <a:pt x="1066800" y="276225"/>
                  </a:lnTo>
                  <a:lnTo>
                    <a:pt x="923925" y="400050"/>
                  </a:lnTo>
                  <a:lnTo>
                    <a:pt x="866775" y="590550"/>
                  </a:lnTo>
                  <a:lnTo>
                    <a:pt x="885825" y="685800"/>
                  </a:lnTo>
                  <a:lnTo>
                    <a:pt x="847725" y="771525"/>
                  </a:lnTo>
                  <a:lnTo>
                    <a:pt x="895350" y="895350"/>
                  </a:lnTo>
                  <a:lnTo>
                    <a:pt x="704850" y="914400"/>
                  </a:lnTo>
                  <a:lnTo>
                    <a:pt x="590550" y="1028700"/>
                  </a:lnTo>
                  <a:lnTo>
                    <a:pt x="457200" y="1066800"/>
                  </a:lnTo>
                  <a:lnTo>
                    <a:pt x="400050" y="1285875"/>
                  </a:lnTo>
                  <a:cubicBezTo>
                    <a:pt x="439235" y="1393634"/>
                    <a:pt x="438150" y="1353488"/>
                    <a:pt x="438150" y="1400175"/>
                  </a:cubicBezTo>
                  <a:lnTo>
                    <a:pt x="400050" y="1504950"/>
                  </a:lnTo>
                  <a:lnTo>
                    <a:pt x="295275" y="1438275"/>
                  </a:lnTo>
                  <a:lnTo>
                    <a:pt x="209550" y="1295400"/>
                  </a:lnTo>
                  <a:cubicBezTo>
                    <a:pt x="250291" y="1162992"/>
                    <a:pt x="217114" y="1202111"/>
                    <a:pt x="266700" y="1152525"/>
                  </a:cubicBezTo>
                  <a:lnTo>
                    <a:pt x="304800" y="1133475"/>
                  </a:lnTo>
                  <a:lnTo>
                    <a:pt x="219075" y="1095375"/>
                  </a:lnTo>
                  <a:lnTo>
                    <a:pt x="114300" y="990600"/>
                  </a:lnTo>
                  <a:lnTo>
                    <a:pt x="152400" y="733425"/>
                  </a:lnTo>
                  <a:lnTo>
                    <a:pt x="0" y="657225"/>
                  </a:lnTo>
                  <a:lnTo>
                    <a:pt x="133350" y="590550"/>
                  </a:lnTo>
                  <a:lnTo>
                    <a:pt x="295275" y="352425"/>
                  </a:lnTo>
                  <a:lnTo>
                    <a:pt x="37147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8" name="Forma livre 277"/>
            <p:cNvSpPr/>
            <p:nvPr/>
          </p:nvSpPr>
          <p:spPr>
            <a:xfrm>
              <a:off x="1852981" y="2697610"/>
              <a:ext cx="1463798" cy="1437264"/>
            </a:xfrm>
            <a:custGeom>
              <a:avLst/>
              <a:gdLst>
                <a:gd name="connsiteX0" fmla="*/ 0 w 1866900"/>
                <a:gd name="connsiteY0" fmla="*/ 228600 h 1714500"/>
                <a:gd name="connsiteX1" fmla="*/ 9525 w 1866900"/>
                <a:gd name="connsiteY1" fmla="*/ 447675 h 1714500"/>
                <a:gd name="connsiteX2" fmla="*/ 9525 w 1866900"/>
                <a:gd name="connsiteY2" fmla="*/ 561975 h 1714500"/>
                <a:gd name="connsiteX3" fmla="*/ 276225 w 1866900"/>
                <a:gd name="connsiteY3" fmla="*/ 590550 h 1714500"/>
                <a:gd name="connsiteX4" fmla="*/ 247650 w 1866900"/>
                <a:gd name="connsiteY4" fmla="*/ 685800 h 1714500"/>
                <a:gd name="connsiteX5" fmla="*/ 295275 w 1866900"/>
                <a:gd name="connsiteY5" fmla="*/ 828675 h 1714500"/>
                <a:gd name="connsiteX6" fmla="*/ 171450 w 1866900"/>
                <a:gd name="connsiteY6" fmla="*/ 1000125 h 1714500"/>
                <a:gd name="connsiteX7" fmla="*/ 219075 w 1866900"/>
                <a:gd name="connsiteY7" fmla="*/ 1238250 h 1714500"/>
                <a:gd name="connsiteX8" fmla="*/ 228600 w 1866900"/>
                <a:gd name="connsiteY8" fmla="*/ 1390650 h 1714500"/>
                <a:gd name="connsiteX9" fmla="*/ 476250 w 1866900"/>
                <a:gd name="connsiteY9" fmla="*/ 1428750 h 1714500"/>
                <a:gd name="connsiteX10" fmla="*/ 523875 w 1866900"/>
                <a:gd name="connsiteY10" fmla="*/ 1419225 h 1714500"/>
                <a:gd name="connsiteX11" fmla="*/ 514350 w 1866900"/>
                <a:gd name="connsiteY11" fmla="*/ 1524000 h 1714500"/>
                <a:gd name="connsiteX12" fmla="*/ 581025 w 1866900"/>
                <a:gd name="connsiteY12" fmla="*/ 1600200 h 1714500"/>
                <a:gd name="connsiteX13" fmla="*/ 666750 w 1866900"/>
                <a:gd name="connsiteY13" fmla="*/ 1666875 h 1714500"/>
                <a:gd name="connsiteX14" fmla="*/ 800100 w 1866900"/>
                <a:gd name="connsiteY14" fmla="*/ 1590675 h 1714500"/>
                <a:gd name="connsiteX15" fmla="*/ 895350 w 1866900"/>
                <a:gd name="connsiteY15" fmla="*/ 1562100 h 1714500"/>
                <a:gd name="connsiteX16" fmla="*/ 1047750 w 1866900"/>
                <a:gd name="connsiteY16" fmla="*/ 1657350 h 1714500"/>
                <a:gd name="connsiteX17" fmla="*/ 1295400 w 1866900"/>
                <a:gd name="connsiteY17" fmla="*/ 1600200 h 1714500"/>
                <a:gd name="connsiteX18" fmla="*/ 1304925 w 1866900"/>
                <a:gd name="connsiteY18" fmla="*/ 1714500 h 1714500"/>
                <a:gd name="connsiteX19" fmla="*/ 1371600 w 1866900"/>
                <a:gd name="connsiteY19" fmla="*/ 1714500 h 1714500"/>
                <a:gd name="connsiteX20" fmla="*/ 1371600 w 1866900"/>
                <a:gd name="connsiteY20" fmla="*/ 1600200 h 1714500"/>
                <a:gd name="connsiteX21" fmla="*/ 1533525 w 1866900"/>
                <a:gd name="connsiteY21" fmla="*/ 1352550 h 1714500"/>
                <a:gd name="connsiteX22" fmla="*/ 1590675 w 1866900"/>
                <a:gd name="connsiteY22" fmla="*/ 1323975 h 1714500"/>
                <a:gd name="connsiteX23" fmla="*/ 1638300 w 1866900"/>
                <a:gd name="connsiteY23" fmla="*/ 1228725 h 1714500"/>
                <a:gd name="connsiteX24" fmla="*/ 1733550 w 1866900"/>
                <a:gd name="connsiteY24" fmla="*/ 1181100 h 1714500"/>
                <a:gd name="connsiteX25" fmla="*/ 1809750 w 1866900"/>
                <a:gd name="connsiteY25" fmla="*/ 876300 h 1714500"/>
                <a:gd name="connsiteX26" fmla="*/ 1781175 w 1866900"/>
                <a:gd name="connsiteY26" fmla="*/ 685800 h 1714500"/>
                <a:gd name="connsiteX27" fmla="*/ 1866900 w 1866900"/>
                <a:gd name="connsiteY27" fmla="*/ 381000 h 1714500"/>
                <a:gd name="connsiteX28" fmla="*/ 790575 w 1866900"/>
                <a:gd name="connsiteY28" fmla="*/ 323850 h 1714500"/>
                <a:gd name="connsiteX29" fmla="*/ 638175 w 1866900"/>
                <a:gd name="connsiteY29" fmla="*/ 200025 h 1714500"/>
                <a:gd name="connsiteX30" fmla="*/ 561975 w 1866900"/>
                <a:gd name="connsiteY30" fmla="*/ 0 h 1714500"/>
                <a:gd name="connsiteX31" fmla="*/ 523875 w 1866900"/>
                <a:gd name="connsiteY31" fmla="*/ 85725 h 1714500"/>
                <a:gd name="connsiteX32" fmla="*/ 533400 w 1866900"/>
                <a:gd name="connsiteY32" fmla="*/ 190500 h 1714500"/>
                <a:gd name="connsiteX33" fmla="*/ 0 w 1866900"/>
                <a:gd name="connsiteY33" fmla="*/ 2286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66900" h="1714500">
                  <a:moveTo>
                    <a:pt x="0" y="228600"/>
                  </a:moveTo>
                  <a:lnTo>
                    <a:pt x="9525" y="447675"/>
                  </a:lnTo>
                  <a:lnTo>
                    <a:pt x="9525" y="561975"/>
                  </a:lnTo>
                  <a:lnTo>
                    <a:pt x="276225" y="590550"/>
                  </a:lnTo>
                  <a:lnTo>
                    <a:pt x="247650" y="685800"/>
                  </a:lnTo>
                  <a:lnTo>
                    <a:pt x="295275" y="828675"/>
                  </a:lnTo>
                  <a:lnTo>
                    <a:pt x="171450" y="1000125"/>
                  </a:lnTo>
                  <a:lnTo>
                    <a:pt x="219075" y="1238250"/>
                  </a:lnTo>
                  <a:lnTo>
                    <a:pt x="228600" y="1390650"/>
                  </a:lnTo>
                  <a:lnTo>
                    <a:pt x="476250" y="1428750"/>
                  </a:lnTo>
                  <a:lnTo>
                    <a:pt x="523875" y="1419225"/>
                  </a:lnTo>
                  <a:lnTo>
                    <a:pt x="514350" y="1524000"/>
                  </a:lnTo>
                  <a:cubicBezTo>
                    <a:pt x="556710" y="1608719"/>
                    <a:pt x="524052" y="1600200"/>
                    <a:pt x="581025" y="1600200"/>
                  </a:cubicBezTo>
                  <a:lnTo>
                    <a:pt x="666750" y="1666875"/>
                  </a:lnTo>
                  <a:lnTo>
                    <a:pt x="800100" y="1590675"/>
                  </a:lnTo>
                  <a:lnTo>
                    <a:pt x="895350" y="1562100"/>
                  </a:lnTo>
                  <a:lnTo>
                    <a:pt x="1047750" y="1657350"/>
                  </a:lnTo>
                  <a:lnTo>
                    <a:pt x="1295400" y="1600200"/>
                  </a:lnTo>
                  <a:cubicBezTo>
                    <a:pt x="1285232" y="1712045"/>
                    <a:pt x="1254508" y="1689292"/>
                    <a:pt x="1304925" y="1714500"/>
                  </a:cubicBezTo>
                  <a:lnTo>
                    <a:pt x="1371600" y="1714500"/>
                  </a:lnTo>
                  <a:lnTo>
                    <a:pt x="1371600" y="1600200"/>
                  </a:lnTo>
                  <a:lnTo>
                    <a:pt x="1533525" y="1352550"/>
                  </a:lnTo>
                  <a:lnTo>
                    <a:pt x="1590675" y="1323975"/>
                  </a:lnTo>
                  <a:lnTo>
                    <a:pt x="1638300" y="1228725"/>
                  </a:lnTo>
                  <a:lnTo>
                    <a:pt x="1733550" y="1181100"/>
                  </a:lnTo>
                  <a:lnTo>
                    <a:pt x="1809750" y="876300"/>
                  </a:lnTo>
                  <a:lnTo>
                    <a:pt x="1781175" y="685800"/>
                  </a:lnTo>
                  <a:lnTo>
                    <a:pt x="1866900" y="381000"/>
                  </a:lnTo>
                  <a:lnTo>
                    <a:pt x="790575" y="323850"/>
                  </a:lnTo>
                  <a:lnTo>
                    <a:pt x="638175" y="200025"/>
                  </a:lnTo>
                  <a:lnTo>
                    <a:pt x="561975" y="0"/>
                  </a:lnTo>
                  <a:lnTo>
                    <a:pt x="523875" y="85725"/>
                  </a:lnTo>
                  <a:lnTo>
                    <a:pt x="533400" y="190500"/>
                  </a:lnTo>
                  <a:lnTo>
                    <a:pt x="0" y="2286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79" name="Forma livre 278"/>
            <p:cNvSpPr/>
            <p:nvPr/>
          </p:nvSpPr>
          <p:spPr>
            <a:xfrm>
              <a:off x="2293652" y="4028569"/>
              <a:ext cx="904336" cy="944002"/>
            </a:xfrm>
            <a:custGeom>
              <a:avLst/>
              <a:gdLst>
                <a:gd name="connsiteX0" fmla="*/ 47625 w 1152525"/>
                <a:gd name="connsiteY0" fmla="*/ 85725 h 1123950"/>
                <a:gd name="connsiteX1" fmla="*/ 95250 w 1152525"/>
                <a:gd name="connsiteY1" fmla="*/ 161925 h 1123950"/>
                <a:gd name="connsiteX2" fmla="*/ 19050 w 1152525"/>
                <a:gd name="connsiteY2" fmla="*/ 400050 h 1123950"/>
                <a:gd name="connsiteX3" fmla="*/ 47625 w 1152525"/>
                <a:gd name="connsiteY3" fmla="*/ 447675 h 1123950"/>
                <a:gd name="connsiteX4" fmla="*/ 0 w 1152525"/>
                <a:gd name="connsiteY4" fmla="*/ 504825 h 1123950"/>
                <a:gd name="connsiteX5" fmla="*/ 57150 w 1152525"/>
                <a:gd name="connsiteY5" fmla="*/ 600075 h 1123950"/>
                <a:gd name="connsiteX6" fmla="*/ 38100 w 1152525"/>
                <a:gd name="connsiteY6" fmla="*/ 781050 h 1123950"/>
                <a:gd name="connsiteX7" fmla="*/ 228600 w 1152525"/>
                <a:gd name="connsiteY7" fmla="*/ 838200 h 1123950"/>
                <a:gd name="connsiteX8" fmla="*/ 276225 w 1152525"/>
                <a:gd name="connsiteY8" fmla="*/ 809625 h 1123950"/>
                <a:gd name="connsiteX9" fmla="*/ 371475 w 1152525"/>
                <a:gd name="connsiteY9" fmla="*/ 828675 h 1123950"/>
                <a:gd name="connsiteX10" fmla="*/ 400050 w 1152525"/>
                <a:gd name="connsiteY10" fmla="*/ 933450 h 1123950"/>
                <a:gd name="connsiteX11" fmla="*/ 438150 w 1152525"/>
                <a:gd name="connsiteY11" fmla="*/ 1019175 h 1123950"/>
                <a:gd name="connsiteX12" fmla="*/ 447675 w 1152525"/>
                <a:gd name="connsiteY12" fmla="*/ 1123950 h 1123950"/>
                <a:gd name="connsiteX13" fmla="*/ 581025 w 1152525"/>
                <a:gd name="connsiteY13" fmla="*/ 1085850 h 1123950"/>
                <a:gd name="connsiteX14" fmla="*/ 619125 w 1152525"/>
                <a:gd name="connsiteY14" fmla="*/ 1123950 h 1123950"/>
                <a:gd name="connsiteX15" fmla="*/ 695325 w 1152525"/>
                <a:gd name="connsiteY15" fmla="*/ 971550 h 1123950"/>
                <a:gd name="connsiteX16" fmla="*/ 962025 w 1152525"/>
                <a:gd name="connsiteY16" fmla="*/ 771525 h 1123950"/>
                <a:gd name="connsiteX17" fmla="*/ 1076325 w 1152525"/>
                <a:gd name="connsiteY17" fmla="*/ 523875 h 1123950"/>
                <a:gd name="connsiteX18" fmla="*/ 1143000 w 1152525"/>
                <a:gd name="connsiteY18" fmla="*/ 495300 h 1123950"/>
                <a:gd name="connsiteX19" fmla="*/ 1152525 w 1152525"/>
                <a:gd name="connsiteY19" fmla="*/ 352425 h 1123950"/>
                <a:gd name="connsiteX20" fmla="*/ 857250 w 1152525"/>
                <a:gd name="connsiteY20" fmla="*/ 209550 h 1123950"/>
                <a:gd name="connsiteX21" fmla="*/ 828675 w 1152525"/>
                <a:gd name="connsiteY21" fmla="*/ 152400 h 1123950"/>
                <a:gd name="connsiteX22" fmla="*/ 704850 w 1152525"/>
                <a:gd name="connsiteY22" fmla="*/ 152400 h 1123950"/>
                <a:gd name="connsiteX23" fmla="*/ 666750 w 1152525"/>
                <a:gd name="connsiteY23" fmla="*/ 123825 h 1123950"/>
                <a:gd name="connsiteX24" fmla="*/ 714375 w 1152525"/>
                <a:gd name="connsiteY24" fmla="*/ 47625 h 1123950"/>
                <a:gd name="connsiteX25" fmla="*/ 485775 w 1152525"/>
                <a:gd name="connsiteY25" fmla="*/ 104775 h 1123950"/>
                <a:gd name="connsiteX26" fmla="*/ 333375 w 1152525"/>
                <a:gd name="connsiteY26" fmla="*/ 0 h 1123950"/>
                <a:gd name="connsiteX27" fmla="*/ 104775 w 1152525"/>
                <a:gd name="connsiteY27" fmla="*/ 104775 h 1123950"/>
                <a:gd name="connsiteX28" fmla="*/ 47625 w 1152525"/>
                <a:gd name="connsiteY28" fmla="*/ 85725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2525" h="1123950">
                  <a:moveTo>
                    <a:pt x="47625" y="85725"/>
                  </a:moveTo>
                  <a:lnTo>
                    <a:pt x="95250" y="161925"/>
                  </a:lnTo>
                  <a:lnTo>
                    <a:pt x="19050" y="400050"/>
                  </a:lnTo>
                  <a:lnTo>
                    <a:pt x="47625" y="447675"/>
                  </a:lnTo>
                  <a:lnTo>
                    <a:pt x="0" y="504825"/>
                  </a:lnTo>
                  <a:lnTo>
                    <a:pt x="57150" y="600075"/>
                  </a:lnTo>
                  <a:lnTo>
                    <a:pt x="38100" y="781050"/>
                  </a:lnTo>
                  <a:lnTo>
                    <a:pt x="228600" y="838200"/>
                  </a:lnTo>
                  <a:lnTo>
                    <a:pt x="276225" y="809625"/>
                  </a:lnTo>
                  <a:lnTo>
                    <a:pt x="371475" y="828675"/>
                  </a:lnTo>
                  <a:lnTo>
                    <a:pt x="400050" y="933450"/>
                  </a:lnTo>
                  <a:lnTo>
                    <a:pt x="438150" y="1019175"/>
                  </a:lnTo>
                  <a:lnTo>
                    <a:pt x="447675" y="1123950"/>
                  </a:lnTo>
                  <a:lnTo>
                    <a:pt x="581025" y="1085850"/>
                  </a:lnTo>
                  <a:lnTo>
                    <a:pt x="619125" y="1123950"/>
                  </a:lnTo>
                  <a:lnTo>
                    <a:pt x="695325" y="971550"/>
                  </a:lnTo>
                  <a:lnTo>
                    <a:pt x="962025" y="771525"/>
                  </a:lnTo>
                  <a:lnTo>
                    <a:pt x="1076325" y="523875"/>
                  </a:lnTo>
                  <a:lnTo>
                    <a:pt x="1143000" y="495300"/>
                  </a:lnTo>
                  <a:lnTo>
                    <a:pt x="1152525" y="352425"/>
                  </a:lnTo>
                  <a:lnTo>
                    <a:pt x="857250" y="209550"/>
                  </a:lnTo>
                  <a:lnTo>
                    <a:pt x="828675" y="152400"/>
                  </a:lnTo>
                  <a:lnTo>
                    <a:pt x="704850" y="152400"/>
                  </a:lnTo>
                  <a:lnTo>
                    <a:pt x="666750" y="123825"/>
                  </a:lnTo>
                  <a:lnTo>
                    <a:pt x="714375" y="47625"/>
                  </a:lnTo>
                  <a:lnTo>
                    <a:pt x="485775" y="104775"/>
                  </a:lnTo>
                  <a:lnTo>
                    <a:pt x="333375" y="0"/>
                  </a:lnTo>
                  <a:lnTo>
                    <a:pt x="104775" y="104775"/>
                  </a:lnTo>
                  <a:lnTo>
                    <a:pt x="47625" y="857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0" name="Forma livre 279"/>
            <p:cNvSpPr/>
            <p:nvPr/>
          </p:nvSpPr>
          <p:spPr>
            <a:xfrm>
              <a:off x="3270797" y="2395700"/>
              <a:ext cx="582453" cy="1109839"/>
            </a:xfrm>
            <a:custGeom>
              <a:avLst/>
              <a:gdLst>
                <a:gd name="connsiteX0" fmla="*/ 38100 w 742950"/>
                <a:gd name="connsiteY0" fmla="*/ 1190625 h 1323975"/>
                <a:gd name="connsiteX1" fmla="*/ 200025 w 742950"/>
                <a:gd name="connsiteY1" fmla="*/ 1314450 h 1323975"/>
                <a:gd name="connsiteX2" fmla="*/ 200025 w 742950"/>
                <a:gd name="connsiteY2" fmla="*/ 1314450 h 1323975"/>
                <a:gd name="connsiteX3" fmla="*/ 209550 w 742950"/>
                <a:gd name="connsiteY3" fmla="*/ 1238250 h 1323975"/>
                <a:gd name="connsiteX4" fmla="*/ 314325 w 742950"/>
                <a:gd name="connsiteY4" fmla="*/ 1238250 h 1323975"/>
                <a:gd name="connsiteX5" fmla="*/ 342900 w 742950"/>
                <a:gd name="connsiteY5" fmla="*/ 1304925 h 1323975"/>
                <a:gd name="connsiteX6" fmla="*/ 457200 w 742950"/>
                <a:gd name="connsiteY6" fmla="*/ 1323975 h 1323975"/>
                <a:gd name="connsiteX7" fmla="*/ 723900 w 742950"/>
                <a:gd name="connsiteY7" fmla="*/ 1238250 h 1323975"/>
                <a:gd name="connsiteX8" fmla="*/ 695325 w 742950"/>
                <a:gd name="connsiteY8" fmla="*/ 1123950 h 1323975"/>
                <a:gd name="connsiteX9" fmla="*/ 723900 w 742950"/>
                <a:gd name="connsiteY9" fmla="*/ 1038225 h 1323975"/>
                <a:gd name="connsiteX10" fmla="*/ 647700 w 742950"/>
                <a:gd name="connsiteY10" fmla="*/ 971550 h 1323975"/>
                <a:gd name="connsiteX11" fmla="*/ 742950 w 742950"/>
                <a:gd name="connsiteY11" fmla="*/ 838200 h 1323975"/>
                <a:gd name="connsiteX12" fmla="*/ 628650 w 742950"/>
                <a:gd name="connsiteY12" fmla="*/ 781050 h 1323975"/>
                <a:gd name="connsiteX13" fmla="*/ 533400 w 742950"/>
                <a:gd name="connsiteY13" fmla="*/ 619125 h 1323975"/>
                <a:gd name="connsiteX14" fmla="*/ 571500 w 742950"/>
                <a:gd name="connsiteY14" fmla="*/ 504825 h 1323975"/>
                <a:gd name="connsiteX15" fmla="*/ 609600 w 742950"/>
                <a:gd name="connsiteY15" fmla="*/ 457200 h 1323975"/>
                <a:gd name="connsiteX16" fmla="*/ 447675 w 742950"/>
                <a:gd name="connsiteY16" fmla="*/ 323850 h 1323975"/>
                <a:gd name="connsiteX17" fmla="*/ 485775 w 742950"/>
                <a:gd name="connsiteY17" fmla="*/ 47625 h 1323975"/>
                <a:gd name="connsiteX18" fmla="*/ 333375 w 742950"/>
                <a:gd name="connsiteY18" fmla="*/ 0 h 1323975"/>
                <a:gd name="connsiteX19" fmla="*/ 371475 w 742950"/>
                <a:gd name="connsiteY19" fmla="*/ 47625 h 1323975"/>
                <a:gd name="connsiteX20" fmla="*/ 371475 w 742950"/>
                <a:gd name="connsiteY20" fmla="*/ 209550 h 1323975"/>
                <a:gd name="connsiteX21" fmla="*/ 228600 w 742950"/>
                <a:gd name="connsiteY21" fmla="*/ 266700 h 1323975"/>
                <a:gd name="connsiteX22" fmla="*/ 190500 w 742950"/>
                <a:gd name="connsiteY22" fmla="*/ 390525 h 1323975"/>
                <a:gd name="connsiteX23" fmla="*/ 257175 w 742950"/>
                <a:gd name="connsiteY23" fmla="*/ 457200 h 1323975"/>
                <a:gd name="connsiteX24" fmla="*/ 76200 w 742950"/>
                <a:gd name="connsiteY24" fmla="*/ 695325 h 1323975"/>
                <a:gd name="connsiteX25" fmla="*/ 0 w 742950"/>
                <a:gd name="connsiteY25" fmla="*/ 1057275 h 1323975"/>
                <a:gd name="connsiteX26" fmla="*/ 38100 w 742950"/>
                <a:gd name="connsiteY26" fmla="*/ 119062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2950" h="1323975">
                  <a:moveTo>
                    <a:pt x="38100" y="1190625"/>
                  </a:moveTo>
                  <a:lnTo>
                    <a:pt x="200025" y="1314450"/>
                  </a:lnTo>
                  <a:lnTo>
                    <a:pt x="200025" y="1314450"/>
                  </a:lnTo>
                  <a:lnTo>
                    <a:pt x="209550" y="1238250"/>
                  </a:lnTo>
                  <a:lnTo>
                    <a:pt x="314325" y="1238250"/>
                  </a:lnTo>
                  <a:lnTo>
                    <a:pt x="342900" y="1304925"/>
                  </a:lnTo>
                  <a:lnTo>
                    <a:pt x="457200" y="1323975"/>
                  </a:lnTo>
                  <a:lnTo>
                    <a:pt x="723900" y="1238250"/>
                  </a:lnTo>
                  <a:lnTo>
                    <a:pt x="695325" y="1123950"/>
                  </a:lnTo>
                  <a:lnTo>
                    <a:pt x="723900" y="1038225"/>
                  </a:lnTo>
                  <a:lnTo>
                    <a:pt x="647700" y="971550"/>
                  </a:lnTo>
                  <a:lnTo>
                    <a:pt x="742950" y="838200"/>
                  </a:lnTo>
                  <a:lnTo>
                    <a:pt x="628650" y="781050"/>
                  </a:lnTo>
                  <a:lnTo>
                    <a:pt x="533400" y="619125"/>
                  </a:lnTo>
                  <a:lnTo>
                    <a:pt x="571500" y="504825"/>
                  </a:lnTo>
                  <a:cubicBezTo>
                    <a:pt x="621370" y="454955"/>
                    <a:pt x="641576" y="457200"/>
                    <a:pt x="609600" y="457200"/>
                  </a:cubicBezTo>
                  <a:lnTo>
                    <a:pt x="447675" y="323850"/>
                  </a:lnTo>
                  <a:lnTo>
                    <a:pt x="485775" y="47625"/>
                  </a:lnTo>
                  <a:lnTo>
                    <a:pt x="333375" y="0"/>
                  </a:lnTo>
                  <a:lnTo>
                    <a:pt x="371475" y="47625"/>
                  </a:lnTo>
                  <a:lnTo>
                    <a:pt x="371475" y="209550"/>
                  </a:lnTo>
                  <a:lnTo>
                    <a:pt x="228600" y="266700"/>
                  </a:lnTo>
                  <a:lnTo>
                    <a:pt x="190500" y="390525"/>
                  </a:lnTo>
                  <a:lnTo>
                    <a:pt x="257175" y="457200"/>
                  </a:lnTo>
                  <a:lnTo>
                    <a:pt x="76200" y="695325"/>
                  </a:lnTo>
                  <a:lnTo>
                    <a:pt x="0" y="1057275"/>
                  </a:lnTo>
                  <a:lnTo>
                    <a:pt x="38100" y="11906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1" name="Forma livre 280"/>
            <p:cNvSpPr/>
            <p:nvPr/>
          </p:nvSpPr>
          <p:spPr>
            <a:xfrm>
              <a:off x="2941250" y="3407739"/>
              <a:ext cx="919663" cy="926993"/>
            </a:xfrm>
            <a:custGeom>
              <a:avLst/>
              <a:gdLst>
                <a:gd name="connsiteX0" fmla="*/ 28575 w 1171575"/>
                <a:gd name="connsiteY0" fmla="*/ 885825 h 1104900"/>
                <a:gd name="connsiteX1" fmla="*/ 66675 w 1171575"/>
                <a:gd name="connsiteY1" fmla="*/ 962025 h 1104900"/>
                <a:gd name="connsiteX2" fmla="*/ 371475 w 1171575"/>
                <a:gd name="connsiteY2" fmla="*/ 1104900 h 1104900"/>
                <a:gd name="connsiteX3" fmla="*/ 485775 w 1171575"/>
                <a:gd name="connsiteY3" fmla="*/ 962025 h 1104900"/>
                <a:gd name="connsiteX4" fmla="*/ 876300 w 1171575"/>
                <a:gd name="connsiteY4" fmla="*/ 933450 h 1104900"/>
                <a:gd name="connsiteX5" fmla="*/ 942975 w 1171575"/>
                <a:gd name="connsiteY5" fmla="*/ 847725 h 1104900"/>
                <a:gd name="connsiteX6" fmla="*/ 904875 w 1171575"/>
                <a:gd name="connsiteY6" fmla="*/ 733425 h 1104900"/>
                <a:gd name="connsiteX7" fmla="*/ 952500 w 1171575"/>
                <a:gd name="connsiteY7" fmla="*/ 676275 h 1104900"/>
                <a:gd name="connsiteX8" fmla="*/ 923925 w 1171575"/>
                <a:gd name="connsiteY8" fmla="*/ 571500 h 1104900"/>
                <a:gd name="connsiteX9" fmla="*/ 752475 w 1171575"/>
                <a:gd name="connsiteY9" fmla="*/ 561975 h 1104900"/>
                <a:gd name="connsiteX10" fmla="*/ 742950 w 1171575"/>
                <a:gd name="connsiteY10" fmla="*/ 428625 h 1104900"/>
                <a:gd name="connsiteX11" fmla="*/ 923925 w 1171575"/>
                <a:gd name="connsiteY11" fmla="*/ 419100 h 1104900"/>
                <a:gd name="connsiteX12" fmla="*/ 914400 w 1171575"/>
                <a:gd name="connsiteY12" fmla="*/ 552450 h 1104900"/>
                <a:gd name="connsiteX13" fmla="*/ 1028700 w 1171575"/>
                <a:gd name="connsiteY13" fmla="*/ 504825 h 1104900"/>
                <a:gd name="connsiteX14" fmla="*/ 1019175 w 1171575"/>
                <a:gd name="connsiteY14" fmla="*/ 409575 h 1104900"/>
                <a:gd name="connsiteX15" fmla="*/ 1085850 w 1171575"/>
                <a:gd name="connsiteY15" fmla="*/ 352425 h 1104900"/>
                <a:gd name="connsiteX16" fmla="*/ 1171575 w 1171575"/>
                <a:gd name="connsiteY16" fmla="*/ 371475 h 1104900"/>
                <a:gd name="connsiteX17" fmla="*/ 1171575 w 1171575"/>
                <a:gd name="connsiteY17" fmla="*/ 266700 h 1104900"/>
                <a:gd name="connsiteX18" fmla="*/ 1104900 w 1171575"/>
                <a:gd name="connsiteY18" fmla="*/ 190500 h 1104900"/>
                <a:gd name="connsiteX19" fmla="*/ 1133475 w 1171575"/>
                <a:gd name="connsiteY19" fmla="*/ 57150 h 1104900"/>
                <a:gd name="connsiteX20" fmla="*/ 876300 w 1171575"/>
                <a:gd name="connsiteY20" fmla="*/ 133350 h 1104900"/>
                <a:gd name="connsiteX21" fmla="*/ 762000 w 1171575"/>
                <a:gd name="connsiteY21" fmla="*/ 114300 h 1104900"/>
                <a:gd name="connsiteX22" fmla="*/ 714375 w 1171575"/>
                <a:gd name="connsiteY22" fmla="*/ 57150 h 1104900"/>
                <a:gd name="connsiteX23" fmla="*/ 657225 w 1171575"/>
                <a:gd name="connsiteY23" fmla="*/ 76200 h 1104900"/>
                <a:gd name="connsiteX24" fmla="*/ 638175 w 1171575"/>
                <a:gd name="connsiteY24" fmla="*/ 133350 h 1104900"/>
                <a:gd name="connsiteX25" fmla="*/ 447675 w 1171575"/>
                <a:gd name="connsiteY25" fmla="*/ 0 h 1104900"/>
                <a:gd name="connsiteX26" fmla="*/ 371475 w 1171575"/>
                <a:gd name="connsiteY26" fmla="*/ 361950 h 1104900"/>
                <a:gd name="connsiteX27" fmla="*/ 266700 w 1171575"/>
                <a:gd name="connsiteY27" fmla="*/ 400050 h 1104900"/>
                <a:gd name="connsiteX28" fmla="*/ 219075 w 1171575"/>
                <a:gd name="connsiteY28" fmla="*/ 495300 h 1104900"/>
                <a:gd name="connsiteX29" fmla="*/ 152400 w 1171575"/>
                <a:gd name="connsiteY29" fmla="*/ 533400 h 1104900"/>
                <a:gd name="connsiteX30" fmla="*/ 0 w 1171575"/>
                <a:gd name="connsiteY30" fmla="*/ 781050 h 1104900"/>
                <a:gd name="connsiteX31" fmla="*/ 28575 w 1171575"/>
                <a:gd name="connsiteY31" fmla="*/ 88582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1575" h="1104900">
                  <a:moveTo>
                    <a:pt x="28575" y="885825"/>
                  </a:moveTo>
                  <a:lnTo>
                    <a:pt x="66675" y="962025"/>
                  </a:lnTo>
                  <a:lnTo>
                    <a:pt x="371475" y="1104900"/>
                  </a:lnTo>
                  <a:cubicBezTo>
                    <a:pt x="478128" y="959465"/>
                    <a:pt x="417192" y="962025"/>
                    <a:pt x="485775" y="962025"/>
                  </a:cubicBezTo>
                  <a:cubicBezTo>
                    <a:pt x="615932" y="952263"/>
                    <a:pt x="745777" y="933450"/>
                    <a:pt x="876300" y="933450"/>
                  </a:cubicBezTo>
                  <a:cubicBezTo>
                    <a:pt x="954609" y="845352"/>
                    <a:pt x="990732" y="847725"/>
                    <a:pt x="942975" y="847725"/>
                  </a:cubicBezTo>
                  <a:cubicBezTo>
                    <a:pt x="903790" y="739966"/>
                    <a:pt x="904875" y="780112"/>
                    <a:pt x="904875" y="733425"/>
                  </a:cubicBezTo>
                  <a:lnTo>
                    <a:pt x="952500" y="676275"/>
                  </a:lnTo>
                  <a:lnTo>
                    <a:pt x="923925" y="571500"/>
                  </a:lnTo>
                  <a:lnTo>
                    <a:pt x="752475" y="561975"/>
                  </a:lnTo>
                  <a:lnTo>
                    <a:pt x="742950" y="428625"/>
                  </a:lnTo>
                  <a:lnTo>
                    <a:pt x="923925" y="419100"/>
                  </a:lnTo>
                  <a:lnTo>
                    <a:pt x="914400" y="552450"/>
                  </a:lnTo>
                  <a:lnTo>
                    <a:pt x="1028700" y="504825"/>
                  </a:lnTo>
                  <a:lnTo>
                    <a:pt x="1019175" y="409575"/>
                  </a:lnTo>
                  <a:lnTo>
                    <a:pt x="1085850" y="352425"/>
                  </a:lnTo>
                  <a:cubicBezTo>
                    <a:pt x="1165130" y="372245"/>
                    <a:pt x="1135868" y="371475"/>
                    <a:pt x="1171575" y="371475"/>
                  </a:cubicBezTo>
                  <a:lnTo>
                    <a:pt x="1171575" y="266700"/>
                  </a:lnTo>
                  <a:cubicBezTo>
                    <a:pt x="1102655" y="197780"/>
                    <a:pt x="1104900" y="231456"/>
                    <a:pt x="1104900" y="190500"/>
                  </a:cubicBezTo>
                  <a:lnTo>
                    <a:pt x="1133475" y="57150"/>
                  </a:lnTo>
                  <a:lnTo>
                    <a:pt x="876300" y="133350"/>
                  </a:lnTo>
                  <a:lnTo>
                    <a:pt x="762000" y="114300"/>
                  </a:lnTo>
                  <a:lnTo>
                    <a:pt x="714375" y="57150"/>
                  </a:lnTo>
                  <a:cubicBezTo>
                    <a:pt x="654093" y="67197"/>
                    <a:pt x="657225" y="47362"/>
                    <a:pt x="657225" y="76200"/>
                  </a:cubicBezTo>
                  <a:lnTo>
                    <a:pt x="638175" y="133350"/>
                  </a:lnTo>
                  <a:lnTo>
                    <a:pt x="447675" y="0"/>
                  </a:lnTo>
                  <a:lnTo>
                    <a:pt x="371475" y="361950"/>
                  </a:lnTo>
                  <a:lnTo>
                    <a:pt x="266700" y="400050"/>
                  </a:lnTo>
                  <a:lnTo>
                    <a:pt x="219075" y="495300"/>
                  </a:lnTo>
                  <a:lnTo>
                    <a:pt x="152400" y="533400"/>
                  </a:lnTo>
                  <a:lnTo>
                    <a:pt x="0" y="781050"/>
                  </a:lnTo>
                  <a:lnTo>
                    <a:pt x="28575" y="8858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2" name="Forma livre 281"/>
            <p:cNvSpPr/>
            <p:nvPr/>
          </p:nvSpPr>
          <p:spPr>
            <a:xfrm>
              <a:off x="3883906" y="2059771"/>
              <a:ext cx="678251" cy="1101337"/>
            </a:xfrm>
            <a:custGeom>
              <a:avLst/>
              <a:gdLst>
                <a:gd name="connsiteX0" fmla="*/ 676275 w 866775"/>
                <a:gd name="connsiteY0" fmla="*/ 0 h 1314450"/>
                <a:gd name="connsiteX1" fmla="*/ 523875 w 866775"/>
                <a:gd name="connsiteY1" fmla="*/ 152400 h 1314450"/>
                <a:gd name="connsiteX2" fmla="*/ 466725 w 866775"/>
                <a:gd name="connsiteY2" fmla="*/ 333375 h 1314450"/>
                <a:gd name="connsiteX3" fmla="*/ 485775 w 866775"/>
                <a:gd name="connsiteY3" fmla="*/ 400050 h 1314450"/>
                <a:gd name="connsiteX4" fmla="*/ 447675 w 866775"/>
                <a:gd name="connsiteY4" fmla="*/ 504825 h 1314450"/>
                <a:gd name="connsiteX5" fmla="*/ 504825 w 866775"/>
                <a:gd name="connsiteY5" fmla="*/ 647700 h 1314450"/>
                <a:gd name="connsiteX6" fmla="*/ 285750 w 866775"/>
                <a:gd name="connsiteY6" fmla="*/ 676275 h 1314450"/>
                <a:gd name="connsiteX7" fmla="*/ 180975 w 866775"/>
                <a:gd name="connsiteY7" fmla="*/ 790575 h 1314450"/>
                <a:gd name="connsiteX8" fmla="*/ 28575 w 866775"/>
                <a:gd name="connsiteY8" fmla="*/ 819150 h 1314450"/>
                <a:gd name="connsiteX9" fmla="*/ 0 w 866775"/>
                <a:gd name="connsiteY9" fmla="*/ 1000125 h 1314450"/>
                <a:gd name="connsiteX10" fmla="*/ 47625 w 866775"/>
                <a:gd name="connsiteY10" fmla="*/ 1123950 h 1314450"/>
                <a:gd name="connsiteX11" fmla="*/ 9525 w 866775"/>
                <a:gd name="connsiteY11" fmla="*/ 1238250 h 1314450"/>
                <a:gd name="connsiteX12" fmla="*/ 123825 w 866775"/>
                <a:gd name="connsiteY12" fmla="*/ 1314450 h 1314450"/>
                <a:gd name="connsiteX13" fmla="*/ 247650 w 866775"/>
                <a:gd name="connsiteY13" fmla="*/ 1247775 h 1314450"/>
                <a:gd name="connsiteX14" fmla="*/ 304800 w 866775"/>
                <a:gd name="connsiteY14" fmla="*/ 1247775 h 1314450"/>
                <a:gd name="connsiteX15" fmla="*/ 361950 w 866775"/>
                <a:gd name="connsiteY15" fmla="*/ 1114425 h 1314450"/>
                <a:gd name="connsiteX16" fmla="*/ 352425 w 866775"/>
                <a:gd name="connsiteY16" fmla="*/ 1047750 h 1314450"/>
                <a:gd name="connsiteX17" fmla="*/ 428625 w 866775"/>
                <a:gd name="connsiteY17" fmla="*/ 1066800 h 1314450"/>
                <a:gd name="connsiteX18" fmla="*/ 609600 w 866775"/>
                <a:gd name="connsiteY18" fmla="*/ 1047750 h 1314450"/>
                <a:gd name="connsiteX19" fmla="*/ 857250 w 866775"/>
                <a:gd name="connsiteY19" fmla="*/ 857250 h 1314450"/>
                <a:gd name="connsiteX20" fmla="*/ 828675 w 866775"/>
                <a:gd name="connsiteY20" fmla="*/ 742950 h 1314450"/>
                <a:gd name="connsiteX21" fmla="*/ 866775 w 866775"/>
                <a:gd name="connsiteY21" fmla="*/ 657225 h 1314450"/>
                <a:gd name="connsiteX22" fmla="*/ 819150 w 866775"/>
                <a:gd name="connsiteY22" fmla="*/ 609600 h 1314450"/>
                <a:gd name="connsiteX23" fmla="*/ 762000 w 866775"/>
                <a:gd name="connsiteY23" fmla="*/ 209550 h 1314450"/>
                <a:gd name="connsiteX24" fmla="*/ 704850 w 866775"/>
                <a:gd name="connsiteY24" fmla="*/ 95250 h 1314450"/>
                <a:gd name="connsiteX25" fmla="*/ 742950 w 866775"/>
                <a:gd name="connsiteY25" fmla="*/ 19050 h 1314450"/>
                <a:gd name="connsiteX26" fmla="*/ 676275 w 866775"/>
                <a:gd name="connsiteY26"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75" h="1314450">
                  <a:moveTo>
                    <a:pt x="676275" y="0"/>
                  </a:moveTo>
                  <a:lnTo>
                    <a:pt x="523875" y="152400"/>
                  </a:lnTo>
                  <a:lnTo>
                    <a:pt x="466725" y="333375"/>
                  </a:lnTo>
                  <a:lnTo>
                    <a:pt x="485775" y="400050"/>
                  </a:lnTo>
                  <a:lnTo>
                    <a:pt x="447675" y="504825"/>
                  </a:lnTo>
                  <a:lnTo>
                    <a:pt x="504825" y="647700"/>
                  </a:lnTo>
                  <a:lnTo>
                    <a:pt x="285750" y="676275"/>
                  </a:lnTo>
                  <a:lnTo>
                    <a:pt x="180975" y="790575"/>
                  </a:lnTo>
                  <a:lnTo>
                    <a:pt x="28575" y="819150"/>
                  </a:lnTo>
                  <a:lnTo>
                    <a:pt x="0" y="1000125"/>
                  </a:lnTo>
                  <a:lnTo>
                    <a:pt x="47625" y="1123950"/>
                  </a:lnTo>
                  <a:lnTo>
                    <a:pt x="9525" y="1238250"/>
                  </a:lnTo>
                  <a:lnTo>
                    <a:pt x="123825" y="1314450"/>
                  </a:lnTo>
                  <a:lnTo>
                    <a:pt x="247650" y="1247775"/>
                  </a:lnTo>
                  <a:lnTo>
                    <a:pt x="304800" y="1247775"/>
                  </a:lnTo>
                  <a:cubicBezTo>
                    <a:pt x="363281" y="1121067"/>
                    <a:pt x="361950" y="1169409"/>
                    <a:pt x="361950" y="1114425"/>
                  </a:cubicBezTo>
                  <a:lnTo>
                    <a:pt x="352425" y="1047750"/>
                  </a:lnTo>
                  <a:lnTo>
                    <a:pt x="428625" y="1066800"/>
                  </a:lnTo>
                  <a:lnTo>
                    <a:pt x="609600" y="1047750"/>
                  </a:lnTo>
                  <a:lnTo>
                    <a:pt x="857250" y="857250"/>
                  </a:lnTo>
                  <a:lnTo>
                    <a:pt x="828675" y="742950"/>
                  </a:lnTo>
                  <a:lnTo>
                    <a:pt x="866775" y="657225"/>
                  </a:lnTo>
                  <a:lnTo>
                    <a:pt x="819150" y="609600"/>
                  </a:lnTo>
                  <a:lnTo>
                    <a:pt x="762000" y="209550"/>
                  </a:lnTo>
                  <a:lnTo>
                    <a:pt x="704850" y="95250"/>
                  </a:lnTo>
                  <a:lnTo>
                    <a:pt x="742950" y="19050"/>
                  </a:lnTo>
                  <a:lnTo>
                    <a:pt x="67627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3" name="Forma livre 282"/>
            <p:cNvSpPr/>
            <p:nvPr/>
          </p:nvSpPr>
          <p:spPr>
            <a:xfrm>
              <a:off x="4451032" y="2059772"/>
              <a:ext cx="521143" cy="671857"/>
            </a:xfrm>
            <a:custGeom>
              <a:avLst/>
              <a:gdLst>
                <a:gd name="connsiteX0" fmla="*/ 57150 w 666750"/>
                <a:gd name="connsiteY0" fmla="*/ 0 h 800100"/>
                <a:gd name="connsiteX1" fmla="*/ 0 w 666750"/>
                <a:gd name="connsiteY1" fmla="*/ 95250 h 800100"/>
                <a:gd name="connsiteX2" fmla="*/ 57150 w 666750"/>
                <a:gd name="connsiteY2" fmla="*/ 190500 h 800100"/>
                <a:gd name="connsiteX3" fmla="*/ 123825 w 666750"/>
                <a:gd name="connsiteY3" fmla="*/ 638175 h 800100"/>
                <a:gd name="connsiteX4" fmla="*/ 180975 w 666750"/>
                <a:gd name="connsiteY4" fmla="*/ 657225 h 800100"/>
                <a:gd name="connsiteX5" fmla="*/ 142875 w 666750"/>
                <a:gd name="connsiteY5" fmla="*/ 742950 h 800100"/>
                <a:gd name="connsiteX6" fmla="*/ 285750 w 666750"/>
                <a:gd name="connsiteY6" fmla="*/ 723900 h 800100"/>
                <a:gd name="connsiteX7" fmla="*/ 361950 w 666750"/>
                <a:gd name="connsiteY7" fmla="*/ 800100 h 800100"/>
                <a:gd name="connsiteX8" fmla="*/ 457200 w 666750"/>
                <a:gd name="connsiteY8" fmla="*/ 752475 h 800100"/>
                <a:gd name="connsiteX9" fmla="*/ 419100 w 666750"/>
                <a:gd name="connsiteY9" fmla="*/ 666750 h 800100"/>
                <a:gd name="connsiteX10" fmla="*/ 466725 w 666750"/>
                <a:gd name="connsiteY10" fmla="*/ 552450 h 800100"/>
                <a:gd name="connsiteX11" fmla="*/ 590550 w 666750"/>
                <a:gd name="connsiteY11" fmla="*/ 352425 h 800100"/>
                <a:gd name="connsiteX12" fmla="*/ 666750 w 666750"/>
                <a:gd name="connsiteY12" fmla="*/ 314325 h 800100"/>
                <a:gd name="connsiteX13" fmla="*/ 438150 w 666750"/>
                <a:gd name="connsiteY13" fmla="*/ 133350 h 800100"/>
                <a:gd name="connsiteX14" fmla="*/ 209550 w 666750"/>
                <a:gd name="connsiteY14" fmla="*/ 0 h 800100"/>
                <a:gd name="connsiteX15" fmla="*/ 57150 w 666750"/>
                <a:gd name="connsiteY15"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0" h="800100">
                  <a:moveTo>
                    <a:pt x="57150" y="0"/>
                  </a:moveTo>
                  <a:lnTo>
                    <a:pt x="0" y="95250"/>
                  </a:lnTo>
                  <a:lnTo>
                    <a:pt x="57150" y="190500"/>
                  </a:lnTo>
                  <a:lnTo>
                    <a:pt x="123825" y="638175"/>
                  </a:lnTo>
                  <a:lnTo>
                    <a:pt x="180975" y="657225"/>
                  </a:lnTo>
                  <a:lnTo>
                    <a:pt x="142875" y="742950"/>
                  </a:lnTo>
                  <a:lnTo>
                    <a:pt x="285750" y="723900"/>
                  </a:lnTo>
                  <a:lnTo>
                    <a:pt x="361950" y="800100"/>
                  </a:lnTo>
                  <a:lnTo>
                    <a:pt x="457200" y="752475"/>
                  </a:lnTo>
                  <a:lnTo>
                    <a:pt x="419100" y="666750"/>
                  </a:lnTo>
                  <a:lnTo>
                    <a:pt x="466725" y="552450"/>
                  </a:lnTo>
                  <a:lnTo>
                    <a:pt x="590550" y="352425"/>
                  </a:lnTo>
                  <a:lnTo>
                    <a:pt x="666750" y="314325"/>
                  </a:lnTo>
                  <a:lnTo>
                    <a:pt x="438150" y="133350"/>
                  </a:lnTo>
                  <a:lnTo>
                    <a:pt x="209550" y="0"/>
                  </a:lnTo>
                  <a:lnTo>
                    <a:pt x="5715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4" name="Forma livre 283"/>
            <p:cNvSpPr/>
            <p:nvPr/>
          </p:nvSpPr>
          <p:spPr>
            <a:xfrm>
              <a:off x="2764982" y="4764209"/>
              <a:ext cx="812370" cy="565552"/>
            </a:xfrm>
            <a:custGeom>
              <a:avLst/>
              <a:gdLst>
                <a:gd name="connsiteX0" fmla="*/ 47625 w 1038225"/>
                <a:gd name="connsiteY0" fmla="*/ 266700 h 676275"/>
                <a:gd name="connsiteX1" fmla="*/ 114300 w 1038225"/>
                <a:gd name="connsiteY1" fmla="*/ 123825 h 676275"/>
                <a:gd name="connsiteX2" fmla="*/ 257175 w 1038225"/>
                <a:gd name="connsiteY2" fmla="*/ 9525 h 676275"/>
                <a:gd name="connsiteX3" fmla="*/ 400050 w 1038225"/>
                <a:gd name="connsiteY3" fmla="*/ 0 h 676275"/>
                <a:gd name="connsiteX4" fmla="*/ 638175 w 1038225"/>
                <a:gd name="connsiteY4" fmla="*/ 76200 h 676275"/>
                <a:gd name="connsiteX5" fmla="*/ 723900 w 1038225"/>
                <a:gd name="connsiteY5" fmla="*/ 66675 h 676275"/>
                <a:gd name="connsiteX6" fmla="*/ 790575 w 1038225"/>
                <a:gd name="connsiteY6" fmla="*/ 123825 h 676275"/>
                <a:gd name="connsiteX7" fmla="*/ 828675 w 1038225"/>
                <a:gd name="connsiteY7" fmla="*/ 295275 h 676275"/>
                <a:gd name="connsiteX8" fmla="*/ 866775 w 1038225"/>
                <a:gd name="connsiteY8" fmla="*/ 361950 h 676275"/>
                <a:gd name="connsiteX9" fmla="*/ 962025 w 1038225"/>
                <a:gd name="connsiteY9" fmla="*/ 352425 h 676275"/>
                <a:gd name="connsiteX10" fmla="*/ 962025 w 1038225"/>
                <a:gd name="connsiteY10" fmla="*/ 419100 h 676275"/>
                <a:gd name="connsiteX11" fmla="*/ 1038225 w 1038225"/>
                <a:gd name="connsiteY11" fmla="*/ 438150 h 676275"/>
                <a:gd name="connsiteX12" fmla="*/ 962025 w 1038225"/>
                <a:gd name="connsiteY12" fmla="*/ 600075 h 676275"/>
                <a:gd name="connsiteX13" fmla="*/ 876300 w 1038225"/>
                <a:gd name="connsiteY13" fmla="*/ 561975 h 676275"/>
                <a:gd name="connsiteX14" fmla="*/ 809625 w 1038225"/>
                <a:gd name="connsiteY14" fmla="*/ 619125 h 676275"/>
                <a:gd name="connsiteX15" fmla="*/ 733425 w 1038225"/>
                <a:gd name="connsiteY15" fmla="*/ 571500 h 676275"/>
                <a:gd name="connsiteX16" fmla="*/ 609600 w 1038225"/>
                <a:gd name="connsiteY16" fmla="*/ 590550 h 676275"/>
                <a:gd name="connsiteX17" fmla="*/ 514350 w 1038225"/>
                <a:gd name="connsiteY17" fmla="*/ 619125 h 676275"/>
                <a:gd name="connsiteX18" fmla="*/ 514350 w 1038225"/>
                <a:gd name="connsiteY18" fmla="*/ 676275 h 676275"/>
                <a:gd name="connsiteX19" fmla="*/ 295275 w 1038225"/>
                <a:gd name="connsiteY19" fmla="*/ 628650 h 676275"/>
                <a:gd name="connsiteX20" fmla="*/ 133350 w 1038225"/>
                <a:gd name="connsiteY20" fmla="*/ 609600 h 676275"/>
                <a:gd name="connsiteX21" fmla="*/ 47625 w 1038225"/>
                <a:gd name="connsiteY21" fmla="*/ 476250 h 676275"/>
                <a:gd name="connsiteX22" fmla="*/ 0 w 1038225"/>
                <a:gd name="connsiteY22" fmla="*/ 457200 h 676275"/>
                <a:gd name="connsiteX23" fmla="*/ 47625 w 1038225"/>
                <a:gd name="connsiteY23" fmla="*/ 428625 h 676275"/>
                <a:gd name="connsiteX24" fmla="*/ 47625 w 1038225"/>
                <a:gd name="connsiteY24" fmla="*/ 26670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8225" h="676275">
                  <a:moveTo>
                    <a:pt x="47625" y="266700"/>
                  </a:moveTo>
                  <a:lnTo>
                    <a:pt x="114300" y="123825"/>
                  </a:lnTo>
                  <a:lnTo>
                    <a:pt x="257175" y="9525"/>
                  </a:lnTo>
                  <a:lnTo>
                    <a:pt x="400050" y="0"/>
                  </a:lnTo>
                  <a:lnTo>
                    <a:pt x="638175" y="76200"/>
                  </a:lnTo>
                  <a:lnTo>
                    <a:pt x="723900" y="66675"/>
                  </a:lnTo>
                  <a:lnTo>
                    <a:pt x="790575" y="123825"/>
                  </a:lnTo>
                  <a:lnTo>
                    <a:pt x="828675" y="295275"/>
                  </a:lnTo>
                  <a:lnTo>
                    <a:pt x="866775" y="361950"/>
                  </a:lnTo>
                  <a:lnTo>
                    <a:pt x="962025" y="352425"/>
                  </a:lnTo>
                  <a:lnTo>
                    <a:pt x="962025" y="419100"/>
                  </a:lnTo>
                  <a:lnTo>
                    <a:pt x="1038225" y="438150"/>
                  </a:lnTo>
                  <a:lnTo>
                    <a:pt x="962025" y="600075"/>
                  </a:lnTo>
                  <a:lnTo>
                    <a:pt x="876300" y="561975"/>
                  </a:lnTo>
                  <a:lnTo>
                    <a:pt x="809625" y="619125"/>
                  </a:lnTo>
                  <a:lnTo>
                    <a:pt x="733425" y="571500"/>
                  </a:lnTo>
                  <a:lnTo>
                    <a:pt x="609600" y="590550"/>
                  </a:lnTo>
                  <a:lnTo>
                    <a:pt x="514350" y="619125"/>
                  </a:lnTo>
                  <a:lnTo>
                    <a:pt x="514350" y="676275"/>
                  </a:lnTo>
                  <a:lnTo>
                    <a:pt x="295275" y="628650"/>
                  </a:lnTo>
                  <a:lnTo>
                    <a:pt x="133350" y="609600"/>
                  </a:lnTo>
                  <a:lnTo>
                    <a:pt x="47625" y="476250"/>
                  </a:lnTo>
                  <a:lnTo>
                    <a:pt x="0" y="457200"/>
                  </a:lnTo>
                  <a:lnTo>
                    <a:pt x="47625" y="428625"/>
                  </a:lnTo>
                  <a:lnTo>
                    <a:pt x="47625" y="2667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5" name="Forma livre 284"/>
            <p:cNvSpPr/>
            <p:nvPr/>
          </p:nvSpPr>
          <p:spPr>
            <a:xfrm>
              <a:off x="2853115" y="5257473"/>
              <a:ext cx="685917" cy="429479"/>
            </a:xfrm>
            <a:custGeom>
              <a:avLst/>
              <a:gdLst>
                <a:gd name="connsiteX0" fmla="*/ 0 w 876300"/>
                <a:gd name="connsiteY0" fmla="*/ 28575 h 514350"/>
                <a:gd name="connsiteX1" fmla="*/ 0 w 876300"/>
                <a:gd name="connsiteY1" fmla="*/ 142875 h 514350"/>
                <a:gd name="connsiteX2" fmla="*/ 161925 w 876300"/>
                <a:gd name="connsiteY2" fmla="*/ 171450 h 514350"/>
                <a:gd name="connsiteX3" fmla="*/ 304800 w 876300"/>
                <a:gd name="connsiteY3" fmla="*/ 209550 h 514350"/>
                <a:gd name="connsiteX4" fmla="*/ 400050 w 876300"/>
                <a:gd name="connsiteY4" fmla="*/ 238125 h 514350"/>
                <a:gd name="connsiteX5" fmla="*/ 542925 w 876300"/>
                <a:gd name="connsiteY5" fmla="*/ 381000 h 514350"/>
                <a:gd name="connsiteX6" fmla="*/ 647700 w 876300"/>
                <a:gd name="connsiteY6" fmla="*/ 390525 h 514350"/>
                <a:gd name="connsiteX7" fmla="*/ 600075 w 876300"/>
                <a:gd name="connsiteY7" fmla="*/ 485775 h 514350"/>
                <a:gd name="connsiteX8" fmla="*/ 638175 w 876300"/>
                <a:gd name="connsiteY8" fmla="*/ 514350 h 514350"/>
                <a:gd name="connsiteX9" fmla="*/ 790575 w 876300"/>
                <a:gd name="connsiteY9" fmla="*/ 409575 h 514350"/>
                <a:gd name="connsiteX10" fmla="*/ 857250 w 876300"/>
                <a:gd name="connsiteY10" fmla="*/ 276225 h 514350"/>
                <a:gd name="connsiteX11" fmla="*/ 838200 w 876300"/>
                <a:gd name="connsiteY11" fmla="*/ 219075 h 514350"/>
                <a:gd name="connsiteX12" fmla="*/ 876300 w 876300"/>
                <a:gd name="connsiteY12" fmla="*/ 142875 h 514350"/>
                <a:gd name="connsiteX13" fmla="*/ 847725 w 876300"/>
                <a:gd name="connsiteY13" fmla="*/ 28575 h 514350"/>
                <a:gd name="connsiteX14" fmla="*/ 771525 w 876300"/>
                <a:gd name="connsiteY14" fmla="*/ 0 h 514350"/>
                <a:gd name="connsiteX15" fmla="*/ 704850 w 876300"/>
                <a:gd name="connsiteY15" fmla="*/ 66675 h 514350"/>
                <a:gd name="connsiteX16" fmla="*/ 619125 w 876300"/>
                <a:gd name="connsiteY16" fmla="*/ 0 h 514350"/>
                <a:gd name="connsiteX17" fmla="*/ 428625 w 876300"/>
                <a:gd name="connsiteY17" fmla="*/ 38100 h 514350"/>
                <a:gd name="connsiteX18" fmla="*/ 409575 w 876300"/>
                <a:gd name="connsiteY18" fmla="*/ 114300 h 514350"/>
                <a:gd name="connsiteX19" fmla="*/ 0 w 876300"/>
                <a:gd name="connsiteY19" fmla="*/ 285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300" h="514350">
                  <a:moveTo>
                    <a:pt x="0" y="28575"/>
                  </a:moveTo>
                  <a:lnTo>
                    <a:pt x="0" y="142875"/>
                  </a:lnTo>
                  <a:lnTo>
                    <a:pt x="161925" y="171450"/>
                  </a:lnTo>
                  <a:lnTo>
                    <a:pt x="304800" y="209550"/>
                  </a:lnTo>
                  <a:lnTo>
                    <a:pt x="400050" y="238125"/>
                  </a:lnTo>
                  <a:lnTo>
                    <a:pt x="542925" y="381000"/>
                  </a:lnTo>
                  <a:lnTo>
                    <a:pt x="647700" y="390525"/>
                  </a:lnTo>
                  <a:lnTo>
                    <a:pt x="600075" y="485775"/>
                  </a:lnTo>
                  <a:lnTo>
                    <a:pt x="638175" y="514350"/>
                  </a:lnTo>
                  <a:lnTo>
                    <a:pt x="790575" y="409575"/>
                  </a:lnTo>
                  <a:lnTo>
                    <a:pt x="857250" y="276225"/>
                  </a:lnTo>
                  <a:lnTo>
                    <a:pt x="838200" y="219075"/>
                  </a:lnTo>
                  <a:lnTo>
                    <a:pt x="876300" y="142875"/>
                  </a:lnTo>
                  <a:lnTo>
                    <a:pt x="847725" y="28575"/>
                  </a:lnTo>
                  <a:lnTo>
                    <a:pt x="771525" y="0"/>
                  </a:lnTo>
                  <a:lnTo>
                    <a:pt x="704850" y="66675"/>
                  </a:lnTo>
                  <a:lnTo>
                    <a:pt x="619125" y="0"/>
                  </a:lnTo>
                  <a:lnTo>
                    <a:pt x="428625" y="38100"/>
                  </a:lnTo>
                  <a:lnTo>
                    <a:pt x="409575" y="114300"/>
                  </a:lnTo>
                  <a:lnTo>
                    <a:pt x="0" y="285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6" name="Forma livre 285"/>
            <p:cNvSpPr/>
            <p:nvPr/>
          </p:nvSpPr>
          <p:spPr>
            <a:xfrm>
              <a:off x="2374126" y="5393544"/>
              <a:ext cx="980975" cy="892975"/>
            </a:xfrm>
            <a:custGeom>
              <a:avLst/>
              <a:gdLst>
                <a:gd name="connsiteX0" fmla="*/ 590550 w 1247775"/>
                <a:gd name="connsiteY0" fmla="*/ 0 h 1066800"/>
                <a:gd name="connsiteX1" fmla="*/ 266700 w 1247775"/>
                <a:gd name="connsiteY1" fmla="*/ 200025 h 1066800"/>
                <a:gd name="connsiteX2" fmla="*/ 0 w 1247775"/>
                <a:gd name="connsiteY2" fmla="*/ 495300 h 1066800"/>
                <a:gd name="connsiteX3" fmla="*/ 95250 w 1247775"/>
                <a:gd name="connsiteY3" fmla="*/ 466725 h 1066800"/>
                <a:gd name="connsiteX4" fmla="*/ 247650 w 1247775"/>
                <a:gd name="connsiteY4" fmla="*/ 600075 h 1066800"/>
                <a:gd name="connsiteX5" fmla="*/ 247650 w 1247775"/>
                <a:gd name="connsiteY5" fmla="*/ 638175 h 1066800"/>
                <a:gd name="connsiteX6" fmla="*/ 323850 w 1247775"/>
                <a:gd name="connsiteY6" fmla="*/ 600075 h 1066800"/>
                <a:gd name="connsiteX7" fmla="*/ 485775 w 1247775"/>
                <a:gd name="connsiteY7" fmla="*/ 714375 h 1066800"/>
                <a:gd name="connsiteX8" fmla="*/ 600075 w 1247775"/>
                <a:gd name="connsiteY8" fmla="*/ 809625 h 1066800"/>
                <a:gd name="connsiteX9" fmla="*/ 638175 w 1247775"/>
                <a:gd name="connsiteY9" fmla="*/ 876300 h 1066800"/>
                <a:gd name="connsiteX10" fmla="*/ 723900 w 1247775"/>
                <a:gd name="connsiteY10" fmla="*/ 904875 h 1066800"/>
                <a:gd name="connsiteX11" fmla="*/ 638175 w 1247775"/>
                <a:gd name="connsiteY11" fmla="*/ 1000125 h 1066800"/>
                <a:gd name="connsiteX12" fmla="*/ 657225 w 1247775"/>
                <a:gd name="connsiteY12" fmla="*/ 1066800 h 1066800"/>
                <a:gd name="connsiteX13" fmla="*/ 809625 w 1247775"/>
                <a:gd name="connsiteY13" fmla="*/ 952500 h 1066800"/>
                <a:gd name="connsiteX14" fmla="*/ 857250 w 1247775"/>
                <a:gd name="connsiteY14" fmla="*/ 790575 h 1066800"/>
                <a:gd name="connsiteX15" fmla="*/ 847725 w 1247775"/>
                <a:gd name="connsiteY15" fmla="*/ 762000 h 1066800"/>
                <a:gd name="connsiteX16" fmla="*/ 1019175 w 1247775"/>
                <a:gd name="connsiteY16" fmla="*/ 504825 h 1066800"/>
                <a:gd name="connsiteX17" fmla="*/ 1123950 w 1247775"/>
                <a:gd name="connsiteY17" fmla="*/ 504825 h 1066800"/>
                <a:gd name="connsiteX18" fmla="*/ 1009650 w 1247775"/>
                <a:gd name="connsiteY18" fmla="*/ 695325 h 1066800"/>
                <a:gd name="connsiteX19" fmla="*/ 885825 w 1247775"/>
                <a:gd name="connsiteY19" fmla="*/ 790575 h 1066800"/>
                <a:gd name="connsiteX20" fmla="*/ 885825 w 1247775"/>
                <a:gd name="connsiteY20" fmla="*/ 790575 h 1066800"/>
                <a:gd name="connsiteX21" fmla="*/ 1066800 w 1247775"/>
                <a:gd name="connsiteY21" fmla="*/ 695325 h 1066800"/>
                <a:gd name="connsiteX22" fmla="*/ 1171575 w 1247775"/>
                <a:gd name="connsiteY22" fmla="*/ 523875 h 1066800"/>
                <a:gd name="connsiteX23" fmla="*/ 1247775 w 1247775"/>
                <a:gd name="connsiteY23" fmla="*/ 381000 h 1066800"/>
                <a:gd name="connsiteX24" fmla="*/ 1209675 w 1247775"/>
                <a:gd name="connsiteY24" fmla="*/ 333375 h 1066800"/>
                <a:gd name="connsiteX25" fmla="*/ 1238250 w 1247775"/>
                <a:gd name="connsiteY25" fmla="*/ 238125 h 1066800"/>
                <a:gd name="connsiteX26" fmla="*/ 1171575 w 1247775"/>
                <a:gd name="connsiteY26" fmla="*/ 238125 h 1066800"/>
                <a:gd name="connsiteX27" fmla="*/ 1000125 w 1247775"/>
                <a:gd name="connsiteY27" fmla="*/ 95250 h 1066800"/>
                <a:gd name="connsiteX28" fmla="*/ 590550 w 1247775"/>
                <a:gd name="connsiteY2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7775" h="1066800">
                  <a:moveTo>
                    <a:pt x="590550" y="0"/>
                  </a:moveTo>
                  <a:lnTo>
                    <a:pt x="266700" y="200025"/>
                  </a:lnTo>
                  <a:lnTo>
                    <a:pt x="0" y="495300"/>
                  </a:lnTo>
                  <a:lnTo>
                    <a:pt x="95250" y="466725"/>
                  </a:lnTo>
                  <a:lnTo>
                    <a:pt x="247650" y="600075"/>
                  </a:lnTo>
                  <a:lnTo>
                    <a:pt x="247650" y="638175"/>
                  </a:lnTo>
                  <a:lnTo>
                    <a:pt x="323850" y="600075"/>
                  </a:lnTo>
                  <a:lnTo>
                    <a:pt x="485775" y="714375"/>
                  </a:lnTo>
                  <a:lnTo>
                    <a:pt x="600075" y="809625"/>
                  </a:lnTo>
                  <a:lnTo>
                    <a:pt x="638175" y="876300"/>
                  </a:lnTo>
                  <a:lnTo>
                    <a:pt x="723900" y="904875"/>
                  </a:lnTo>
                  <a:lnTo>
                    <a:pt x="638175" y="1000125"/>
                  </a:lnTo>
                  <a:lnTo>
                    <a:pt x="657225" y="1066800"/>
                  </a:lnTo>
                  <a:lnTo>
                    <a:pt x="809625" y="952500"/>
                  </a:lnTo>
                  <a:lnTo>
                    <a:pt x="857250" y="790575"/>
                  </a:lnTo>
                  <a:lnTo>
                    <a:pt x="847725" y="762000"/>
                  </a:lnTo>
                  <a:lnTo>
                    <a:pt x="1019175" y="504825"/>
                  </a:lnTo>
                  <a:lnTo>
                    <a:pt x="1123950" y="504825"/>
                  </a:lnTo>
                  <a:lnTo>
                    <a:pt x="1009650" y="695325"/>
                  </a:lnTo>
                  <a:lnTo>
                    <a:pt x="885825" y="790575"/>
                  </a:lnTo>
                  <a:lnTo>
                    <a:pt x="885825" y="790575"/>
                  </a:lnTo>
                  <a:lnTo>
                    <a:pt x="1066800" y="695325"/>
                  </a:lnTo>
                  <a:lnTo>
                    <a:pt x="1171575" y="523875"/>
                  </a:lnTo>
                  <a:lnTo>
                    <a:pt x="1247775" y="381000"/>
                  </a:lnTo>
                  <a:lnTo>
                    <a:pt x="1209675" y="333375"/>
                  </a:lnTo>
                  <a:lnTo>
                    <a:pt x="1238250" y="238125"/>
                  </a:lnTo>
                  <a:lnTo>
                    <a:pt x="1171575" y="238125"/>
                  </a:lnTo>
                  <a:lnTo>
                    <a:pt x="1000125" y="95250"/>
                  </a:lnTo>
                  <a:lnTo>
                    <a:pt x="59055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87" name="Forma livre 286"/>
            <p:cNvSpPr/>
            <p:nvPr/>
          </p:nvSpPr>
          <p:spPr>
            <a:xfrm>
              <a:off x="2987236" y="4402768"/>
              <a:ext cx="1092101" cy="718631"/>
            </a:xfrm>
            <a:custGeom>
              <a:avLst/>
              <a:gdLst>
                <a:gd name="connsiteX0" fmla="*/ 0 w 1393623"/>
                <a:gd name="connsiteY0" fmla="*/ 409575 h 857250"/>
                <a:gd name="connsiteX1" fmla="*/ 114300 w 1393623"/>
                <a:gd name="connsiteY1" fmla="*/ 333375 h 857250"/>
                <a:gd name="connsiteX2" fmla="*/ 228600 w 1393623"/>
                <a:gd name="connsiteY2" fmla="*/ 95250 h 857250"/>
                <a:gd name="connsiteX3" fmla="*/ 314325 w 1393623"/>
                <a:gd name="connsiteY3" fmla="*/ 0 h 857250"/>
                <a:gd name="connsiteX4" fmla="*/ 552450 w 1393623"/>
                <a:gd name="connsiteY4" fmla="*/ 0 h 857250"/>
                <a:gd name="connsiteX5" fmla="*/ 609600 w 1393623"/>
                <a:gd name="connsiteY5" fmla="*/ 57150 h 857250"/>
                <a:gd name="connsiteX6" fmla="*/ 876300 w 1393623"/>
                <a:gd name="connsiteY6" fmla="*/ 0 h 857250"/>
                <a:gd name="connsiteX7" fmla="*/ 914400 w 1393623"/>
                <a:gd name="connsiteY7" fmla="*/ 114300 h 857250"/>
                <a:gd name="connsiteX8" fmla="*/ 885825 w 1393623"/>
                <a:gd name="connsiteY8" fmla="*/ 190500 h 857250"/>
                <a:gd name="connsiteX9" fmla="*/ 962025 w 1393623"/>
                <a:gd name="connsiteY9" fmla="*/ 238125 h 857250"/>
                <a:gd name="connsiteX10" fmla="*/ 990600 w 1393623"/>
                <a:gd name="connsiteY10" fmla="*/ 266700 h 857250"/>
                <a:gd name="connsiteX11" fmla="*/ 990600 w 1393623"/>
                <a:gd name="connsiteY11" fmla="*/ 390525 h 857250"/>
                <a:gd name="connsiteX12" fmla="*/ 1038225 w 1393623"/>
                <a:gd name="connsiteY12" fmla="*/ 485775 h 857250"/>
                <a:gd name="connsiteX13" fmla="*/ 1314450 w 1393623"/>
                <a:gd name="connsiteY13" fmla="*/ 419100 h 857250"/>
                <a:gd name="connsiteX14" fmla="*/ 1390650 w 1393623"/>
                <a:gd name="connsiteY14" fmla="*/ 438150 h 857250"/>
                <a:gd name="connsiteX15" fmla="*/ 1333500 w 1393623"/>
                <a:gd name="connsiteY15" fmla="*/ 514350 h 857250"/>
                <a:gd name="connsiteX16" fmla="*/ 1285875 w 1393623"/>
                <a:gd name="connsiteY16" fmla="*/ 571500 h 857250"/>
                <a:gd name="connsiteX17" fmla="*/ 1162050 w 1393623"/>
                <a:gd name="connsiteY17" fmla="*/ 628650 h 857250"/>
                <a:gd name="connsiteX18" fmla="*/ 1038225 w 1393623"/>
                <a:gd name="connsiteY18" fmla="*/ 647700 h 857250"/>
                <a:gd name="connsiteX19" fmla="*/ 752475 w 1393623"/>
                <a:gd name="connsiteY19" fmla="*/ 857250 h 857250"/>
                <a:gd name="connsiteX20" fmla="*/ 676275 w 1393623"/>
                <a:gd name="connsiteY20" fmla="*/ 828675 h 857250"/>
                <a:gd name="connsiteX21" fmla="*/ 676275 w 1393623"/>
                <a:gd name="connsiteY21" fmla="*/ 762000 h 857250"/>
                <a:gd name="connsiteX22" fmla="*/ 561975 w 1393623"/>
                <a:gd name="connsiteY22" fmla="*/ 771525 h 857250"/>
                <a:gd name="connsiteX23" fmla="*/ 514350 w 1393623"/>
                <a:gd name="connsiteY23" fmla="*/ 533400 h 857250"/>
                <a:gd name="connsiteX24" fmla="*/ 428625 w 1393623"/>
                <a:gd name="connsiteY24" fmla="*/ 476250 h 857250"/>
                <a:gd name="connsiteX25" fmla="*/ 342900 w 1393623"/>
                <a:gd name="connsiteY25" fmla="*/ 485775 h 857250"/>
                <a:gd name="connsiteX26" fmla="*/ 123825 w 1393623"/>
                <a:gd name="connsiteY26" fmla="*/ 409575 h 857250"/>
                <a:gd name="connsiteX27" fmla="*/ 0 w 1393623"/>
                <a:gd name="connsiteY27" fmla="*/ 40957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3623" h="857250">
                  <a:moveTo>
                    <a:pt x="0" y="409575"/>
                  </a:moveTo>
                  <a:lnTo>
                    <a:pt x="114300" y="333375"/>
                  </a:lnTo>
                  <a:cubicBezTo>
                    <a:pt x="220825" y="81590"/>
                    <a:pt x="155694" y="22344"/>
                    <a:pt x="228600" y="95250"/>
                  </a:cubicBezTo>
                  <a:lnTo>
                    <a:pt x="314325" y="0"/>
                  </a:lnTo>
                  <a:lnTo>
                    <a:pt x="552450" y="0"/>
                  </a:lnTo>
                  <a:lnTo>
                    <a:pt x="609600" y="57150"/>
                  </a:lnTo>
                  <a:lnTo>
                    <a:pt x="876300" y="0"/>
                  </a:lnTo>
                  <a:lnTo>
                    <a:pt x="914400" y="114300"/>
                  </a:lnTo>
                  <a:lnTo>
                    <a:pt x="885825" y="190500"/>
                  </a:lnTo>
                  <a:lnTo>
                    <a:pt x="962025" y="238125"/>
                  </a:lnTo>
                  <a:lnTo>
                    <a:pt x="990600" y="266700"/>
                  </a:lnTo>
                  <a:lnTo>
                    <a:pt x="990600" y="390525"/>
                  </a:lnTo>
                  <a:cubicBezTo>
                    <a:pt x="1029879" y="488723"/>
                    <a:pt x="994504" y="485775"/>
                    <a:pt x="1038225" y="485775"/>
                  </a:cubicBezTo>
                  <a:lnTo>
                    <a:pt x="1314450" y="419100"/>
                  </a:lnTo>
                  <a:cubicBezTo>
                    <a:pt x="1393623" y="448790"/>
                    <a:pt x="1390650" y="474802"/>
                    <a:pt x="1390650" y="438150"/>
                  </a:cubicBezTo>
                  <a:lnTo>
                    <a:pt x="1333500" y="514350"/>
                  </a:lnTo>
                  <a:lnTo>
                    <a:pt x="1285875" y="571500"/>
                  </a:lnTo>
                  <a:lnTo>
                    <a:pt x="1162050" y="628650"/>
                  </a:lnTo>
                  <a:lnTo>
                    <a:pt x="1038225" y="647700"/>
                  </a:lnTo>
                  <a:lnTo>
                    <a:pt x="752475" y="857250"/>
                  </a:lnTo>
                  <a:lnTo>
                    <a:pt x="676275" y="828675"/>
                  </a:lnTo>
                  <a:cubicBezTo>
                    <a:pt x="686249" y="758857"/>
                    <a:pt x="708251" y="762000"/>
                    <a:pt x="676275" y="762000"/>
                  </a:cubicBezTo>
                  <a:lnTo>
                    <a:pt x="561975" y="771525"/>
                  </a:lnTo>
                  <a:lnTo>
                    <a:pt x="514350" y="533400"/>
                  </a:lnTo>
                  <a:lnTo>
                    <a:pt x="428625" y="476250"/>
                  </a:lnTo>
                  <a:lnTo>
                    <a:pt x="342900" y="485775"/>
                  </a:lnTo>
                  <a:lnTo>
                    <a:pt x="123825" y="409575"/>
                  </a:lnTo>
                  <a:lnTo>
                    <a:pt x="0" y="4095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88" name="Forma livre 287"/>
            <p:cNvSpPr/>
            <p:nvPr/>
          </p:nvSpPr>
          <p:spPr>
            <a:xfrm>
              <a:off x="3213320" y="3624603"/>
              <a:ext cx="1417815" cy="1241660"/>
            </a:xfrm>
            <a:custGeom>
              <a:avLst/>
              <a:gdLst>
                <a:gd name="connsiteX0" fmla="*/ 819150 w 1809750"/>
                <a:gd name="connsiteY0" fmla="*/ 142875 h 1483001"/>
                <a:gd name="connsiteX1" fmla="*/ 742950 w 1809750"/>
                <a:gd name="connsiteY1" fmla="*/ 114300 h 1483001"/>
                <a:gd name="connsiteX2" fmla="*/ 714375 w 1809750"/>
                <a:gd name="connsiteY2" fmla="*/ 161925 h 1483001"/>
                <a:gd name="connsiteX3" fmla="*/ 723900 w 1809750"/>
                <a:gd name="connsiteY3" fmla="*/ 257175 h 1483001"/>
                <a:gd name="connsiteX4" fmla="*/ 619125 w 1809750"/>
                <a:gd name="connsiteY4" fmla="*/ 314325 h 1483001"/>
                <a:gd name="connsiteX5" fmla="*/ 638175 w 1809750"/>
                <a:gd name="connsiteY5" fmla="*/ 400050 h 1483001"/>
                <a:gd name="connsiteX6" fmla="*/ 600075 w 1809750"/>
                <a:gd name="connsiteY6" fmla="*/ 485775 h 1483001"/>
                <a:gd name="connsiteX7" fmla="*/ 619125 w 1809750"/>
                <a:gd name="connsiteY7" fmla="*/ 571500 h 1483001"/>
                <a:gd name="connsiteX8" fmla="*/ 647700 w 1809750"/>
                <a:gd name="connsiteY8" fmla="*/ 609600 h 1483001"/>
                <a:gd name="connsiteX9" fmla="*/ 542925 w 1809750"/>
                <a:gd name="connsiteY9" fmla="*/ 714375 h 1483001"/>
                <a:gd name="connsiteX10" fmla="*/ 114300 w 1809750"/>
                <a:gd name="connsiteY10" fmla="*/ 742950 h 1483001"/>
                <a:gd name="connsiteX11" fmla="*/ 47625 w 1809750"/>
                <a:gd name="connsiteY11" fmla="*/ 857250 h 1483001"/>
                <a:gd name="connsiteX12" fmla="*/ 9525 w 1809750"/>
                <a:gd name="connsiteY12" fmla="*/ 876300 h 1483001"/>
                <a:gd name="connsiteX13" fmla="*/ 0 w 1809750"/>
                <a:gd name="connsiteY13" fmla="*/ 942975 h 1483001"/>
                <a:gd name="connsiteX14" fmla="*/ 57150 w 1809750"/>
                <a:gd name="connsiteY14" fmla="*/ 904875 h 1483001"/>
                <a:gd name="connsiteX15" fmla="*/ 276225 w 1809750"/>
                <a:gd name="connsiteY15" fmla="*/ 914400 h 1483001"/>
                <a:gd name="connsiteX16" fmla="*/ 333375 w 1809750"/>
                <a:gd name="connsiteY16" fmla="*/ 971550 h 1483001"/>
                <a:gd name="connsiteX17" fmla="*/ 619125 w 1809750"/>
                <a:gd name="connsiteY17" fmla="*/ 914400 h 1483001"/>
                <a:gd name="connsiteX18" fmla="*/ 657225 w 1809750"/>
                <a:gd name="connsiteY18" fmla="*/ 1057275 h 1483001"/>
                <a:gd name="connsiteX19" fmla="*/ 628650 w 1809750"/>
                <a:gd name="connsiteY19" fmla="*/ 1133475 h 1483001"/>
                <a:gd name="connsiteX20" fmla="*/ 723900 w 1809750"/>
                <a:gd name="connsiteY20" fmla="*/ 1190625 h 1483001"/>
                <a:gd name="connsiteX21" fmla="*/ 742950 w 1809750"/>
                <a:gd name="connsiteY21" fmla="*/ 1400175 h 1483001"/>
                <a:gd name="connsiteX22" fmla="*/ 1247775 w 1809750"/>
                <a:gd name="connsiteY22" fmla="*/ 1276350 h 1483001"/>
                <a:gd name="connsiteX23" fmla="*/ 1400175 w 1809750"/>
                <a:gd name="connsiteY23" fmla="*/ 1247775 h 1483001"/>
                <a:gd name="connsiteX24" fmla="*/ 1485900 w 1809750"/>
                <a:gd name="connsiteY24" fmla="*/ 1047750 h 1483001"/>
                <a:gd name="connsiteX25" fmla="*/ 1514475 w 1809750"/>
                <a:gd name="connsiteY25" fmla="*/ 962025 h 1483001"/>
                <a:gd name="connsiteX26" fmla="*/ 1562100 w 1809750"/>
                <a:gd name="connsiteY26" fmla="*/ 952500 h 1483001"/>
                <a:gd name="connsiteX27" fmla="*/ 1638300 w 1809750"/>
                <a:gd name="connsiteY27" fmla="*/ 809625 h 1483001"/>
                <a:gd name="connsiteX28" fmla="*/ 1590675 w 1809750"/>
                <a:gd name="connsiteY28" fmla="*/ 742950 h 1483001"/>
                <a:gd name="connsiteX29" fmla="*/ 1609725 w 1809750"/>
                <a:gd name="connsiteY29" fmla="*/ 638175 h 1483001"/>
                <a:gd name="connsiteX30" fmla="*/ 1714500 w 1809750"/>
                <a:gd name="connsiteY30" fmla="*/ 590550 h 1483001"/>
                <a:gd name="connsiteX31" fmla="*/ 1695450 w 1809750"/>
                <a:gd name="connsiteY31" fmla="*/ 504825 h 1483001"/>
                <a:gd name="connsiteX32" fmla="*/ 1704975 w 1809750"/>
                <a:gd name="connsiteY32" fmla="*/ 428625 h 1483001"/>
                <a:gd name="connsiteX33" fmla="*/ 1809750 w 1809750"/>
                <a:gd name="connsiteY33" fmla="*/ 314325 h 1483001"/>
                <a:gd name="connsiteX34" fmla="*/ 1657350 w 1809750"/>
                <a:gd name="connsiteY34" fmla="*/ 238125 h 1483001"/>
                <a:gd name="connsiteX35" fmla="*/ 1590675 w 1809750"/>
                <a:gd name="connsiteY35" fmla="*/ 257175 h 1483001"/>
                <a:gd name="connsiteX36" fmla="*/ 1524000 w 1809750"/>
                <a:gd name="connsiteY36" fmla="*/ 171450 h 1483001"/>
                <a:gd name="connsiteX37" fmla="*/ 1219200 w 1809750"/>
                <a:gd name="connsiteY37" fmla="*/ 57150 h 1483001"/>
                <a:gd name="connsiteX38" fmla="*/ 1162050 w 1809750"/>
                <a:gd name="connsiteY38" fmla="*/ 66675 h 1483001"/>
                <a:gd name="connsiteX39" fmla="*/ 1162050 w 1809750"/>
                <a:gd name="connsiteY39" fmla="*/ 9525 h 1483001"/>
                <a:gd name="connsiteX40" fmla="*/ 1047750 w 1809750"/>
                <a:gd name="connsiteY40" fmla="*/ 0 h 1483001"/>
                <a:gd name="connsiteX41" fmla="*/ 819150 w 1809750"/>
                <a:gd name="connsiteY41" fmla="*/ 142875 h 14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9750" h="1483001">
                  <a:moveTo>
                    <a:pt x="819150" y="142875"/>
                  </a:moveTo>
                  <a:lnTo>
                    <a:pt x="742950" y="114300"/>
                  </a:lnTo>
                  <a:lnTo>
                    <a:pt x="714375" y="161925"/>
                  </a:lnTo>
                  <a:lnTo>
                    <a:pt x="723900" y="257175"/>
                  </a:lnTo>
                  <a:lnTo>
                    <a:pt x="619125" y="314325"/>
                  </a:lnTo>
                  <a:lnTo>
                    <a:pt x="638175" y="400050"/>
                  </a:lnTo>
                  <a:lnTo>
                    <a:pt x="600075" y="485775"/>
                  </a:lnTo>
                  <a:lnTo>
                    <a:pt x="619125" y="571500"/>
                  </a:lnTo>
                  <a:lnTo>
                    <a:pt x="647700" y="609600"/>
                  </a:lnTo>
                  <a:lnTo>
                    <a:pt x="542925" y="714375"/>
                  </a:lnTo>
                  <a:lnTo>
                    <a:pt x="114300" y="742950"/>
                  </a:lnTo>
                  <a:lnTo>
                    <a:pt x="47625" y="857250"/>
                  </a:lnTo>
                  <a:lnTo>
                    <a:pt x="9525" y="876300"/>
                  </a:lnTo>
                  <a:lnTo>
                    <a:pt x="0" y="942975"/>
                  </a:lnTo>
                  <a:lnTo>
                    <a:pt x="57150" y="904875"/>
                  </a:lnTo>
                  <a:lnTo>
                    <a:pt x="276225" y="914400"/>
                  </a:lnTo>
                  <a:lnTo>
                    <a:pt x="333375" y="971550"/>
                  </a:lnTo>
                  <a:lnTo>
                    <a:pt x="619125" y="914400"/>
                  </a:lnTo>
                  <a:lnTo>
                    <a:pt x="657225" y="1057275"/>
                  </a:lnTo>
                  <a:lnTo>
                    <a:pt x="628650" y="1133475"/>
                  </a:lnTo>
                  <a:lnTo>
                    <a:pt x="723900" y="1190625"/>
                  </a:lnTo>
                  <a:cubicBezTo>
                    <a:pt x="743225" y="1412863"/>
                    <a:pt x="742950" y="1483001"/>
                    <a:pt x="742950" y="1400175"/>
                  </a:cubicBezTo>
                  <a:lnTo>
                    <a:pt x="1247775" y="1276350"/>
                  </a:lnTo>
                  <a:cubicBezTo>
                    <a:pt x="1393763" y="1247152"/>
                    <a:pt x="1342082" y="1247775"/>
                    <a:pt x="1400175" y="1247775"/>
                  </a:cubicBezTo>
                  <a:lnTo>
                    <a:pt x="1485900" y="1047750"/>
                  </a:lnTo>
                  <a:lnTo>
                    <a:pt x="1514475" y="962025"/>
                  </a:lnTo>
                  <a:lnTo>
                    <a:pt x="1562100" y="952500"/>
                  </a:lnTo>
                  <a:lnTo>
                    <a:pt x="1638300" y="809625"/>
                  </a:lnTo>
                  <a:lnTo>
                    <a:pt x="1590675" y="742950"/>
                  </a:lnTo>
                  <a:lnTo>
                    <a:pt x="1609725" y="638175"/>
                  </a:lnTo>
                  <a:cubicBezTo>
                    <a:pt x="1707815" y="589130"/>
                    <a:pt x="1669477" y="590550"/>
                    <a:pt x="1714500" y="590550"/>
                  </a:cubicBezTo>
                  <a:lnTo>
                    <a:pt x="1695450" y="504825"/>
                  </a:lnTo>
                  <a:lnTo>
                    <a:pt x="1704975" y="428625"/>
                  </a:lnTo>
                  <a:lnTo>
                    <a:pt x="1809750" y="314325"/>
                  </a:lnTo>
                  <a:lnTo>
                    <a:pt x="1657350" y="238125"/>
                  </a:lnTo>
                  <a:lnTo>
                    <a:pt x="1590675" y="257175"/>
                  </a:lnTo>
                  <a:cubicBezTo>
                    <a:pt x="1531764" y="168808"/>
                    <a:pt x="1567868" y="171450"/>
                    <a:pt x="1524000" y="171450"/>
                  </a:cubicBezTo>
                  <a:lnTo>
                    <a:pt x="1219200" y="57150"/>
                  </a:lnTo>
                  <a:lnTo>
                    <a:pt x="1162050" y="66675"/>
                  </a:lnTo>
                  <a:lnTo>
                    <a:pt x="1162050" y="9525"/>
                  </a:lnTo>
                  <a:lnTo>
                    <a:pt x="1047750" y="0"/>
                  </a:lnTo>
                  <a:lnTo>
                    <a:pt x="819150" y="14287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89" name="Forma livre 288"/>
            <p:cNvSpPr/>
            <p:nvPr/>
          </p:nvSpPr>
          <p:spPr>
            <a:xfrm>
              <a:off x="3991203" y="4555850"/>
              <a:ext cx="498152" cy="331676"/>
            </a:xfrm>
            <a:custGeom>
              <a:avLst/>
              <a:gdLst>
                <a:gd name="connsiteX0" fmla="*/ 82550 w 635000"/>
                <a:gd name="connsiteY0" fmla="*/ 228600 h 393326"/>
                <a:gd name="connsiteX1" fmla="*/ 130175 w 635000"/>
                <a:gd name="connsiteY1" fmla="*/ 247650 h 393326"/>
                <a:gd name="connsiteX2" fmla="*/ 63500 w 635000"/>
                <a:gd name="connsiteY2" fmla="*/ 390525 h 393326"/>
                <a:gd name="connsiteX3" fmla="*/ 130175 w 635000"/>
                <a:gd name="connsiteY3" fmla="*/ 304800 h 393326"/>
                <a:gd name="connsiteX4" fmla="*/ 273050 w 635000"/>
                <a:gd name="connsiteY4" fmla="*/ 314325 h 393326"/>
                <a:gd name="connsiteX5" fmla="*/ 263525 w 635000"/>
                <a:gd name="connsiteY5" fmla="*/ 266700 h 393326"/>
                <a:gd name="connsiteX6" fmla="*/ 292100 w 635000"/>
                <a:gd name="connsiteY6" fmla="*/ 238125 h 393326"/>
                <a:gd name="connsiteX7" fmla="*/ 320675 w 635000"/>
                <a:gd name="connsiteY7" fmla="*/ 257175 h 393326"/>
                <a:gd name="connsiteX8" fmla="*/ 282575 w 635000"/>
                <a:gd name="connsiteY8" fmla="*/ 304800 h 393326"/>
                <a:gd name="connsiteX9" fmla="*/ 492125 w 635000"/>
                <a:gd name="connsiteY9" fmla="*/ 295275 h 393326"/>
                <a:gd name="connsiteX10" fmla="*/ 511175 w 635000"/>
                <a:gd name="connsiteY10" fmla="*/ 219075 h 393326"/>
                <a:gd name="connsiteX11" fmla="*/ 568325 w 635000"/>
                <a:gd name="connsiteY11" fmla="*/ 161925 h 393326"/>
                <a:gd name="connsiteX12" fmla="*/ 635000 w 635000"/>
                <a:gd name="connsiteY12" fmla="*/ 133350 h 393326"/>
                <a:gd name="connsiteX13" fmla="*/ 615950 w 635000"/>
                <a:gd name="connsiteY13" fmla="*/ 38100 h 393326"/>
                <a:gd name="connsiteX14" fmla="*/ 511175 w 635000"/>
                <a:gd name="connsiteY14" fmla="*/ 9525 h 393326"/>
                <a:gd name="connsiteX15" fmla="*/ 473075 w 635000"/>
                <a:gd name="connsiteY15" fmla="*/ 0 h 393326"/>
                <a:gd name="connsiteX16" fmla="*/ 425450 w 635000"/>
                <a:gd name="connsiteY16" fmla="*/ 161925 h 393326"/>
                <a:gd name="connsiteX17" fmla="*/ 82550 w 635000"/>
                <a:gd name="connsiteY17" fmla="*/ 228600 h 3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000" h="393326">
                  <a:moveTo>
                    <a:pt x="82550" y="228600"/>
                  </a:moveTo>
                  <a:lnTo>
                    <a:pt x="130175" y="247650"/>
                  </a:lnTo>
                  <a:cubicBezTo>
                    <a:pt x="52481" y="393326"/>
                    <a:pt x="0" y="390525"/>
                    <a:pt x="63500" y="390525"/>
                  </a:cubicBezTo>
                  <a:cubicBezTo>
                    <a:pt x="122411" y="302158"/>
                    <a:pt x="86307" y="304800"/>
                    <a:pt x="130175" y="304800"/>
                  </a:cubicBezTo>
                  <a:lnTo>
                    <a:pt x="273050" y="314325"/>
                  </a:lnTo>
                  <a:lnTo>
                    <a:pt x="263525" y="266700"/>
                  </a:lnTo>
                  <a:lnTo>
                    <a:pt x="292100" y="238125"/>
                  </a:lnTo>
                  <a:lnTo>
                    <a:pt x="320675" y="257175"/>
                  </a:lnTo>
                  <a:lnTo>
                    <a:pt x="282575" y="304800"/>
                  </a:lnTo>
                  <a:lnTo>
                    <a:pt x="492125" y="295275"/>
                  </a:lnTo>
                  <a:lnTo>
                    <a:pt x="511175" y="219075"/>
                  </a:lnTo>
                  <a:cubicBezTo>
                    <a:pt x="570764" y="169417"/>
                    <a:pt x="568325" y="196248"/>
                    <a:pt x="568325" y="161925"/>
                  </a:cubicBezTo>
                  <a:lnTo>
                    <a:pt x="635000" y="133350"/>
                  </a:lnTo>
                  <a:lnTo>
                    <a:pt x="615950" y="38100"/>
                  </a:lnTo>
                  <a:lnTo>
                    <a:pt x="511175" y="9525"/>
                  </a:lnTo>
                  <a:lnTo>
                    <a:pt x="473075" y="0"/>
                  </a:lnTo>
                  <a:lnTo>
                    <a:pt x="425450" y="161925"/>
                  </a:lnTo>
                  <a:lnTo>
                    <a:pt x="82550" y="22860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90" name="Forma livre 289"/>
            <p:cNvSpPr/>
            <p:nvPr/>
          </p:nvSpPr>
          <p:spPr>
            <a:xfrm>
              <a:off x="4382060" y="4126369"/>
              <a:ext cx="291227" cy="454993"/>
            </a:xfrm>
            <a:custGeom>
              <a:avLst/>
              <a:gdLst>
                <a:gd name="connsiteX0" fmla="*/ 0 w 368444"/>
                <a:gd name="connsiteY0" fmla="*/ 504825 h 542925"/>
                <a:gd name="connsiteX1" fmla="*/ 0 w 368444"/>
                <a:gd name="connsiteY1" fmla="*/ 504825 h 542925"/>
                <a:gd name="connsiteX2" fmla="*/ 123825 w 368444"/>
                <a:gd name="connsiteY2" fmla="*/ 542925 h 542925"/>
                <a:gd name="connsiteX3" fmla="*/ 247650 w 368444"/>
                <a:gd name="connsiteY3" fmla="*/ 419100 h 542925"/>
                <a:gd name="connsiteX4" fmla="*/ 266700 w 368444"/>
                <a:gd name="connsiteY4" fmla="*/ 323850 h 542925"/>
                <a:gd name="connsiteX5" fmla="*/ 333375 w 368444"/>
                <a:gd name="connsiteY5" fmla="*/ 266700 h 542925"/>
                <a:gd name="connsiteX6" fmla="*/ 323850 w 368444"/>
                <a:gd name="connsiteY6" fmla="*/ 142875 h 542925"/>
                <a:gd name="connsiteX7" fmla="*/ 314325 w 368444"/>
                <a:gd name="connsiteY7" fmla="*/ 38100 h 542925"/>
                <a:gd name="connsiteX8" fmla="*/ 219075 w 368444"/>
                <a:gd name="connsiteY8" fmla="*/ 0 h 542925"/>
                <a:gd name="connsiteX9" fmla="*/ 133350 w 368444"/>
                <a:gd name="connsiteY9" fmla="*/ 47625 h 542925"/>
                <a:gd name="connsiteX10" fmla="*/ 123825 w 368444"/>
                <a:gd name="connsiteY10" fmla="*/ 133350 h 542925"/>
                <a:gd name="connsiteX11" fmla="*/ 180975 w 368444"/>
                <a:gd name="connsiteY11" fmla="*/ 228600 h 542925"/>
                <a:gd name="connsiteX12" fmla="*/ 85725 w 368444"/>
                <a:gd name="connsiteY12" fmla="*/ 381000 h 542925"/>
                <a:gd name="connsiteX13" fmla="*/ 28575 w 368444"/>
                <a:gd name="connsiteY13" fmla="*/ 390525 h 542925"/>
                <a:gd name="connsiteX14" fmla="*/ 0 w 368444"/>
                <a:gd name="connsiteY14" fmla="*/ 5048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444" h="542925">
                  <a:moveTo>
                    <a:pt x="0" y="504825"/>
                  </a:moveTo>
                  <a:lnTo>
                    <a:pt x="0" y="504825"/>
                  </a:lnTo>
                  <a:lnTo>
                    <a:pt x="123825" y="542925"/>
                  </a:lnTo>
                  <a:lnTo>
                    <a:pt x="247650" y="419100"/>
                  </a:lnTo>
                  <a:lnTo>
                    <a:pt x="266700" y="323850"/>
                  </a:lnTo>
                  <a:lnTo>
                    <a:pt x="333375" y="266700"/>
                  </a:lnTo>
                  <a:lnTo>
                    <a:pt x="323850" y="142875"/>
                  </a:lnTo>
                  <a:cubicBezTo>
                    <a:pt x="333950" y="31776"/>
                    <a:pt x="368444" y="38100"/>
                    <a:pt x="314325" y="38100"/>
                  </a:cubicBezTo>
                  <a:lnTo>
                    <a:pt x="219075" y="0"/>
                  </a:lnTo>
                  <a:lnTo>
                    <a:pt x="133350" y="47625"/>
                  </a:lnTo>
                  <a:lnTo>
                    <a:pt x="123825" y="133350"/>
                  </a:lnTo>
                  <a:lnTo>
                    <a:pt x="180975" y="228600"/>
                  </a:lnTo>
                  <a:lnTo>
                    <a:pt x="85725" y="381000"/>
                  </a:lnTo>
                  <a:lnTo>
                    <a:pt x="28575" y="390525"/>
                  </a:lnTo>
                  <a:lnTo>
                    <a:pt x="0" y="5048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91" name="Forma livre 290"/>
            <p:cNvSpPr/>
            <p:nvPr/>
          </p:nvSpPr>
          <p:spPr>
            <a:xfrm>
              <a:off x="3807270" y="2842188"/>
              <a:ext cx="1107428" cy="1330958"/>
            </a:xfrm>
            <a:custGeom>
              <a:avLst/>
              <a:gdLst>
                <a:gd name="connsiteX0" fmla="*/ 76200 w 1409700"/>
                <a:gd name="connsiteY0" fmla="*/ 323850 h 1590675"/>
                <a:gd name="connsiteX1" fmla="*/ 209550 w 1409700"/>
                <a:gd name="connsiteY1" fmla="*/ 400050 h 1590675"/>
                <a:gd name="connsiteX2" fmla="*/ 352425 w 1409700"/>
                <a:gd name="connsiteY2" fmla="*/ 342900 h 1590675"/>
                <a:gd name="connsiteX3" fmla="*/ 438150 w 1409700"/>
                <a:gd name="connsiteY3" fmla="*/ 333375 h 1590675"/>
                <a:gd name="connsiteX4" fmla="*/ 485775 w 1409700"/>
                <a:gd name="connsiteY4" fmla="*/ 180975 h 1590675"/>
                <a:gd name="connsiteX5" fmla="*/ 485775 w 1409700"/>
                <a:gd name="connsiteY5" fmla="*/ 133350 h 1590675"/>
                <a:gd name="connsiteX6" fmla="*/ 628650 w 1409700"/>
                <a:gd name="connsiteY6" fmla="*/ 152400 h 1590675"/>
                <a:gd name="connsiteX7" fmla="*/ 647700 w 1409700"/>
                <a:gd name="connsiteY7" fmla="*/ 142875 h 1590675"/>
                <a:gd name="connsiteX8" fmla="*/ 714375 w 1409700"/>
                <a:gd name="connsiteY8" fmla="*/ 133350 h 1590675"/>
                <a:gd name="connsiteX9" fmla="*/ 847725 w 1409700"/>
                <a:gd name="connsiteY9" fmla="*/ 38100 h 1590675"/>
                <a:gd name="connsiteX10" fmla="*/ 933450 w 1409700"/>
                <a:gd name="connsiteY10" fmla="*/ 142875 h 1590675"/>
                <a:gd name="connsiteX11" fmla="*/ 1152525 w 1409700"/>
                <a:gd name="connsiteY11" fmla="*/ 0 h 1590675"/>
                <a:gd name="connsiteX12" fmla="*/ 1343025 w 1409700"/>
                <a:gd name="connsiteY12" fmla="*/ 114300 h 1590675"/>
                <a:gd name="connsiteX13" fmla="*/ 1390650 w 1409700"/>
                <a:gd name="connsiteY13" fmla="*/ 266700 h 1590675"/>
                <a:gd name="connsiteX14" fmla="*/ 1371600 w 1409700"/>
                <a:gd name="connsiteY14" fmla="*/ 361950 h 1590675"/>
                <a:gd name="connsiteX15" fmla="*/ 1323975 w 1409700"/>
                <a:gd name="connsiteY15" fmla="*/ 381000 h 1590675"/>
                <a:gd name="connsiteX16" fmla="*/ 1409700 w 1409700"/>
                <a:gd name="connsiteY16" fmla="*/ 504825 h 1590675"/>
                <a:gd name="connsiteX17" fmla="*/ 1304925 w 1409700"/>
                <a:gd name="connsiteY17" fmla="*/ 723900 h 1590675"/>
                <a:gd name="connsiteX18" fmla="*/ 1247775 w 1409700"/>
                <a:gd name="connsiteY18" fmla="*/ 657225 h 1590675"/>
                <a:gd name="connsiteX19" fmla="*/ 1209675 w 1409700"/>
                <a:gd name="connsiteY19" fmla="*/ 676275 h 1590675"/>
                <a:gd name="connsiteX20" fmla="*/ 1219200 w 1409700"/>
                <a:gd name="connsiteY20" fmla="*/ 762000 h 1590675"/>
                <a:gd name="connsiteX21" fmla="*/ 1171575 w 1409700"/>
                <a:gd name="connsiteY21" fmla="*/ 847725 h 1590675"/>
                <a:gd name="connsiteX22" fmla="*/ 1200150 w 1409700"/>
                <a:gd name="connsiteY22" fmla="*/ 942975 h 1590675"/>
                <a:gd name="connsiteX23" fmla="*/ 1181100 w 1409700"/>
                <a:gd name="connsiteY23" fmla="*/ 1009650 h 1590675"/>
                <a:gd name="connsiteX24" fmla="*/ 1219200 w 1409700"/>
                <a:gd name="connsiteY24" fmla="*/ 1190625 h 1590675"/>
                <a:gd name="connsiteX25" fmla="*/ 1162050 w 1409700"/>
                <a:gd name="connsiteY25" fmla="*/ 1466850 h 1590675"/>
                <a:gd name="connsiteX26" fmla="*/ 1085850 w 1409700"/>
                <a:gd name="connsiteY26" fmla="*/ 1590675 h 1590675"/>
                <a:gd name="connsiteX27" fmla="*/ 990600 w 1409700"/>
                <a:gd name="connsiteY27" fmla="*/ 1533525 h 1590675"/>
                <a:gd name="connsiteX28" fmla="*/ 962025 w 1409700"/>
                <a:gd name="connsiteY28" fmla="*/ 1409700 h 1590675"/>
                <a:gd name="connsiteX29" fmla="*/ 1095375 w 1409700"/>
                <a:gd name="connsiteY29" fmla="*/ 1238250 h 1590675"/>
                <a:gd name="connsiteX30" fmla="*/ 904875 w 1409700"/>
                <a:gd name="connsiteY30" fmla="*/ 1152525 h 1590675"/>
                <a:gd name="connsiteX31" fmla="*/ 838200 w 1409700"/>
                <a:gd name="connsiteY31" fmla="*/ 1171575 h 1590675"/>
                <a:gd name="connsiteX32" fmla="*/ 800100 w 1409700"/>
                <a:gd name="connsiteY32" fmla="*/ 1095375 h 1590675"/>
                <a:gd name="connsiteX33" fmla="*/ 457200 w 1409700"/>
                <a:gd name="connsiteY33" fmla="*/ 971550 h 1590675"/>
                <a:gd name="connsiteX34" fmla="*/ 419100 w 1409700"/>
                <a:gd name="connsiteY34" fmla="*/ 990600 h 1590675"/>
                <a:gd name="connsiteX35" fmla="*/ 419100 w 1409700"/>
                <a:gd name="connsiteY35" fmla="*/ 933450 h 1590675"/>
                <a:gd name="connsiteX36" fmla="*/ 304800 w 1409700"/>
                <a:gd name="connsiteY36" fmla="*/ 914400 h 1590675"/>
                <a:gd name="connsiteX37" fmla="*/ 104775 w 1409700"/>
                <a:gd name="connsiteY37" fmla="*/ 1047750 h 1590675"/>
                <a:gd name="connsiteX38" fmla="*/ 95250 w 1409700"/>
                <a:gd name="connsiteY38" fmla="*/ 914400 h 1590675"/>
                <a:gd name="connsiteX39" fmla="*/ 28575 w 1409700"/>
                <a:gd name="connsiteY39" fmla="*/ 885825 h 1590675"/>
                <a:gd name="connsiteX40" fmla="*/ 66675 w 1409700"/>
                <a:gd name="connsiteY40" fmla="*/ 714375 h 1590675"/>
                <a:gd name="connsiteX41" fmla="*/ 38100 w 1409700"/>
                <a:gd name="connsiteY41" fmla="*/ 590550 h 1590675"/>
                <a:gd name="connsiteX42" fmla="*/ 57150 w 1409700"/>
                <a:gd name="connsiteY42" fmla="*/ 523875 h 1590675"/>
                <a:gd name="connsiteX43" fmla="*/ 0 w 1409700"/>
                <a:gd name="connsiteY43" fmla="*/ 447675 h 1590675"/>
                <a:gd name="connsiteX44" fmla="*/ 76200 w 1409700"/>
                <a:gd name="connsiteY44" fmla="*/ 32385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09700" h="1590675">
                  <a:moveTo>
                    <a:pt x="76200" y="323850"/>
                  </a:moveTo>
                  <a:lnTo>
                    <a:pt x="209550" y="400050"/>
                  </a:lnTo>
                  <a:lnTo>
                    <a:pt x="352425" y="342900"/>
                  </a:lnTo>
                  <a:lnTo>
                    <a:pt x="438150" y="333375"/>
                  </a:lnTo>
                  <a:lnTo>
                    <a:pt x="485775" y="180975"/>
                  </a:lnTo>
                  <a:lnTo>
                    <a:pt x="485775" y="133350"/>
                  </a:lnTo>
                  <a:cubicBezTo>
                    <a:pt x="583405" y="157757"/>
                    <a:pt x="569570" y="176032"/>
                    <a:pt x="628650" y="152400"/>
                  </a:cubicBezTo>
                  <a:cubicBezTo>
                    <a:pt x="635242" y="149763"/>
                    <a:pt x="641350" y="146050"/>
                    <a:pt x="647700" y="142875"/>
                  </a:cubicBezTo>
                  <a:lnTo>
                    <a:pt x="714375" y="133350"/>
                  </a:lnTo>
                  <a:lnTo>
                    <a:pt x="847725" y="38100"/>
                  </a:lnTo>
                  <a:lnTo>
                    <a:pt x="933450" y="142875"/>
                  </a:lnTo>
                  <a:lnTo>
                    <a:pt x="1152525" y="0"/>
                  </a:lnTo>
                  <a:lnTo>
                    <a:pt x="1343025" y="114300"/>
                  </a:lnTo>
                  <a:lnTo>
                    <a:pt x="1390650" y="266700"/>
                  </a:lnTo>
                  <a:lnTo>
                    <a:pt x="1371600" y="361950"/>
                  </a:lnTo>
                  <a:lnTo>
                    <a:pt x="1323975" y="381000"/>
                  </a:lnTo>
                  <a:lnTo>
                    <a:pt x="1409700" y="504825"/>
                  </a:lnTo>
                  <a:lnTo>
                    <a:pt x="1304925" y="723900"/>
                  </a:lnTo>
                  <a:lnTo>
                    <a:pt x="1247775" y="657225"/>
                  </a:lnTo>
                  <a:lnTo>
                    <a:pt x="1209675" y="676275"/>
                  </a:lnTo>
                  <a:lnTo>
                    <a:pt x="1219200" y="762000"/>
                  </a:lnTo>
                  <a:lnTo>
                    <a:pt x="1171575" y="847725"/>
                  </a:lnTo>
                  <a:lnTo>
                    <a:pt x="1200150" y="942975"/>
                  </a:lnTo>
                  <a:lnTo>
                    <a:pt x="1181100" y="1009650"/>
                  </a:lnTo>
                  <a:lnTo>
                    <a:pt x="1219200" y="1190625"/>
                  </a:lnTo>
                  <a:lnTo>
                    <a:pt x="1162050" y="1466850"/>
                  </a:lnTo>
                  <a:lnTo>
                    <a:pt x="1085850" y="1590675"/>
                  </a:lnTo>
                  <a:lnTo>
                    <a:pt x="990600" y="1533525"/>
                  </a:lnTo>
                  <a:lnTo>
                    <a:pt x="962025" y="1409700"/>
                  </a:lnTo>
                  <a:lnTo>
                    <a:pt x="1095375" y="1238250"/>
                  </a:lnTo>
                  <a:lnTo>
                    <a:pt x="904875" y="1152525"/>
                  </a:lnTo>
                  <a:lnTo>
                    <a:pt x="838200" y="1171575"/>
                  </a:lnTo>
                  <a:lnTo>
                    <a:pt x="800100" y="1095375"/>
                  </a:lnTo>
                  <a:lnTo>
                    <a:pt x="457200" y="971550"/>
                  </a:lnTo>
                  <a:lnTo>
                    <a:pt x="419100" y="990600"/>
                  </a:lnTo>
                  <a:lnTo>
                    <a:pt x="419100" y="933450"/>
                  </a:lnTo>
                  <a:lnTo>
                    <a:pt x="304800" y="914400"/>
                  </a:lnTo>
                  <a:lnTo>
                    <a:pt x="104775" y="1047750"/>
                  </a:lnTo>
                  <a:lnTo>
                    <a:pt x="95250" y="914400"/>
                  </a:lnTo>
                  <a:lnTo>
                    <a:pt x="28575" y="885825"/>
                  </a:lnTo>
                  <a:lnTo>
                    <a:pt x="66675" y="714375"/>
                  </a:lnTo>
                  <a:lnTo>
                    <a:pt x="38100" y="590550"/>
                  </a:lnTo>
                  <a:lnTo>
                    <a:pt x="57150" y="523875"/>
                  </a:lnTo>
                  <a:lnTo>
                    <a:pt x="0" y="447675"/>
                  </a:lnTo>
                  <a:lnTo>
                    <a:pt x="76200" y="3238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92" name="Forma livre 291"/>
            <p:cNvSpPr/>
            <p:nvPr/>
          </p:nvSpPr>
          <p:spPr>
            <a:xfrm>
              <a:off x="4497018" y="2676351"/>
              <a:ext cx="774051" cy="263640"/>
            </a:xfrm>
            <a:custGeom>
              <a:avLst/>
              <a:gdLst>
                <a:gd name="connsiteX0" fmla="*/ 95250 w 990600"/>
                <a:gd name="connsiteY0" fmla="*/ 47625 h 314325"/>
                <a:gd name="connsiteX1" fmla="*/ 104775 w 990600"/>
                <a:gd name="connsiteY1" fmla="*/ 142875 h 314325"/>
                <a:gd name="connsiteX2" fmla="*/ 0 w 990600"/>
                <a:gd name="connsiteY2" fmla="*/ 228600 h 314325"/>
                <a:gd name="connsiteX3" fmla="*/ 66675 w 990600"/>
                <a:gd name="connsiteY3" fmla="*/ 304800 h 314325"/>
                <a:gd name="connsiteX4" fmla="*/ 276225 w 990600"/>
                <a:gd name="connsiteY4" fmla="*/ 180975 h 314325"/>
                <a:gd name="connsiteX5" fmla="*/ 476250 w 990600"/>
                <a:gd name="connsiteY5" fmla="*/ 295275 h 314325"/>
                <a:gd name="connsiteX6" fmla="*/ 523875 w 990600"/>
                <a:gd name="connsiteY6" fmla="*/ 257175 h 314325"/>
                <a:gd name="connsiteX7" fmla="*/ 609600 w 990600"/>
                <a:gd name="connsiteY7" fmla="*/ 295275 h 314325"/>
                <a:gd name="connsiteX8" fmla="*/ 752475 w 990600"/>
                <a:gd name="connsiteY8" fmla="*/ 314325 h 314325"/>
                <a:gd name="connsiteX9" fmla="*/ 800100 w 990600"/>
                <a:gd name="connsiteY9" fmla="*/ 238125 h 314325"/>
                <a:gd name="connsiteX10" fmla="*/ 904875 w 990600"/>
                <a:gd name="connsiteY10" fmla="*/ 228600 h 314325"/>
                <a:gd name="connsiteX11" fmla="*/ 990600 w 990600"/>
                <a:gd name="connsiteY11" fmla="*/ 47625 h 314325"/>
                <a:gd name="connsiteX12" fmla="*/ 952500 w 990600"/>
                <a:gd name="connsiteY12" fmla="*/ 0 h 314325"/>
                <a:gd name="connsiteX13" fmla="*/ 828675 w 990600"/>
                <a:gd name="connsiteY13" fmla="*/ 66675 h 314325"/>
                <a:gd name="connsiteX14" fmla="*/ 723900 w 990600"/>
                <a:gd name="connsiteY14" fmla="*/ 85725 h 314325"/>
                <a:gd name="connsiteX15" fmla="*/ 638175 w 990600"/>
                <a:gd name="connsiteY15" fmla="*/ 161925 h 314325"/>
                <a:gd name="connsiteX16" fmla="*/ 600075 w 990600"/>
                <a:gd name="connsiteY16" fmla="*/ 76200 h 314325"/>
                <a:gd name="connsiteX17" fmla="*/ 638175 w 990600"/>
                <a:gd name="connsiteY17" fmla="*/ 19050 h 314325"/>
                <a:gd name="connsiteX18" fmla="*/ 590550 w 990600"/>
                <a:gd name="connsiteY18" fmla="*/ 0 h 314325"/>
                <a:gd name="connsiteX19" fmla="*/ 457200 w 990600"/>
                <a:gd name="connsiteY19" fmla="*/ 76200 h 314325"/>
                <a:gd name="connsiteX20" fmla="*/ 390525 w 990600"/>
                <a:gd name="connsiteY20" fmla="*/ 47625 h 314325"/>
                <a:gd name="connsiteX21" fmla="*/ 314325 w 990600"/>
                <a:gd name="connsiteY21" fmla="*/ 76200 h 314325"/>
                <a:gd name="connsiteX22" fmla="*/ 219075 w 990600"/>
                <a:gd name="connsiteY22" fmla="*/ 0 h 314325"/>
                <a:gd name="connsiteX23" fmla="*/ 95250 w 990600"/>
                <a:gd name="connsiteY23" fmla="*/ 476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0600" h="314325">
                  <a:moveTo>
                    <a:pt x="95250" y="47625"/>
                  </a:moveTo>
                  <a:lnTo>
                    <a:pt x="104775" y="142875"/>
                  </a:lnTo>
                  <a:lnTo>
                    <a:pt x="0" y="228600"/>
                  </a:lnTo>
                  <a:lnTo>
                    <a:pt x="66675" y="304800"/>
                  </a:lnTo>
                  <a:lnTo>
                    <a:pt x="276225" y="180975"/>
                  </a:lnTo>
                  <a:lnTo>
                    <a:pt x="476250" y="295275"/>
                  </a:lnTo>
                  <a:lnTo>
                    <a:pt x="523875" y="257175"/>
                  </a:lnTo>
                  <a:lnTo>
                    <a:pt x="609600" y="295275"/>
                  </a:lnTo>
                  <a:lnTo>
                    <a:pt x="752475" y="314325"/>
                  </a:lnTo>
                  <a:lnTo>
                    <a:pt x="800100" y="238125"/>
                  </a:lnTo>
                  <a:lnTo>
                    <a:pt x="904875" y="228600"/>
                  </a:lnTo>
                  <a:lnTo>
                    <a:pt x="990600" y="47625"/>
                  </a:lnTo>
                  <a:lnTo>
                    <a:pt x="952500" y="0"/>
                  </a:lnTo>
                  <a:lnTo>
                    <a:pt x="828675" y="66675"/>
                  </a:lnTo>
                  <a:lnTo>
                    <a:pt x="723900" y="85725"/>
                  </a:lnTo>
                  <a:lnTo>
                    <a:pt x="638175" y="161925"/>
                  </a:lnTo>
                  <a:lnTo>
                    <a:pt x="600075" y="76200"/>
                  </a:lnTo>
                  <a:lnTo>
                    <a:pt x="638175" y="19050"/>
                  </a:lnTo>
                  <a:lnTo>
                    <a:pt x="590550" y="0"/>
                  </a:lnTo>
                  <a:lnTo>
                    <a:pt x="457200" y="76200"/>
                  </a:lnTo>
                  <a:lnTo>
                    <a:pt x="390525" y="47625"/>
                  </a:lnTo>
                  <a:lnTo>
                    <a:pt x="314325" y="76200"/>
                  </a:lnTo>
                  <a:lnTo>
                    <a:pt x="219075" y="0"/>
                  </a:lnTo>
                  <a:lnTo>
                    <a:pt x="95250" y="47625"/>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93" name="Forma livre 292"/>
            <p:cNvSpPr/>
            <p:nvPr/>
          </p:nvSpPr>
          <p:spPr>
            <a:xfrm>
              <a:off x="4885908" y="2978259"/>
              <a:ext cx="203093" cy="280648"/>
            </a:xfrm>
            <a:custGeom>
              <a:avLst/>
              <a:gdLst>
                <a:gd name="connsiteX0" fmla="*/ 38100 w 257175"/>
                <a:gd name="connsiteY0" fmla="*/ 0 h 333375"/>
                <a:gd name="connsiteX1" fmla="*/ 257175 w 257175"/>
                <a:gd name="connsiteY1" fmla="*/ 142875 h 333375"/>
                <a:gd name="connsiteX2" fmla="*/ 95250 w 257175"/>
                <a:gd name="connsiteY2" fmla="*/ 333375 h 333375"/>
                <a:gd name="connsiteX3" fmla="*/ 0 w 257175"/>
                <a:gd name="connsiteY3" fmla="*/ 238125 h 333375"/>
                <a:gd name="connsiteX4" fmla="*/ 57150 w 257175"/>
                <a:gd name="connsiteY4" fmla="*/ 180975 h 333375"/>
                <a:gd name="connsiteX5" fmla="*/ 57150 w 257175"/>
                <a:gd name="connsiteY5" fmla="*/ 114300 h 333375"/>
                <a:gd name="connsiteX6" fmla="*/ 38100 w 257175"/>
                <a:gd name="connsiteY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333375">
                  <a:moveTo>
                    <a:pt x="38100" y="0"/>
                  </a:moveTo>
                  <a:lnTo>
                    <a:pt x="257175" y="142875"/>
                  </a:lnTo>
                  <a:lnTo>
                    <a:pt x="95250" y="333375"/>
                  </a:lnTo>
                  <a:lnTo>
                    <a:pt x="0" y="238125"/>
                  </a:lnTo>
                  <a:lnTo>
                    <a:pt x="57150" y="180975"/>
                  </a:lnTo>
                  <a:lnTo>
                    <a:pt x="57150" y="114300"/>
                  </a:lnTo>
                  <a:lnTo>
                    <a:pt x="38100"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94" name="Forma livre 293"/>
            <p:cNvSpPr/>
            <p:nvPr/>
          </p:nvSpPr>
          <p:spPr>
            <a:xfrm>
              <a:off x="4899371" y="2876205"/>
              <a:ext cx="314219" cy="212613"/>
            </a:xfrm>
            <a:custGeom>
              <a:avLst/>
              <a:gdLst>
                <a:gd name="connsiteX0" fmla="*/ 0 w 400050"/>
                <a:gd name="connsiteY0" fmla="*/ 95250 h 257175"/>
                <a:gd name="connsiteX1" fmla="*/ 238125 w 400050"/>
                <a:gd name="connsiteY1" fmla="*/ 257175 h 257175"/>
                <a:gd name="connsiteX2" fmla="*/ 381000 w 400050"/>
                <a:gd name="connsiteY2" fmla="*/ 66675 h 257175"/>
                <a:gd name="connsiteX3" fmla="*/ 400050 w 400050"/>
                <a:gd name="connsiteY3" fmla="*/ 0 h 257175"/>
                <a:gd name="connsiteX4" fmla="*/ 314325 w 400050"/>
                <a:gd name="connsiteY4" fmla="*/ 19050 h 257175"/>
                <a:gd name="connsiteX5" fmla="*/ 266700 w 400050"/>
                <a:gd name="connsiteY5" fmla="*/ 95250 h 257175"/>
                <a:gd name="connsiteX6" fmla="*/ 85725 w 400050"/>
                <a:gd name="connsiteY6" fmla="*/ 66675 h 257175"/>
                <a:gd name="connsiteX7" fmla="*/ 38100 w 400050"/>
                <a:gd name="connsiteY7" fmla="*/ 28575 h 257175"/>
                <a:gd name="connsiteX8" fmla="*/ 0 w 400050"/>
                <a:gd name="connsiteY8" fmla="*/ 9525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257175">
                  <a:moveTo>
                    <a:pt x="0" y="95250"/>
                  </a:moveTo>
                  <a:lnTo>
                    <a:pt x="238125" y="257175"/>
                  </a:lnTo>
                  <a:lnTo>
                    <a:pt x="381000" y="66675"/>
                  </a:lnTo>
                  <a:lnTo>
                    <a:pt x="400050" y="0"/>
                  </a:lnTo>
                  <a:lnTo>
                    <a:pt x="314325" y="19050"/>
                  </a:lnTo>
                  <a:lnTo>
                    <a:pt x="266700" y="95250"/>
                  </a:lnTo>
                  <a:lnTo>
                    <a:pt x="85725" y="66675"/>
                  </a:lnTo>
                  <a:lnTo>
                    <a:pt x="38100" y="28575"/>
                  </a:lnTo>
                  <a:lnTo>
                    <a:pt x="0" y="952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95" name="Forma livre 294"/>
            <p:cNvSpPr/>
            <p:nvPr/>
          </p:nvSpPr>
          <p:spPr>
            <a:xfrm>
              <a:off x="4830396" y="2340420"/>
              <a:ext cx="410019" cy="246631"/>
            </a:xfrm>
            <a:custGeom>
              <a:avLst/>
              <a:gdLst>
                <a:gd name="connsiteX0" fmla="*/ 200025 w 523875"/>
                <a:gd name="connsiteY0" fmla="*/ 0 h 295275"/>
                <a:gd name="connsiteX1" fmla="*/ 257175 w 523875"/>
                <a:gd name="connsiteY1" fmla="*/ 38100 h 295275"/>
                <a:gd name="connsiteX2" fmla="*/ 409575 w 523875"/>
                <a:gd name="connsiteY2" fmla="*/ 38100 h 295275"/>
                <a:gd name="connsiteX3" fmla="*/ 514350 w 523875"/>
                <a:gd name="connsiteY3" fmla="*/ 142875 h 295275"/>
                <a:gd name="connsiteX4" fmla="*/ 523875 w 523875"/>
                <a:gd name="connsiteY4" fmla="*/ 257175 h 295275"/>
                <a:gd name="connsiteX5" fmla="*/ 304800 w 523875"/>
                <a:gd name="connsiteY5" fmla="*/ 247650 h 295275"/>
                <a:gd name="connsiteX6" fmla="*/ 276225 w 523875"/>
                <a:gd name="connsiteY6" fmla="*/ 295275 h 295275"/>
                <a:gd name="connsiteX7" fmla="*/ 180975 w 523875"/>
                <a:gd name="connsiteY7" fmla="*/ 295275 h 295275"/>
                <a:gd name="connsiteX8" fmla="*/ 152400 w 523875"/>
                <a:gd name="connsiteY8" fmla="*/ 238125 h 295275"/>
                <a:gd name="connsiteX9" fmla="*/ 171450 w 523875"/>
                <a:gd name="connsiteY9" fmla="*/ 190500 h 295275"/>
                <a:gd name="connsiteX10" fmla="*/ 57150 w 523875"/>
                <a:gd name="connsiteY10" fmla="*/ 247650 h 295275"/>
                <a:gd name="connsiteX11" fmla="*/ 0 w 523875"/>
                <a:gd name="connsiteY11" fmla="*/ 247650 h 295275"/>
                <a:gd name="connsiteX12" fmla="*/ 123825 w 523875"/>
                <a:gd name="connsiteY12" fmla="*/ 38100 h 295275"/>
                <a:gd name="connsiteX13" fmla="*/ 200025 w 523875"/>
                <a:gd name="connsiteY13"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875" h="295275">
                  <a:moveTo>
                    <a:pt x="200025" y="0"/>
                  </a:moveTo>
                  <a:lnTo>
                    <a:pt x="257175" y="38100"/>
                  </a:lnTo>
                  <a:lnTo>
                    <a:pt x="409575" y="38100"/>
                  </a:lnTo>
                  <a:lnTo>
                    <a:pt x="514350" y="142875"/>
                  </a:lnTo>
                  <a:lnTo>
                    <a:pt x="523875" y="257175"/>
                  </a:lnTo>
                  <a:lnTo>
                    <a:pt x="304800" y="247650"/>
                  </a:lnTo>
                  <a:lnTo>
                    <a:pt x="276225" y="295275"/>
                  </a:lnTo>
                  <a:lnTo>
                    <a:pt x="180975" y="295275"/>
                  </a:lnTo>
                  <a:lnTo>
                    <a:pt x="152400" y="238125"/>
                  </a:lnTo>
                  <a:lnTo>
                    <a:pt x="171450" y="190500"/>
                  </a:lnTo>
                  <a:lnTo>
                    <a:pt x="57150" y="247650"/>
                  </a:lnTo>
                  <a:lnTo>
                    <a:pt x="0" y="247650"/>
                  </a:lnTo>
                  <a:lnTo>
                    <a:pt x="123825" y="38100"/>
                  </a:lnTo>
                  <a:lnTo>
                    <a:pt x="20002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96" name="Forma livre 295"/>
            <p:cNvSpPr/>
            <p:nvPr/>
          </p:nvSpPr>
          <p:spPr>
            <a:xfrm>
              <a:off x="4799739" y="2514766"/>
              <a:ext cx="486657" cy="280649"/>
            </a:xfrm>
            <a:custGeom>
              <a:avLst/>
              <a:gdLst>
                <a:gd name="connsiteX0" fmla="*/ 38100 w 619125"/>
                <a:gd name="connsiteY0" fmla="*/ 57150 h 333375"/>
                <a:gd name="connsiteX1" fmla="*/ 0 w 619125"/>
                <a:gd name="connsiteY1" fmla="*/ 114300 h 333375"/>
                <a:gd name="connsiteX2" fmla="*/ 38100 w 619125"/>
                <a:gd name="connsiteY2" fmla="*/ 219075 h 333375"/>
                <a:gd name="connsiteX3" fmla="*/ 76200 w 619125"/>
                <a:gd name="connsiteY3" fmla="*/ 247650 h 333375"/>
                <a:gd name="connsiteX4" fmla="*/ 219075 w 619125"/>
                <a:gd name="connsiteY4" fmla="*/ 161925 h 333375"/>
                <a:gd name="connsiteX5" fmla="*/ 276225 w 619125"/>
                <a:gd name="connsiteY5" fmla="*/ 190500 h 333375"/>
                <a:gd name="connsiteX6" fmla="*/ 247650 w 619125"/>
                <a:gd name="connsiteY6" fmla="*/ 285750 h 333375"/>
                <a:gd name="connsiteX7" fmla="*/ 266700 w 619125"/>
                <a:gd name="connsiteY7" fmla="*/ 333375 h 333375"/>
                <a:gd name="connsiteX8" fmla="*/ 371475 w 619125"/>
                <a:gd name="connsiteY8" fmla="*/ 238125 h 333375"/>
                <a:gd name="connsiteX9" fmla="*/ 457200 w 619125"/>
                <a:gd name="connsiteY9" fmla="*/ 228600 h 333375"/>
                <a:gd name="connsiteX10" fmla="*/ 542925 w 619125"/>
                <a:gd name="connsiteY10" fmla="*/ 180975 h 333375"/>
                <a:gd name="connsiteX11" fmla="*/ 619125 w 619125"/>
                <a:gd name="connsiteY11" fmla="*/ 228600 h 333375"/>
                <a:gd name="connsiteX12" fmla="*/ 590550 w 619125"/>
                <a:gd name="connsiteY12" fmla="*/ 104775 h 333375"/>
                <a:gd name="connsiteX13" fmla="*/ 542925 w 619125"/>
                <a:gd name="connsiteY13" fmla="*/ 57150 h 333375"/>
                <a:gd name="connsiteX14" fmla="*/ 371475 w 619125"/>
                <a:gd name="connsiteY14" fmla="*/ 57150 h 333375"/>
                <a:gd name="connsiteX15" fmla="*/ 314325 w 619125"/>
                <a:gd name="connsiteY15" fmla="*/ 123825 h 333375"/>
                <a:gd name="connsiteX16" fmla="*/ 238125 w 619125"/>
                <a:gd name="connsiteY16" fmla="*/ 104775 h 333375"/>
                <a:gd name="connsiteX17" fmla="*/ 171450 w 619125"/>
                <a:gd name="connsiteY17" fmla="*/ 38100 h 333375"/>
                <a:gd name="connsiteX18" fmla="*/ 171450 w 619125"/>
                <a:gd name="connsiteY18" fmla="*/ 0 h 333375"/>
                <a:gd name="connsiteX19" fmla="*/ 123825 w 619125"/>
                <a:gd name="connsiteY19" fmla="*/ 47625 h 333375"/>
                <a:gd name="connsiteX20" fmla="*/ 38100 w 619125"/>
                <a:gd name="connsiteY20" fmla="*/ 571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9125" h="333375">
                  <a:moveTo>
                    <a:pt x="38100" y="57150"/>
                  </a:moveTo>
                  <a:lnTo>
                    <a:pt x="0" y="114300"/>
                  </a:lnTo>
                  <a:lnTo>
                    <a:pt x="38100" y="219075"/>
                  </a:lnTo>
                  <a:lnTo>
                    <a:pt x="76200" y="247650"/>
                  </a:lnTo>
                  <a:lnTo>
                    <a:pt x="219075" y="161925"/>
                  </a:lnTo>
                  <a:lnTo>
                    <a:pt x="276225" y="190500"/>
                  </a:lnTo>
                  <a:lnTo>
                    <a:pt x="247650" y="285750"/>
                  </a:lnTo>
                  <a:lnTo>
                    <a:pt x="266700" y="333375"/>
                  </a:lnTo>
                  <a:cubicBezTo>
                    <a:pt x="357445" y="242630"/>
                    <a:pt x="316280" y="265722"/>
                    <a:pt x="371475" y="238125"/>
                  </a:cubicBezTo>
                  <a:lnTo>
                    <a:pt x="457200" y="228600"/>
                  </a:lnTo>
                  <a:lnTo>
                    <a:pt x="542925" y="180975"/>
                  </a:lnTo>
                  <a:lnTo>
                    <a:pt x="619125" y="228600"/>
                  </a:lnTo>
                  <a:lnTo>
                    <a:pt x="590550" y="104775"/>
                  </a:lnTo>
                  <a:lnTo>
                    <a:pt x="542925" y="57150"/>
                  </a:lnTo>
                  <a:lnTo>
                    <a:pt x="371475" y="57150"/>
                  </a:lnTo>
                  <a:lnTo>
                    <a:pt x="314325" y="123825"/>
                  </a:lnTo>
                  <a:lnTo>
                    <a:pt x="238125" y="104775"/>
                  </a:lnTo>
                  <a:lnTo>
                    <a:pt x="171450" y="38100"/>
                  </a:lnTo>
                  <a:lnTo>
                    <a:pt x="171450" y="0"/>
                  </a:lnTo>
                  <a:lnTo>
                    <a:pt x="123825" y="47625"/>
                  </a:lnTo>
                  <a:lnTo>
                    <a:pt x="38100" y="5715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sp>
          <p:nvSpPr>
            <p:cNvPr id="297" name="Forma livre 296"/>
            <p:cNvSpPr/>
            <p:nvPr/>
          </p:nvSpPr>
          <p:spPr>
            <a:xfrm>
              <a:off x="3539023" y="3773435"/>
              <a:ext cx="103461" cy="89296"/>
            </a:xfrm>
            <a:custGeom>
              <a:avLst/>
              <a:gdLst>
                <a:gd name="connsiteX0" fmla="*/ 123825 w 133350"/>
                <a:gd name="connsiteY0" fmla="*/ 0 h 104775"/>
                <a:gd name="connsiteX1" fmla="*/ 133350 w 133350"/>
                <a:gd name="connsiteY1" fmla="*/ 95250 h 104775"/>
                <a:gd name="connsiteX2" fmla="*/ 19050 w 133350"/>
                <a:gd name="connsiteY2" fmla="*/ 104775 h 104775"/>
                <a:gd name="connsiteX3" fmla="*/ 0 w 133350"/>
                <a:gd name="connsiteY3" fmla="*/ 9525 h 104775"/>
                <a:gd name="connsiteX4" fmla="*/ 123825 w 133350"/>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04775">
                  <a:moveTo>
                    <a:pt x="123825" y="0"/>
                  </a:moveTo>
                  <a:lnTo>
                    <a:pt x="133350" y="95250"/>
                  </a:lnTo>
                  <a:lnTo>
                    <a:pt x="19050" y="104775"/>
                  </a:lnTo>
                  <a:lnTo>
                    <a:pt x="0" y="9525"/>
                  </a:lnTo>
                  <a:lnTo>
                    <a:pt x="123825" y="0"/>
                  </a:lnTo>
                  <a:close/>
                </a:path>
              </a:pathLst>
            </a:custGeom>
            <a:grp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pt-BR"/>
            </a:p>
          </p:txBody>
        </p:sp>
      </p:grpSp>
      <p:pic>
        <p:nvPicPr>
          <p:cNvPr id="298" name="Imagem 297"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5874495" y="4445858"/>
            <a:ext cx="156716" cy="301048"/>
          </a:xfrm>
          <a:prstGeom prst="rect">
            <a:avLst/>
          </a:prstGeom>
          <a:noFill/>
          <a:ln w="9525">
            <a:noFill/>
            <a:miter lim="800000"/>
            <a:headEnd/>
            <a:tailEnd/>
          </a:ln>
        </p:spPr>
      </p:pic>
      <p:pic>
        <p:nvPicPr>
          <p:cNvPr id="299" name="Imagem 298"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6107427" y="4445858"/>
            <a:ext cx="156716" cy="301048"/>
          </a:xfrm>
          <a:prstGeom prst="rect">
            <a:avLst/>
          </a:prstGeom>
          <a:noFill/>
          <a:ln w="9525">
            <a:noFill/>
            <a:miter lim="800000"/>
            <a:headEnd/>
            <a:tailEnd/>
          </a:ln>
        </p:spPr>
      </p:pic>
      <p:pic>
        <p:nvPicPr>
          <p:cNvPr id="300" name="Imagem 299"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6092085" y="5658818"/>
            <a:ext cx="156716" cy="301048"/>
          </a:xfrm>
          <a:prstGeom prst="rect">
            <a:avLst/>
          </a:prstGeom>
          <a:noFill/>
          <a:ln w="9525">
            <a:noFill/>
            <a:miter lim="800000"/>
            <a:headEnd/>
            <a:tailEnd/>
          </a:ln>
        </p:spPr>
      </p:pic>
      <p:pic>
        <p:nvPicPr>
          <p:cNvPr id="301" name="Imagem 300"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6325017" y="5658818"/>
            <a:ext cx="156716" cy="301048"/>
          </a:xfrm>
          <a:prstGeom prst="rect">
            <a:avLst/>
          </a:prstGeom>
          <a:noFill/>
          <a:ln w="9525">
            <a:noFill/>
            <a:miter lim="800000"/>
            <a:headEnd/>
            <a:tailEnd/>
          </a:ln>
        </p:spPr>
      </p:pic>
      <p:pic>
        <p:nvPicPr>
          <p:cNvPr id="302" name="Imagem 301"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6655845" y="5652594"/>
            <a:ext cx="156716" cy="301048"/>
          </a:xfrm>
          <a:prstGeom prst="rect">
            <a:avLst/>
          </a:prstGeom>
          <a:noFill/>
          <a:ln w="9525">
            <a:noFill/>
            <a:miter lim="800000"/>
            <a:headEnd/>
            <a:tailEnd/>
          </a:ln>
        </p:spPr>
      </p:pic>
      <p:pic>
        <p:nvPicPr>
          <p:cNvPr id="303" name="Imagem 302"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6888777" y="5652594"/>
            <a:ext cx="156716" cy="301048"/>
          </a:xfrm>
          <a:prstGeom prst="rect">
            <a:avLst/>
          </a:prstGeom>
          <a:noFill/>
          <a:ln w="9525">
            <a:noFill/>
            <a:miter lim="800000"/>
            <a:headEnd/>
            <a:tailEnd/>
          </a:ln>
        </p:spPr>
      </p:pic>
      <p:pic>
        <p:nvPicPr>
          <p:cNvPr id="304" name="Imagem 303"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7226430" y="5658818"/>
            <a:ext cx="156716" cy="301048"/>
          </a:xfrm>
          <a:prstGeom prst="rect">
            <a:avLst/>
          </a:prstGeom>
          <a:noFill/>
          <a:ln w="9525">
            <a:noFill/>
            <a:miter lim="800000"/>
            <a:headEnd/>
            <a:tailEnd/>
          </a:ln>
        </p:spPr>
      </p:pic>
      <p:pic>
        <p:nvPicPr>
          <p:cNvPr id="305" name="Imagem 304" descr="psv.png"/>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colorTemperature colorTemp="5875"/>
                    </a14:imgEffect>
                    <a14:imgEffect>
                      <a14:saturation sat="186000"/>
                    </a14:imgEffect>
                    <a14:imgEffect>
                      <a14:brightnessContrast bright="84000" contrast="-88000"/>
                    </a14:imgEffect>
                  </a14:imgLayer>
                </a14:imgProps>
              </a:ext>
            </a:extLst>
          </a:blip>
          <a:srcRect/>
          <a:stretch>
            <a:fillRect/>
          </a:stretch>
        </p:blipFill>
        <p:spPr bwMode="auto">
          <a:xfrm>
            <a:off x="7459362" y="5658818"/>
            <a:ext cx="156716" cy="301048"/>
          </a:xfrm>
          <a:prstGeom prst="rect">
            <a:avLst/>
          </a:prstGeom>
          <a:noFill/>
          <a:ln w="9525">
            <a:noFill/>
            <a:miter lim="800000"/>
            <a:headEnd/>
            <a:tailEnd/>
          </a:ln>
        </p:spPr>
      </p:pic>
      <p:pic>
        <p:nvPicPr>
          <p:cNvPr id="306" name="Imagem 27" descr="plataforma de petroleo.png"/>
          <p:cNvPicPr>
            <a:picLocks noChangeAspect="1"/>
          </p:cNvPicPr>
          <p:nvPr/>
        </p:nvPicPr>
        <p:blipFill>
          <a:blip r:embed="rId2" cstate="print"/>
          <a:srcRect/>
          <a:stretch>
            <a:fillRect/>
          </a:stretch>
        </p:blipFill>
        <p:spPr bwMode="auto">
          <a:xfrm>
            <a:off x="7157994" y="4147787"/>
            <a:ext cx="293751" cy="333236"/>
          </a:xfrm>
          <a:prstGeom prst="rect">
            <a:avLst/>
          </a:prstGeom>
          <a:noFill/>
          <a:ln w="9525">
            <a:noFill/>
            <a:miter lim="800000"/>
            <a:headEnd/>
            <a:tailEnd/>
          </a:ln>
        </p:spPr>
      </p:pic>
      <p:pic>
        <p:nvPicPr>
          <p:cNvPr id="307" name="Imagem 27" descr="plataforma de petroleo.png"/>
          <p:cNvPicPr>
            <a:picLocks noChangeAspect="1"/>
          </p:cNvPicPr>
          <p:nvPr/>
        </p:nvPicPr>
        <p:blipFill>
          <a:blip r:embed="rId2" cstate="print"/>
          <a:srcRect/>
          <a:stretch>
            <a:fillRect/>
          </a:stretch>
        </p:blipFill>
        <p:spPr bwMode="auto">
          <a:xfrm>
            <a:off x="6951640" y="4413376"/>
            <a:ext cx="293751" cy="333236"/>
          </a:xfrm>
          <a:prstGeom prst="rect">
            <a:avLst/>
          </a:prstGeom>
          <a:noFill/>
          <a:ln w="9525">
            <a:noFill/>
            <a:miter lim="800000"/>
            <a:headEnd/>
            <a:tailEnd/>
          </a:ln>
        </p:spPr>
      </p:pic>
      <p:pic>
        <p:nvPicPr>
          <p:cNvPr id="308" name="Imagem 27" descr="plataforma de petroleo.png"/>
          <p:cNvPicPr>
            <a:picLocks noChangeAspect="1"/>
          </p:cNvPicPr>
          <p:nvPr/>
        </p:nvPicPr>
        <p:blipFill>
          <a:blip r:embed="rId2" cstate="print"/>
          <a:srcRect/>
          <a:stretch>
            <a:fillRect/>
          </a:stretch>
        </p:blipFill>
        <p:spPr bwMode="auto">
          <a:xfrm>
            <a:off x="8213784" y="5118596"/>
            <a:ext cx="293751" cy="333236"/>
          </a:xfrm>
          <a:prstGeom prst="rect">
            <a:avLst/>
          </a:prstGeom>
          <a:noFill/>
          <a:ln w="9525">
            <a:noFill/>
            <a:miter lim="800000"/>
            <a:headEnd/>
            <a:tailEnd/>
          </a:ln>
        </p:spPr>
      </p:pic>
      <p:pic>
        <p:nvPicPr>
          <p:cNvPr id="309" name="Imagem 27" descr="plataforma de petroleo.png"/>
          <p:cNvPicPr>
            <a:picLocks noChangeAspect="1"/>
          </p:cNvPicPr>
          <p:nvPr/>
        </p:nvPicPr>
        <p:blipFill>
          <a:blip r:embed="rId2" cstate="print"/>
          <a:srcRect/>
          <a:stretch>
            <a:fillRect/>
          </a:stretch>
        </p:blipFill>
        <p:spPr bwMode="auto">
          <a:xfrm>
            <a:off x="8629848" y="5125759"/>
            <a:ext cx="293751" cy="333236"/>
          </a:xfrm>
          <a:prstGeom prst="rect">
            <a:avLst/>
          </a:prstGeom>
          <a:noFill/>
          <a:ln w="9525">
            <a:noFill/>
            <a:miter lim="800000"/>
            <a:headEnd/>
            <a:tailEnd/>
          </a:ln>
        </p:spPr>
      </p:pic>
      <p:pic>
        <p:nvPicPr>
          <p:cNvPr id="310" name="Imagem 27" descr="plataforma de petroleo.png"/>
          <p:cNvPicPr>
            <a:picLocks noChangeAspect="1"/>
          </p:cNvPicPr>
          <p:nvPr/>
        </p:nvPicPr>
        <p:blipFill>
          <a:blip r:embed="rId2" cstate="print"/>
          <a:srcRect/>
          <a:stretch>
            <a:fillRect/>
          </a:stretch>
        </p:blipFill>
        <p:spPr bwMode="auto">
          <a:xfrm>
            <a:off x="8426524" y="5359598"/>
            <a:ext cx="293751" cy="333236"/>
          </a:xfrm>
          <a:prstGeom prst="rect">
            <a:avLst/>
          </a:prstGeom>
          <a:noFill/>
          <a:ln w="9525">
            <a:noFill/>
            <a:miter lim="800000"/>
            <a:headEnd/>
            <a:tailEnd/>
          </a:ln>
        </p:spPr>
      </p:pic>
      <p:pic>
        <p:nvPicPr>
          <p:cNvPr id="311" name="Imagem 27" descr="plataforma de petroleo.png"/>
          <p:cNvPicPr>
            <a:picLocks noChangeAspect="1"/>
          </p:cNvPicPr>
          <p:nvPr/>
        </p:nvPicPr>
        <p:blipFill>
          <a:blip r:embed="rId2" cstate="print"/>
          <a:srcRect/>
          <a:stretch>
            <a:fillRect/>
          </a:stretch>
        </p:blipFill>
        <p:spPr bwMode="auto">
          <a:xfrm>
            <a:off x="8213784" y="5613948"/>
            <a:ext cx="293751" cy="333236"/>
          </a:xfrm>
          <a:prstGeom prst="rect">
            <a:avLst/>
          </a:prstGeom>
          <a:noFill/>
          <a:ln w="9525">
            <a:noFill/>
            <a:miter lim="800000"/>
            <a:headEnd/>
            <a:tailEnd/>
          </a:ln>
        </p:spPr>
      </p:pic>
      <p:pic>
        <p:nvPicPr>
          <p:cNvPr id="312" name="Imagem 27" descr="plataforma de petroleo.png"/>
          <p:cNvPicPr>
            <a:picLocks noChangeAspect="1"/>
          </p:cNvPicPr>
          <p:nvPr/>
        </p:nvPicPr>
        <p:blipFill>
          <a:blip r:embed="rId2" cstate="print"/>
          <a:srcRect/>
          <a:stretch>
            <a:fillRect/>
          </a:stretch>
        </p:blipFill>
        <p:spPr bwMode="auto">
          <a:xfrm>
            <a:off x="8629848" y="5621111"/>
            <a:ext cx="293751" cy="333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1"/>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pt-BR" b="1" dirty="0" err="1" smtClean="0">
                <a:solidFill>
                  <a:schemeClr val="tx2"/>
                </a:solidFill>
                <a:latin typeface="Calibri" pitchFamily="34" charset="0"/>
              </a:rPr>
              <a:t>International</a:t>
            </a:r>
            <a:r>
              <a:rPr lang="pt-BR" b="1" dirty="0" smtClean="0">
                <a:solidFill>
                  <a:schemeClr val="tx2"/>
                </a:solidFill>
                <a:latin typeface="Calibri" pitchFamily="34" charset="0"/>
              </a:rPr>
              <a:t> </a:t>
            </a:r>
            <a:r>
              <a:rPr lang="pt-BR" b="1" dirty="0" err="1">
                <a:solidFill>
                  <a:schemeClr val="tx2"/>
                </a:solidFill>
                <a:latin typeface="Calibri" pitchFamily="34" charset="0"/>
              </a:rPr>
              <a:t>Trade</a:t>
            </a:r>
            <a:r>
              <a:rPr lang="pt-BR" b="1" dirty="0">
                <a:solidFill>
                  <a:schemeClr val="tx2"/>
                </a:solidFill>
                <a:latin typeface="Calibri" pitchFamily="34" charset="0"/>
              </a:rPr>
              <a:t> </a:t>
            </a:r>
            <a:r>
              <a:rPr lang="pt-BR" b="1" dirty="0" err="1">
                <a:solidFill>
                  <a:schemeClr val="tx2"/>
                </a:solidFill>
                <a:latin typeface="Calibri" pitchFamily="34" charset="0"/>
              </a:rPr>
              <a:t>Flow</a:t>
            </a:r>
            <a:r>
              <a:rPr lang="pt-BR" b="1" dirty="0">
                <a:solidFill>
                  <a:schemeClr val="tx2"/>
                </a:solidFill>
                <a:latin typeface="Calibri" pitchFamily="34" charset="0"/>
              </a:rPr>
              <a:t> &amp; </a:t>
            </a:r>
            <a:r>
              <a:rPr lang="pt-BR" b="1" dirty="0" err="1">
                <a:solidFill>
                  <a:schemeClr val="tx2"/>
                </a:solidFill>
                <a:latin typeface="Calibri" pitchFamily="34" charset="0"/>
              </a:rPr>
              <a:t>Domestic</a:t>
            </a:r>
            <a:r>
              <a:rPr lang="pt-BR" b="1" dirty="0">
                <a:solidFill>
                  <a:schemeClr val="tx2"/>
                </a:solidFill>
                <a:latin typeface="Calibri" pitchFamily="34" charset="0"/>
              </a:rPr>
              <a:t> </a:t>
            </a:r>
            <a:r>
              <a:rPr lang="pt-BR" b="1" dirty="0" err="1">
                <a:solidFill>
                  <a:schemeClr val="tx2"/>
                </a:solidFill>
                <a:latin typeface="Calibri" pitchFamily="34" charset="0"/>
              </a:rPr>
              <a:t>Economy</a:t>
            </a:r>
            <a:r>
              <a:rPr lang="pt-BR" b="1" dirty="0">
                <a:solidFill>
                  <a:schemeClr val="tx2"/>
                </a:solidFill>
                <a:latin typeface="Calibri" pitchFamily="34" charset="0"/>
              </a:rPr>
              <a:t>: </a:t>
            </a:r>
            <a:r>
              <a:rPr lang="pt-BR" dirty="0" err="1">
                <a:solidFill>
                  <a:schemeClr val="tx2"/>
                </a:solidFill>
                <a:latin typeface="Calibri" pitchFamily="34" charset="0"/>
              </a:rPr>
              <a:t>Brazil’s</a:t>
            </a:r>
            <a:r>
              <a:rPr lang="pt-BR" dirty="0">
                <a:solidFill>
                  <a:schemeClr val="tx2"/>
                </a:solidFill>
                <a:latin typeface="Calibri" pitchFamily="34" charset="0"/>
              </a:rPr>
              <a:t> </a:t>
            </a:r>
            <a:r>
              <a:rPr lang="pt-BR" dirty="0" err="1">
                <a:solidFill>
                  <a:schemeClr val="tx2"/>
                </a:solidFill>
                <a:latin typeface="Calibri" pitchFamily="34" charset="0"/>
              </a:rPr>
              <a:t>expansion</a:t>
            </a:r>
            <a:endParaRPr lang="pt-BR" dirty="0">
              <a:solidFill>
                <a:schemeClr val="tx2"/>
              </a:solidFill>
              <a:latin typeface="Calibri" pitchFamily="34" charset="0"/>
            </a:endParaRPr>
          </a:p>
        </p:txBody>
      </p:sp>
      <p:sp>
        <p:nvSpPr>
          <p:cNvPr id="60" name="Retângulo 59"/>
          <p:cNvSpPr/>
          <p:nvPr/>
        </p:nvSpPr>
        <p:spPr>
          <a:xfrm>
            <a:off x="142875" y="3502025"/>
            <a:ext cx="4357688" cy="25923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2" name="CaixaDeTexto 61"/>
          <p:cNvSpPr txBox="1"/>
          <p:nvPr/>
        </p:nvSpPr>
        <p:spPr>
          <a:xfrm>
            <a:off x="285750" y="3286125"/>
            <a:ext cx="3857622" cy="461665"/>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Upside Opportunity from Increased Efficiency</a:t>
            </a:r>
            <a:endParaRPr lang="en-US" sz="1400" b="1" dirty="0">
              <a:solidFill>
                <a:schemeClr val="tx2"/>
              </a:solidFill>
              <a:latin typeface="+mj-lt"/>
            </a:endParaRPr>
          </a:p>
          <a:p>
            <a:pPr fontAlgn="auto">
              <a:spcBef>
                <a:spcPts val="0"/>
              </a:spcBef>
              <a:spcAft>
                <a:spcPts val="0"/>
              </a:spcAft>
              <a:defRPr/>
            </a:pPr>
            <a:r>
              <a:rPr lang="en-US" sz="1000" dirty="0">
                <a:solidFill>
                  <a:schemeClr val="tx2"/>
                </a:solidFill>
                <a:latin typeface="+mj-lt"/>
              </a:rPr>
              <a:t>Source:  </a:t>
            </a:r>
            <a:r>
              <a:rPr lang="en-US" sz="1000" dirty="0" smtClean="0">
                <a:solidFill>
                  <a:schemeClr val="tx2"/>
                </a:solidFill>
                <a:latin typeface="+mj-lt"/>
              </a:rPr>
              <a:t>World Bank</a:t>
            </a:r>
            <a:endParaRPr lang="en-US" sz="800" dirty="0">
              <a:solidFill>
                <a:schemeClr val="tx2"/>
              </a:solidFill>
              <a:latin typeface="+mj-lt"/>
            </a:endParaRPr>
          </a:p>
        </p:txBody>
      </p:sp>
      <p:sp>
        <p:nvSpPr>
          <p:cNvPr id="171" name="Retângulo 170"/>
          <p:cNvSpPr/>
          <p:nvPr/>
        </p:nvSpPr>
        <p:spPr>
          <a:xfrm>
            <a:off x="4643438" y="3532186"/>
            <a:ext cx="4357687" cy="25923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3" name="CaixaDeTexto 172"/>
          <p:cNvSpPr txBox="1"/>
          <p:nvPr/>
        </p:nvSpPr>
        <p:spPr>
          <a:xfrm>
            <a:off x="4714874" y="3286124"/>
            <a:ext cx="3786215" cy="461665"/>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a:solidFill>
                  <a:schemeClr val="tx2"/>
                </a:solidFill>
                <a:latin typeface="+mj-lt"/>
              </a:rPr>
              <a:t>Increasing </a:t>
            </a:r>
            <a:r>
              <a:rPr lang="en-US" sz="1400" b="1" dirty="0" smtClean="0">
                <a:solidFill>
                  <a:schemeClr val="tx2"/>
                </a:solidFill>
                <a:latin typeface="+mj-lt"/>
              </a:rPr>
              <a:t>Container </a:t>
            </a:r>
            <a:r>
              <a:rPr lang="en-US" sz="1400" b="1" dirty="0">
                <a:solidFill>
                  <a:schemeClr val="tx2"/>
                </a:solidFill>
                <a:latin typeface="+mj-lt"/>
              </a:rPr>
              <a:t>Handling in Brazil (#TEU M)</a:t>
            </a:r>
          </a:p>
          <a:p>
            <a:pPr fontAlgn="auto">
              <a:spcBef>
                <a:spcPts val="0"/>
              </a:spcBef>
              <a:spcAft>
                <a:spcPts val="0"/>
              </a:spcAft>
              <a:defRPr/>
            </a:pPr>
            <a:r>
              <a:rPr lang="en-US" sz="1000" dirty="0">
                <a:solidFill>
                  <a:schemeClr val="tx2"/>
                </a:solidFill>
                <a:latin typeface="+mj-lt"/>
              </a:rPr>
              <a:t>Source: </a:t>
            </a:r>
            <a:r>
              <a:rPr lang="en-US" sz="1000" dirty="0" smtClean="0">
                <a:solidFill>
                  <a:schemeClr val="tx2"/>
                </a:solidFill>
                <a:latin typeface="+mj-lt"/>
              </a:rPr>
              <a:t>ILOS</a:t>
            </a:r>
            <a:endParaRPr lang="en-US" sz="1000" dirty="0">
              <a:solidFill>
                <a:schemeClr val="tx2"/>
              </a:solidFill>
              <a:latin typeface="+mj-lt"/>
            </a:endParaRPr>
          </a:p>
        </p:txBody>
      </p:sp>
      <p:sp>
        <p:nvSpPr>
          <p:cNvPr id="90" name="Retângulo 89"/>
          <p:cNvSpPr/>
          <p:nvPr/>
        </p:nvSpPr>
        <p:spPr>
          <a:xfrm>
            <a:off x="142875" y="622300"/>
            <a:ext cx="4357688" cy="25923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1" name="CaixaDeTexto 90"/>
          <p:cNvSpPr txBox="1"/>
          <p:nvPr/>
        </p:nvSpPr>
        <p:spPr>
          <a:xfrm>
            <a:off x="214313" y="406400"/>
            <a:ext cx="2714625" cy="461963"/>
          </a:xfrm>
          <a:prstGeom prst="rect">
            <a:avLst/>
          </a:prstGeom>
          <a:solidFill>
            <a:schemeClr val="bg1"/>
          </a:solidFill>
          <a:ln>
            <a:noFill/>
          </a:ln>
        </p:spPr>
        <p:txBody>
          <a:bodyPr>
            <a:spAutoFit/>
          </a:bodyPr>
          <a:lstStyle/>
          <a:p>
            <a:pPr fontAlgn="auto">
              <a:spcBef>
                <a:spcPts val="0"/>
              </a:spcBef>
              <a:spcAft>
                <a:spcPts val="0"/>
              </a:spcAft>
              <a:defRPr/>
            </a:pPr>
            <a:r>
              <a:rPr lang="en-US" sz="1400" b="1" dirty="0">
                <a:solidFill>
                  <a:schemeClr val="tx2"/>
                </a:solidFill>
                <a:latin typeface="+mj-lt"/>
              </a:rPr>
              <a:t>Brazil Exports + Imports (USD Bi)</a:t>
            </a:r>
          </a:p>
          <a:p>
            <a:pPr fontAlgn="auto">
              <a:spcBef>
                <a:spcPts val="0"/>
              </a:spcBef>
              <a:spcAft>
                <a:spcPts val="0"/>
              </a:spcAft>
              <a:defRPr/>
            </a:pPr>
            <a:r>
              <a:rPr lang="en-US" sz="1000" dirty="0">
                <a:solidFill>
                  <a:schemeClr val="tx2"/>
                </a:solidFill>
                <a:latin typeface="+mj-lt"/>
              </a:rPr>
              <a:t>Source:  MDIC/</a:t>
            </a:r>
            <a:r>
              <a:rPr lang="en-US" sz="1000" dirty="0" err="1">
                <a:solidFill>
                  <a:schemeClr val="tx2"/>
                </a:solidFill>
                <a:latin typeface="+mj-lt"/>
              </a:rPr>
              <a:t>Secex</a:t>
            </a:r>
            <a:r>
              <a:rPr lang="en-US" sz="1000" dirty="0">
                <a:solidFill>
                  <a:schemeClr val="tx2"/>
                </a:solidFill>
                <a:latin typeface="+mj-lt"/>
              </a:rPr>
              <a:t> + Central Bank Estimates</a:t>
            </a:r>
            <a:endParaRPr lang="en-US" sz="800" dirty="0">
              <a:solidFill>
                <a:schemeClr val="tx2"/>
              </a:solidFill>
              <a:latin typeface="+mj-lt"/>
            </a:endParaRPr>
          </a:p>
        </p:txBody>
      </p:sp>
      <p:sp>
        <p:nvSpPr>
          <p:cNvPr id="7177" name="CaixaDeTexto 135"/>
          <p:cNvSpPr txBox="1">
            <a:spLocks noChangeArrowheads="1"/>
          </p:cNvSpPr>
          <p:nvPr/>
        </p:nvSpPr>
        <p:spPr bwMode="auto">
          <a:xfrm>
            <a:off x="2500298" y="1785938"/>
            <a:ext cx="504825" cy="276225"/>
          </a:xfrm>
          <a:prstGeom prst="rect">
            <a:avLst/>
          </a:prstGeom>
          <a:noFill/>
          <a:ln w="9525">
            <a:noFill/>
            <a:miter lim="800000"/>
            <a:headEnd/>
            <a:tailEnd/>
          </a:ln>
        </p:spPr>
        <p:txBody>
          <a:bodyPr>
            <a:spAutoFit/>
          </a:bodyPr>
          <a:lstStyle/>
          <a:p>
            <a:pPr algn="ctr"/>
            <a:r>
              <a:rPr lang="pt-BR" sz="1200">
                <a:solidFill>
                  <a:schemeClr val="tx2"/>
                </a:solidFill>
                <a:latin typeface="Calibri" pitchFamily="34" charset="0"/>
              </a:rPr>
              <a:t>384</a:t>
            </a:r>
          </a:p>
        </p:txBody>
      </p:sp>
      <p:sp>
        <p:nvSpPr>
          <p:cNvPr id="7178" name="CaixaDeTexto 136"/>
          <p:cNvSpPr txBox="1">
            <a:spLocks noChangeArrowheads="1"/>
          </p:cNvSpPr>
          <p:nvPr/>
        </p:nvSpPr>
        <p:spPr bwMode="auto">
          <a:xfrm>
            <a:off x="2995601" y="1504950"/>
            <a:ext cx="576263" cy="276225"/>
          </a:xfrm>
          <a:prstGeom prst="rect">
            <a:avLst/>
          </a:prstGeom>
          <a:noFill/>
          <a:ln w="9525">
            <a:noFill/>
            <a:miter lim="800000"/>
            <a:headEnd/>
            <a:tailEnd/>
          </a:ln>
        </p:spPr>
        <p:txBody>
          <a:bodyPr>
            <a:spAutoFit/>
          </a:bodyPr>
          <a:lstStyle/>
          <a:p>
            <a:pPr algn="ctr"/>
            <a:r>
              <a:rPr lang="pt-BR" sz="1200" dirty="0">
                <a:solidFill>
                  <a:schemeClr val="tx2"/>
                </a:solidFill>
                <a:latin typeface="Calibri" pitchFamily="34" charset="0"/>
              </a:rPr>
              <a:t>482</a:t>
            </a:r>
          </a:p>
        </p:txBody>
      </p:sp>
      <p:sp>
        <p:nvSpPr>
          <p:cNvPr id="7179" name="CaixaDeTexto 140"/>
          <p:cNvSpPr txBox="1">
            <a:spLocks noChangeArrowheads="1"/>
          </p:cNvSpPr>
          <p:nvPr/>
        </p:nvSpPr>
        <p:spPr bwMode="auto">
          <a:xfrm>
            <a:off x="1066769" y="2076450"/>
            <a:ext cx="504825" cy="276225"/>
          </a:xfrm>
          <a:prstGeom prst="rect">
            <a:avLst/>
          </a:prstGeom>
          <a:noFill/>
          <a:ln w="9525">
            <a:noFill/>
            <a:miter lim="800000"/>
            <a:headEnd/>
            <a:tailEnd/>
          </a:ln>
        </p:spPr>
        <p:txBody>
          <a:bodyPr>
            <a:spAutoFit/>
          </a:bodyPr>
          <a:lstStyle/>
          <a:p>
            <a:pPr algn="ctr"/>
            <a:r>
              <a:rPr lang="pt-BR" sz="1200">
                <a:solidFill>
                  <a:schemeClr val="tx2"/>
                </a:solidFill>
                <a:latin typeface="Calibri" pitchFamily="34" charset="0"/>
              </a:rPr>
              <a:t>282</a:t>
            </a:r>
          </a:p>
        </p:txBody>
      </p:sp>
      <p:sp>
        <p:nvSpPr>
          <p:cNvPr id="7180" name="CaixaDeTexto 141"/>
          <p:cNvSpPr txBox="1">
            <a:spLocks noChangeArrowheads="1"/>
          </p:cNvSpPr>
          <p:nvPr/>
        </p:nvSpPr>
        <p:spPr bwMode="auto">
          <a:xfrm>
            <a:off x="528607" y="2219325"/>
            <a:ext cx="576262" cy="276225"/>
          </a:xfrm>
          <a:prstGeom prst="rect">
            <a:avLst/>
          </a:prstGeom>
          <a:noFill/>
          <a:ln w="9525">
            <a:noFill/>
            <a:miter lim="800000"/>
            <a:headEnd/>
            <a:tailEnd/>
          </a:ln>
        </p:spPr>
        <p:txBody>
          <a:bodyPr>
            <a:spAutoFit/>
          </a:bodyPr>
          <a:lstStyle/>
          <a:p>
            <a:pPr algn="ctr"/>
            <a:r>
              <a:rPr lang="pt-BR" sz="1200" dirty="0">
                <a:solidFill>
                  <a:schemeClr val="tx2"/>
                </a:solidFill>
                <a:latin typeface="Calibri" pitchFamily="34" charset="0"/>
              </a:rPr>
              <a:t>229</a:t>
            </a:r>
          </a:p>
        </p:txBody>
      </p:sp>
      <p:grpSp>
        <p:nvGrpSpPr>
          <p:cNvPr id="7181" name="Grupo 142"/>
          <p:cNvGrpSpPr>
            <a:grpSpLocks/>
          </p:cNvGrpSpPr>
          <p:nvPr/>
        </p:nvGrpSpPr>
        <p:grpSpPr bwMode="auto">
          <a:xfrm>
            <a:off x="214312" y="1000125"/>
            <a:ext cx="4248000" cy="357188"/>
            <a:chOff x="285720" y="3071810"/>
            <a:chExt cx="2214578" cy="144016"/>
          </a:xfrm>
        </p:grpSpPr>
        <p:cxnSp>
          <p:nvCxnSpPr>
            <p:cNvPr id="144" name="Conector reto 143"/>
            <p:cNvCxnSpPr/>
            <p:nvPr/>
          </p:nvCxnSpPr>
          <p:spPr>
            <a:xfrm>
              <a:off x="285720" y="3071810"/>
              <a:ext cx="2214578"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45" name="Conector reto 144"/>
            <p:cNvCxnSpPr/>
            <p:nvPr/>
          </p:nvCxnSpPr>
          <p:spPr>
            <a:xfrm rot="5400000">
              <a:off x="213712"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46" name="Conector reto 145"/>
            <p:cNvCxnSpPr/>
            <p:nvPr/>
          </p:nvCxnSpPr>
          <p:spPr>
            <a:xfrm rot="5400000">
              <a:off x="2428290"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47" name="CaixaDeTexto 146"/>
          <p:cNvSpPr txBox="1"/>
          <p:nvPr/>
        </p:nvSpPr>
        <p:spPr>
          <a:xfrm>
            <a:off x="1714500" y="857250"/>
            <a:ext cx="1143000" cy="307975"/>
          </a:xfrm>
          <a:prstGeom prst="rect">
            <a:avLst/>
          </a:prstGeom>
          <a:solidFill>
            <a:schemeClr val="bg1"/>
          </a:solidFill>
          <a:ln>
            <a:noFill/>
          </a:ln>
        </p:spPr>
        <p:txBody>
          <a:bodyPr>
            <a:spAutoFit/>
          </a:bodyPr>
          <a:lstStyle/>
          <a:p>
            <a:pPr algn="ctr" fontAlgn="auto">
              <a:spcBef>
                <a:spcPts val="0"/>
              </a:spcBef>
              <a:spcAft>
                <a:spcPts val="0"/>
              </a:spcAft>
              <a:defRPr/>
            </a:pPr>
            <a:r>
              <a:rPr lang="en-US" sz="1400" b="1" dirty="0">
                <a:solidFill>
                  <a:schemeClr val="tx2"/>
                </a:solidFill>
                <a:latin typeface="+mj-lt"/>
              </a:rPr>
              <a:t>CAGR </a:t>
            </a:r>
            <a:r>
              <a:rPr lang="en-US" sz="1400" b="1" dirty="0" smtClean="0">
                <a:solidFill>
                  <a:schemeClr val="tx2"/>
                </a:solidFill>
                <a:latin typeface="+mj-lt"/>
              </a:rPr>
              <a:t>14.5%</a:t>
            </a:r>
            <a:endParaRPr lang="en-US" sz="1050" dirty="0">
              <a:solidFill>
                <a:schemeClr val="tx2"/>
              </a:solidFill>
              <a:latin typeface="+mj-lt"/>
            </a:endParaRPr>
          </a:p>
        </p:txBody>
      </p:sp>
      <p:sp>
        <p:nvSpPr>
          <p:cNvPr id="96" name="Retângulo 95"/>
          <p:cNvSpPr/>
          <p:nvPr/>
        </p:nvSpPr>
        <p:spPr>
          <a:xfrm>
            <a:off x="219044" y="2606675"/>
            <a:ext cx="179388" cy="215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7" name="Retângulo 96"/>
          <p:cNvSpPr/>
          <p:nvPr/>
        </p:nvSpPr>
        <p:spPr>
          <a:xfrm>
            <a:off x="400019" y="2570163"/>
            <a:ext cx="176213" cy="252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8" name="Retângulo 97"/>
          <p:cNvSpPr/>
          <p:nvPr/>
        </p:nvSpPr>
        <p:spPr>
          <a:xfrm>
            <a:off x="671482" y="2570163"/>
            <a:ext cx="180975" cy="2524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1" name="Retângulo 100"/>
          <p:cNvSpPr/>
          <p:nvPr/>
        </p:nvSpPr>
        <p:spPr>
          <a:xfrm>
            <a:off x="849282" y="2498725"/>
            <a:ext cx="179387" cy="323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2" name="Retângulo 101"/>
          <p:cNvSpPr/>
          <p:nvPr/>
        </p:nvSpPr>
        <p:spPr>
          <a:xfrm>
            <a:off x="1142969" y="2498725"/>
            <a:ext cx="180975" cy="323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3" name="Retângulo 102"/>
          <p:cNvSpPr/>
          <p:nvPr/>
        </p:nvSpPr>
        <p:spPr>
          <a:xfrm>
            <a:off x="1323944" y="2390775"/>
            <a:ext cx="180975" cy="43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4" name="Retângulo 103"/>
          <p:cNvSpPr/>
          <p:nvPr/>
        </p:nvSpPr>
        <p:spPr>
          <a:xfrm>
            <a:off x="1604941" y="2282825"/>
            <a:ext cx="180975" cy="5397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5" name="Retângulo 104"/>
          <p:cNvSpPr/>
          <p:nvPr/>
        </p:nvSpPr>
        <p:spPr>
          <a:xfrm>
            <a:off x="1782741" y="2176463"/>
            <a:ext cx="179387" cy="646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6" name="Retângulo 105"/>
          <p:cNvSpPr/>
          <p:nvPr/>
        </p:nvSpPr>
        <p:spPr>
          <a:xfrm>
            <a:off x="2085957" y="2498725"/>
            <a:ext cx="180975" cy="323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7" name="Retângulo 106"/>
          <p:cNvSpPr/>
          <p:nvPr/>
        </p:nvSpPr>
        <p:spPr>
          <a:xfrm>
            <a:off x="2266932" y="2282825"/>
            <a:ext cx="180975" cy="539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8" name="Retângulo 107"/>
          <p:cNvSpPr/>
          <p:nvPr/>
        </p:nvSpPr>
        <p:spPr>
          <a:xfrm>
            <a:off x="2576498" y="2282825"/>
            <a:ext cx="180975" cy="5397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9" name="Retângulo 108"/>
          <p:cNvSpPr/>
          <p:nvPr/>
        </p:nvSpPr>
        <p:spPr>
          <a:xfrm>
            <a:off x="2754298" y="2071688"/>
            <a:ext cx="179387" cy="750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0" name="CaixaDeTexto 109"/>
          <p:cNvSpPr txBox="1"/>
          <p:nvPr/>
        </p:nvSpPr>
        <p:spPr>
          <a:xfrm>
            <a:off x="147607" y="2819400"/>
            <a:ext cx="500062" cy="252413"/>
          </a:xfrm>
          <a:prstGeom prst="rect">
            <a:avLst/>
          </a:prstGeom>
          <a:noFill/>
        </p:spPr>
        <p:txBody>
          <a:bodyPr>
            <a:spAutoFit/>
          </a:bodyPr>
          <a:lstStyle/>
          <a:p>
            <a:pPr algn="ctr" fontAlgn="auto">
              <a:spcBef>
                <a:spcPts val="0"/>
              </a:spcBef>
              <a:spcAft>
                <a:spcPts val="0"/>
              </a:spcAft>
              <a:defRPr/>
            </a:pPr>
            <a:r>
              <a:rPr lang="pt-BR" sz="1050" dirty="0">
                <a:latin typeface="+mn-lt"/>
              </a:rPr>
              <a:t>2005</a:t>
            </a:r>
          </a:p>
        </p:txBody>
      </p:sp>
      <p:sp>
        <p:nvSpPr>
          <p:cNvPr id="111" name="CaixaDeTexto 110"/>
          <p:cNvSpPr txBox="1"/>
          <p:nvPr/>
        </p:nvSpPr>
        <p:spPr>
          <a:xfrm>
            <a:off x="600044" y="2819400"/>
            <a:ext cx="500063" cy="252413"/>
          </a:xfrm>
          <a:prstGeom prst="rect">
            <a:avLst/>
          </a:prstGeom>
          <a:noFill/>
        </p:spPr>
        <p:txBody>
          <a:bodyPr>
            <a:spAutoFit/>
          </a:bodyPr>
          <a:lstStyle/>
          <a:p>
            <a:pPr algn="ctr" fontAlgn="auto">
              <a:spcBef>
                <a:spcPts val="0"/>
              </a:spcBef>
              <a:spcAft>
                <a:spcPts val="0"/>
              </a:spcAft>
              <a:defRPr/>
            </a:pPr>
            <a:r>
              <a:rPr lang="pt-BR" sz="1050" dirty="0">
                <a:latin typeface="+mn-lt"/>
              </a:rPr>
              <a:t>2006</a:t>
            </a:r>
          </a:p>
        </p:txBody>
      </p:sp>
      <p:sp>
        <p:nvSpPr>
          <p:cNvPr id="112" name="CaixaDeTexto 111"/>
          <p:cNvSpPr txBox="1"/>
          <p:nvPr/>
        </p:nvSpPr>
        <p:spPr>
          <a:xfrm>
            <a:off x="1071532" y="2819400"/>
            <a:ext cx="500062" cy="252413"/>
          </a:xfrm>
          <a:prstGeom prst="rect">
            <a:avLst/>
          </a:prstGeom>
          <a:noFill/>
        </p:spPr>
        <p:txBody>
          <a:bodyPr>
            <a:spAutoFit/>
          </a:bodyPr>
          <a:lstStyle/>
          <a:p>
            <a:pPr algn="ctr" fontAlgn="auto">
              <a:spcBef>
                <a:spcPts val="0"/>
              </a:spcBef>
              <a:spcAft>
                <a:spcPts val="0"/>
              </a:spcAft>
              <a:defRPr/>
            </a:pPr>
            <a:r>
              <a:rPr lang="pt-BR" sz="1050">
                <a:latin typeface="+mn-lt"/>
              </a:rPr>
              <a:t>2007</a:t>
            </a:r>
            <a:endParaRPr lang="pt-BR" sz="1050" dirty="0">
              <a:latin typeface="+mn-lt"/>
            </a:endParaRPr>
          </a:p>
        </p:txBody>
      </p:sp>
      <p:sp>
        <p:nvSpPr>
          <p:cNvPr id="113" name="CaixaDeTexto 112"/>
          <p:cNvSpPr txBox="1"/>
          <p:nvPr/>
        </p:nvSpPr>
        <p:spPr>
          <a:xfrm>
            <a:off x="1533503" y="2819400"/>
            <a:ext cx="500063" cy="252413"/>
          </a:xfrm>
          <a:prstGeom prst="rect">
            <a:avLst/>
          </a:prstGeom>
          <a:noFill/>
        </p:spPr>
        <p:txBody>
          <a:bodyPr>
            <a:spAutoFit/>
          </a:bodyPr>
          <a:lstStyle/>
          <a:p>
            <a:pPr algn="ctr" fontAlgn="auto">
              <a:spcBef>
                <a:spcPts val="0"/>
              </a:spcBef>
              <a:spcAft>
                <a:spcPts val="0"/>
              </a:spcAft>
              <a:defRPr/>
            </a:pPr>
            <a:r>
              <a:rPr lang="pt-BR" sz="1050" dirty="0">
                <a:latin typeface="+mn-lt"/>
              </a:rPr>
              <a:t>2008</a:t>
            </a:r>
          </a:p>
        </p:txBody>
      </p:sp>
      <p:sp>
        <p:nvSpPr>
          <p:cNvPr id="114" name="CaixaDeTexto 113"/>
          <p:cNvSpPr txBox="1"/>
          <p:nvPr/>
        </p:nvSpPr>
        <p:spPr>
          <a:xfrm>
            <a:off x="2014520" y="2819400"/>
            <a:ext cx="500062" cy="252413"/>
          </a:xfrm>
          <a:prstGeom prst="rect">
            <a:avLst/>
          </a:prstGeom>
          <a:noFill/>
        </p:spPr>
        <p:txBody>
          <a:bodyPr>
            <a:spAutoFit/>
          </a:bodyPr>
          <a:lstStyle/>
          <a:p>
            <a:pPr algn="ctr" fontAlgn="auto">
              <a:spcBef>
                <a:spcPts val="0"/>
              </a:spcBef>
              <a:spcAft>
                <a:spcPts val="0"/>
              </a:spcAft>
              <a:defRPr/>
            </a:pPr>
            <a:r>
              <a:rPr lang="pt-BR" sz="1050" dirty="0">
                <a:latin typeface="+mn-lt"/>
              </a:rPr>
              <a:t>2009</a:t>
            </a:r>
          </a:p>
        </p:txBody>
      </p:sp>
      <p:sp>
        <p:nvSpPr>
          <p:cNvPr id="115" name="CaixaDeTexto 114"/>
          <p:cNvSpPr txBox="1"/>
          <p:nvPr/>
        </p:nvSpPr>
        <p:spPr>
          <a:xfrm>
            <a:off x="2505060" y="2819400"/>
            <a:ext cx="500063" cy="252413"/>
          </a:xfrm>
          <a:prstGeom prst="rect">
            <a:avLst/>
          </a:prstGeom>
          <a:noFill/>
        </p:spPr>
        <p:txBody>
          <a:bodyPr>
            <a:spAutoFit/>
          </a:bodyPr>
          <a:lstStyle/>
          <a:p>
            <a:pPr algn="ctr" fontAlgn="auto">
              <a:spcBef>
                <a:spcPts val="0"/>
              </a:spcBef>
              <a:spcAft>
                <a:spcPts val="0"/>
              </a:spcAft>
              <a:defRPr/>
            </a:pPr>
            <a:r>
              <a:rPr lang="pt-BR" sz="1050" dirty="0">
                <a:latin typeface="+mn-lt"/>
              </a:rPr>
              <a:t>2010</a:t>
            </a:r>
          </a:p>
        </p:txBody>
      </p:sp>
      <p:sp>
        <p:nvSpPr>
          <p:cNvPr id="116" name="CaixaDeTexto 115"/>
          <p:cNvSpPr txBox="1"/>
          <p:nvPr/>
        </p:nvSpPr>
        <p:spPr>
          <a:xfrm>
            <a:off x="2928926" y="2819400"/>
            <a:ext cx="571500" cy="252413"/>
          </a:xfrm>
          <a:prstGeom prst="rect">
            <a:avLst/>
          </a:prstGeom>
          <a:noFill/>
        </p:spPr>
        <p:txBody>
          <a:bodyPr>
            <a:spAutoFit/>
          </a:bodyPr>
          <a:lstStyle/>
          <a:p>
            <a:pPr algn="ctr" fontAlgn="auto">
              <a:spcBef>
                <a:spcPts val="0"/>
              </a:spcBef>
              <a:spcAft>
                <a:spcPts val="0"/>
              </a:spcAft>
              <a:defRPr/>
            </a:pPr>
            <a:r>
              <a:rPr lang="pt-BR" sz="1050" dirty="0">
                <a:latin typeface="+mn-lt"/>
              </a:rPr>
              <a:t>2011</a:t>
            </a:r>
          </a:p>
        </p:txBody>
      </p:sp>
      <p:sp>
        <p:nvSpPr>
          <p:cNvPr id="117" name="Retângulo 116"/>
          <p:cNvSpPr/>
          <p:nvPr/>
        </p:nvSpPr>
        <p:spPr>
          <a:xfrm>
            <a:off x="3071801" y="1957377"/>
            <a:ext cx="179388" cy="86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8" name="Retângulo 117"/>
          <p:cNvSpPr/>
          <p:nvPr/>
        </p:nvSpPr>
        <p:spPr>
          <a:xfrm>
            <a:off x="3249601" y="1790700"/>
            <a:ext cx="179388" cy="1031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204" name="CaixaDeTexto 118"/>
          <p:cNvSpPr txBox="1">
            <a:spLocks noChangeArrowheads="1"/>
          </p:cNvSpPr>
          <p:nvPr/>
        </p:nvSpPr>
        <p:spPr bwMode="auto">
          <a:xfrm>
            <a:off x="142844" y="2300288"/>
            <a:ext cx="504825" cy="276225"/>
          </a:xfrm>
          <a:prstGeom prst="rect">
            <a:avLst/>
          </a:prstGeom>
          <a:noFill/>
          <a:ln w="9525">
            <a:noFill/>
            <a:miter lim="800000"/>
            <a:headEnd/>
            <a:tailEnd/>
          </a:ln>
        </p:spPr>
        <p:txBody>
          <a:bodyPr>
            <a:spAutoFit/>
          </a:bodyPr>
          <a:lstStyle/>
          <a:p>
            <a:pPr algn="ctr"/>
            <a:r>
              <a:rPr lang="pt-BR" sz="1200">
                <a:solidFill>
                  <a:schemeClr val="tx2"/>
                </a:solidFill>
                <a:latin typeface="Calibri" pitchFamily="34" charset="0"/>
              </a:rPr>
              <a:t>193</a:t>
            </a:r>
          </a:p>
        </p:txBody>
      </p:sp>
      <p:sp>
        <p:nvSpPr>
          <p:cNvPr id="121" name="Elipse 120"/>
          <p:cNvSpPr/>
          <p:nvPr/>
        </p:nvSpPr>
        <p:spPr>
          <a:xfrm>
            <a:off x="2393950" y="3086100"/>
            <a:ext cx="71438" cy="714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206" name="CaixaDeTexto 122"/>
          <p:cNvSpPr txBox="1">
            <a:spLocks noChangeArrowheads="1"/>
          </p:cNvSpPr>
          <p:nvPr/>
        </p:nvSpPr>
        <p:spPr bwMode="auto">
          <a:xfrm>
            <a:off x="2387600" y="2998788"/>
            <a:ext cx="720725" cy="215900"/>
          </a:xfrm>
          <a:prstGeom prst="rect">
            <a:avLst/>
          </a:prstGeom>
          <a:noFill/>
          <a:ln w="9525">
            <a:noFill/>
            <a:miter lim="800000"/>
            <a:headEnd/>
            <a:tailEnd/>
          </a:ln>
        </p:spPr>
        <p:txBody>
          <a:bodyPr>
            <a:spAutoFit/>
          </a:bodyPr>
          <a:lstStyle/>
          <a:p>
            <a:r>
              <a:rPr lang="en-US" sz="1000">
                <a:solidFill>
                  <a:schemeClr val="tx2"/>
                </a:solidFill>
                <a:latin typeface="Calibri" pitchFamily="34" charset="0"/>
              </a:rPr>
              <a:t>Exports</a:t>
            </a:r>
          </a:p>
        </p:txBody>
      </p:sp>
      <p:sp>
        <p:nvSpPr>
          <p:cNvPr id="122" name="Elipse 121"/>
          <p:cNvSpPr/>
          <p:nvPr/>
        </p:nvSpPr>
        <p:spPr>
          <a:xfrm>
            <a:off x="1714500" y="3086100"/>
            <a:ext cx="71438" cy="714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208" name="CaixaDeTexto 123"/>
          <p:cNvSpPr txBox="1">
            <a:spLocks noChangeArrowheads="1"/>
          </p:cNvSpPr>
          <p:nvPr/>
        </p:nvSpPr>
        <p:spPr bwMode="auto">
          <a:xfrm>
            <a:off x="1738313" y="2998788"/>
            <a:ext cx="720725" cy="215900"/>
          </a:xfrm>
          <a:prstGeom prst="rect">
            <a:avLst/>
          </a:prstGeom>
          <a:noFill/>
          <a:ln w="9525">
            <a:noFill/>
            <a:miter lim="800000"/>
            <a:headEnd/>
            <a:tailEnd/>
          </a:ln>
        </p:spPr>
        <p:txBody>
          <a:bodyPr>
            <a:spAutoFit/>
          </a:bodyPr>
          <a:lstStyle/>
          <a:p>
            <a:r>
              <a:rPr lang="en-US" sz="1000">
                <a:solidFill>
                  <a:schemeClr val="tx2"/>
                </a:solidFill>
                <a:latin typeface="Calibri" pitchFamily="34" charset="0"/>
              </a:rPr>
              <a:t>Imports</a:t>
            </a:r>
          </a:p>
        </p:txBody>
      </p:sp>
      <p:sp>
        <p:nvSpPr>
          <p:cNvPr id="7209" name="CaixaDeTexto 126"/>
          <p:cNvSpPr txBox="1">
            <a:spLocks noChangeArrowheads="1"/>
          </p:cNvSpPr>
          <p:nvPr/>
        </p:nvSpPr>
        <p:spPr bwMode="auto">
          <a:xfrm>
            <a:off x="1528741" y="1933575"/>
            <a:ext cx="433387" cy="276225"/>
          </a:xfrm>
          <a:prstGeom prst="rect">
            <a:avLst/>
          </a:prstGeom>
          <a:noFill/>
          <a:ln w="9525">
            <a:noFill/>
            <a:miter lim="800000"/>
            <a:headEnd/>
            <a:tailEnd/>
          </a:ln>
        </p:spPr>
        <p:txBody>
          <a:bodyPr>
            <a:spAutoFit/>
          </a:bodyPr>
          <a:lstStyle/>
          <a:p>
            <a:pPr algn="ctr"/>
            <a:r>
              <a:rPr lang="pt-BR" sz="1200">
                <a:solidFill>
                  <a:schemeClr val="tx2"/>
                </a:solidFill>
                <a:latin typeface="Calibri" pitchFamily="34" charset="0"/>
              </a:rPr>
              <a:t>371</a:t>
            </a:r>
          </a:p>
        </p:txBody>
      </p:sp>
      <p:sp>
        <p:nvSpPr>
          <p:cNvPr id="7210" name="CaixaDeTexto 147"/>
          <p:cNvSpPr txBox="1">
            <a:spLocks noChangeArrowheads="1"/>
          </p:cNvSpPr>
          <p:nvPr/>
        </p:nvSpPr>
        <p:spPr bwMode="auto">
          <a:xfrm>
            <a:off x="2009757" y="2014538"/>
            <a:ext cx="504825" cy="276225"/>
          </a:xfrm>
          <a:prstGeom prst="rect">
            <a:avLst/>
          </a:prstGeom>
          <a:noFill/>
          <a:ln w="9525">
            <a:noFill/>
            <a:miter lim="800000"/>
            <a:headEnd/>
            <a:tailEnd/>
          </a:ln>
        </p:spPr>
        <p:txBody>
          <a:bodyPr>
            <a:spAutoFit/>
          </a:bodyPr>
          <a:lstStyle/>
          <a:p>
            <a:pPr algn="ctr"/>
            <a:r>
              <a:rPr lang="pt-BR" sz="1200">
                <a:solidFill>
                  <a:schemeClr val="tx2"/>
                </a:solidFill>
                <a:latin typeface="Calibri" pitchFamily="34" charset="0"/>
              </a:rPr>
              <a:t>281</a:t>
            </a:r>
          </a:p>
        </p:txBody>
      </p:sp>
      <p:sp>
        <p:nvSpPr>
          <p:cNvPr id="125" name="Retângulo 124"/>
          <p:cNvSpPr/>
          <p:nvPr/>
        </p:nvSpPr>
        <p:spPr>
          <a:xfrm>
            <a:off x="4714876" y="642918"/>
            <a:ext cx="4357687" cy="25923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6" name="CaixaDeTexto 125"/>
          <p:cNvSpPr txBox="1"/>
          <p:nvPr/>
        </p:nvSpPr>
        <p:spPr>
          <a:xfrm>
            <a:off x="4786313" y="427018"/>
            <a:ext cx="1571637" cy="461665"/>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Real GDP (USD </a:t>
            </a:r>
            <a:r>
              <a:rPr lang="en-US" sz="1400" b="1" dirty="0">
                <a:solidFill>
                  <a:schemeClr val="tx2"/>
                </a:solidFill>
                <a:latin typeface="+mj-lt"/>
              </a:rPr>
              <a:t>Tri)</a:t>
            </a:r>
          </a:p>
          <a:p>
            <a:pPr fontAlgn="auto">
              <a:spcBef>
                <a:spcPts val="0"/>
              </a:spcBef>
              <a:spcAft>
                <a:spcPts val="0"/>
              </a:spcAft>
              <a:defRPr/>
            </a:pPr>
            <a:r>
              <a:rPr lang="en-US" sz="1000" dirty="0">
                <a:solidFill>
                  <a:schemeClr val="tx2"/>
                </a:solidFill>
                <a:latin typeface="+mj-lt"/>
              </a:rPr>
              <a:t>Source: PwC</a:t>
            </a:r>
            <a:endParaRPr lang="en-US" sz="1400" dirty="0">
              <a:solidFill>
                <a:schemeClr val="tx2"/>
              </a:solidFill>
              <a:latin typeface="+mj-lt"/>
            </a:endParaRPr>
          </a:p>
        </p:txBody>
      </p:sp>
      <p:sp>
        <p:nvSpPr>
          <p:cNvPr id="128" name="Retângulo 127"/>
          <p:cNvSpPr/>
          <p:nvPr/>
        </p:nvSpPr>
        <p:spPr>
          <a:xfrm>
            <a:off x="4894263" y="2232006"/>
            <a:ext cx="4033838" cy="642937"/>
          </a:xfrm>
          <a:prstGeom prst="rect">
            <a:avLst/>
          </a:prstGeom>
          <a:solidFill>
            <a:srgbClr val="E1EBF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9" name="Retângulo 128"/>
          <p:cNvSpPr/>
          <p:nvPr/>
        </p:nvSpPr>
        <p:spPr>
          <a:xfrm>
            <a:off x="4894263" y="1438256"/>
            <a:ext cx="4033838" cy="642937"/>
          </a:xfrm>
          <a:prstGeom prst="rect">
            <a:avLst/>
          </a:prstGeom>
          <a:solidFill>
            <a:srgbClr val="E1EBF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7215" name="Picture 2"/>
          <p:cNvPicPr>
            <a:picLocks noChangeAspect="1" noChangeArrowheads="1"/>
          </p:cNvPicPr>
          <p:nvPr/>
        </p:nvPicPr>
        <p:blipFill>
          <a:blip r:embed="rId2" cstate="print"/>
          <a:srcRect/>
          <a:stretch>
            <a:fillRect/>
          </a:stretch>
        </p:blipFill>
        <p:spPr bwMode="auto">
          <a:xfrm>
            <a:off x="5251451" y="1581131"/>
            <a:ext cx="214312" cy="146050"/>
          </a:xfrm>
          <a:prstGeom prst="rect">
            <a:avLst/>
          </a:prstGeom>
          <a:noFill/>
          <a:ln w="9525">
            <a:noFill/>
            <a:miter lim="800000"/>
            <a:headEnd/>
            <a:tailEnd/>
          </a:ln>
        </p:spPr>
      </p:pic>
      <p:pic>
        <p:nvPicPr>
          <p:cNvPr id="7216" name="Picture 7"/>
          <p:cNvPicPr>
            <a:picLocks noChangeAspect="1" noChangeArrowheads="1"/>
          </p:cNvPicPr>
          <p:nvPr/>
        </p:nvPicPr>
        <p:blipFill>
          <a:blip r:embed="rId3" cstate="print"/>
          <a:srcRect/>
          <a:stretch>
            <a:fillRect/>
          </a:stretch>
        </p:blipFill>
        <p:spPr bwMode="auto">
          <a:xfrm>
            <a:off x="5251451" y="2374881"/>
            <a:ext cx="214312" cy="107950"/>
          </a:xfrm>
          <a:prstGeom prst="rect">
            <a:avLst/>
          </a:prstGeom>
          <a:noFill/>
          <a:ln w="9525">
            <a:noFill/>
            <a:miter lim="800000"/>
            <a:headEnd/>
            <a:tailEnd/>
          </a:ln>
        </p:spPr>
      </p:pic>
      <p:pic>
        <p:nvPicPr>
          <p:cNvPr id="7217" name="Picture 8"/>
          <p:cNvPicPr>
            <a:picLocks noChangeAspect="1" noChangeArrowheads="1"/>
          </p:cNvPicPr>
          <p:nvPr/>
        </p:nvPicPr>
        <p:blipFill>
          <a:blip r:embed="rId4" cstate="print"/>
          <a:srcRect/>
          <a:stretch>
            <a:fillRect/>
          </a:stretch>
        </p:blipFill>
        <p:spPr bwMode="auto">
          <a:xfrm>
            <a:off x="5251451" y="2589193"/>
            <a:ext cx="214312" cy="146050"/>
          </a:xfrm>
          <a:prstGeom prst="rect">
            <a:avLst/>
          </a:prstGeom>
          <a:noFill/>
          <a:ln w="9525">
            <a:noFill/>
            <a:miter lim="800000"/>
            <a:headEnd/>
            <a:tailEnd/>
          </a:ln>
        </p:spPr>
      </p:pic>
      <p:pic>
        <p:nvPicPr>
          <p:cNvPr id="7218" name="Picture 9"/>
          <p:cNvPicPr>
            <a:picLocks noChangeAspect="1" noChangeArrowheads="1"/>
          </p:cNvPicPr>
          <p:nvPr/>
        </p:nvPicPr>
        <p:blipFill>
          <a:blip r:embed="rId5" cstate="print"/>
          <a:srcRect/>
          <a:stretch>
            <a:fillRect/>
          </a:stretch>
        </p:blipFill>
        <p:spPr bwMode="auto">
          <a:xfrm>
            <a:off x="5608638" y="2374881"/>
            <a:ext cx="214313" cy="127000"/>
          </a:xfrm>
          <a:prstGeom prst="rect">
            <a:avLst/>
          </a:prstGeom>
          <a:noFill/>
          <a:ln w="9525">
            <a:noFill/>
            <a:miter lim="800000"/>
            <a:headEnd/>
            <a:tailEnd/>
          </a:ln>
        </p:spPr>
      </p:pic>
      <p:pic>
        <p:nvPicPr>
          <p:cNvPr id="7219" name="Picture 10"/>
          <p:cNvPicPr>
            <a:picLocks noChangeAspect="1" noChangeArrowheads="1"/>
          </p:cNvPicPr>
          <p:nvPr/>
        </p:nvPicPr>
        <p:blipFill>
          <a:blip r:embed="rId6" cstate="print"/>
          <a:srcRect/>
          <a:stretch>
            <a:fillRect/>
          </a:stretch>
        </p:blipFill>
        <p:spPr bwMode="auto">
          <a:xfrm>
            <a:off x="5608638" y="2589193"/>
            <a:ext cx="214313" cy="146050"/>
          </a:xfrm>
          <a:prstGeom prst="rect">
            <a:avLst/>
          </a:prstGeom>
          <a:noFill/>
          <a:ln w="9525">
            <a:noFill/>
            <a:miter lim="800000"/>
            <a:headEnd/>
            <a:tailEnd/>
          </a:ln>
        </p:spPr>
      </p:pic>
      <p:pic>
        <p:nvPicPr>
          <p:cNvPr id="7220" name="Picture 11"/>
          <p:cNvPicPr>
            <a:picLocks noChangeAspect="1" noChangeArrowheads="1"/>
          </p:cNvPicPr>
          <p:nvPr/>
        </p:nvPicPr>
        <p:blipFill>
          <a:blip r:embed="rId7" cstate="print"/>
          <a:srcRect/>
          <a:stretch>
            <a:fillRect/>
          </a:stretch>
        </p:blipFill>
        <p:spPr bwMode="auto">
          <a:xfrm>
            <a:off x="5965826" y="2374881"/>
            <a:ext cx="214312" cy="146050"/>
          </a:xfrm>
          <a:prstGeom prst="rect">
            <a:avLst/>
          </a:prstGeom>
          <a:noFill/>
          <a:ln w="9525">
            <a:noFill/>
            <a:miter lim="800000"/>
            <a:headEnd/>
            <a:tailEnd/>
          </a:ln>
        </p:spPr>
      </p:pic>
      <p:pic>
        <p:nvPicPr>
          <p:cNvPr id="7221" name="Picture 12"/>
          <p:cNvPicPr>
            <a:picLocks noChangeAspect="1" noChangeArrowheads="1"/>
          </p:cNvPicPr>
          <p:nvPr/>
        </p:nvPicPr>
        <p:blipFill>
          <a:blip r:embed="rId8" cstate="print"/>
          <a:srcRect/>
          <a:stretch>
            <a:fillRect/>
          </a:stretch>
        </p:blipFill>
        <p:spPr bwMode="auto">
          <a:xfrm>
            <a:off x="5965826" y="2605068"/>
            <a:ext cx="214312" cy="134938"/>
          </a:xfrm>
          <a:prstGeom prst="rect">
            <a:avLst/>
          </a:prstGeom>
          <a:noFill/>
          <a:ln w="9525">
            <a:noFill/>
            <a:miter lim="800000"/>
            <a:headEnd/>
            <a:tailEnd/>
          </a:ln>
        </p:spPr>
      </p:pic>
      <p:pic>
        <p:nvPicPr>
          <p:cNvPr id="7222" name="Picture 13"/>
          <p:cNvPicPr>
            <a:picLocks noChangeAspect="1" noChangeArrowheads="1"/>
          </p:cNvPicPr>
          <p:nvPr/>
        </p:nvPicPr>
        <p:blipFill>
          <a:blip r:embed="rId9" cstate="print"/>
          <a:srcRect/>
          <a:stretch>
            <a:fillRect/>
          </a:stretch>
        </p:blipFill>
        <p:spPr bwMode="auto">
          <a:xfrm>
            <a:off x="6323013" y="2374881"/>
            <a:ext cx="214313" cy="117475"/>
          </a:xfrm>
          <a:prstGeom prst="rect">
            <a:avLst/>
          </a:prstGeom>
          <a:noFill/>
          <a:ln w="9525">
            <a:noFill/>
            <a:miter lim="800000"/>
            <a:headEnd/>
            <a:tailEnd/>
          </a:ln>
        </p:spPr>
      </p:pic>
      <p:sp>
        <p:nvSpPr>
          <p:cNvPr id="149" name="CaixaDeTexto 148"/>
          <p:cNvSpPr txBox="1"/>
          <p:nvPr/>
        </p:nvSpPr>
        <p:spPr>
          <a:xfrm>
            <a:off x="4823552" y="1464035"/>
            <a:ext cx="369332" cy="553998"/>
          </a:xfrm>
          <a:prstGeom prst="rect">
            <a:avLst/>
          </a:prstGeom>
          <a:noFill/>
        </p:spPr>
        <p:txBody>
          <a:bodyPr vert="vert270">
            <a:spAutoFit/>
          </a:bodyPr>
          <a:lstStyle/>
          <a:p>
            <a:pPr fontAlgn="auto">
              <a:spcBef>
                <a:spcPts val="0"/>
              </a:spcBef>
              <a:spcAft>
                <a:spcPts val="0"/>
              </a:spcAft>
              <a:defRPr/>
            </a:pPr>
            <a:r>
              <a:rPr lang="en-US" sz="1200" b="1" dirty="0">
                <a:solidFill>
                  <a:schemeClr val="tx2"/>
                </a:solidFill>
                <a:latin typeface="+mn-lt"/>
              </a:rPr>
              <a:t>BRAZIL</a:t>
            </a:r>
          </a:p>
        </p:txBody>
      </p:sp>
      <p:sp>
        <p:nvSpPr>
          <p:cNvPr id="150" name="CaixaDeTexto 149"/>
          <p:cNvSpPr txBox="1"/>
          <p:nvPr/>
        </p:nvSpPr>
        <p:spPr>
          <a:xfrm>
            <a:off x="4823552" y="2375223"/>
            <a:ext cx="369332" cy="276999"/>
          </a:xfrm>
          <a:prstGeom prst="rect">
            <a:avLst/>
          </a:prstGeom>
          <a:noFill/>
        </p:spPr>
        <p:txBody>
          <a:bodyPr vert="vert270">
            <a:spAutoFit/>
          </a:bodyPr>
          <a:lstStyle/>
          <a:p>
            <a:pPr fontAlgn="auto">
              <a:spcBef>
                <a:spcPts val="0"/>
              </a:spcBef>
              <a:spcAft>
                <a:spcPts val="0"/>
              </a:spcAft>
              <a:defRPr/>
            </a:pPr>
            <a:r>
              <a:rPr lang="en-US" sz="1200" b="1" dirty="0">
                <a:solidFill>
                  <a:schemeClr val="tx2"/>
                </a:solidFill>
                <a:latin typeface="+mn-lt"/>
              </a:rPr>
              <a:t>G7</a:t>
            </a:r>
          </a:p>
        </p:txBody>
      </p:sp>
      <p:sp>
        <p:nvSpPr>
          <p:cNvPr id="7225" name="CaixaDeTexto 150"/>
          <p:cNvSpPr txBox="1">
            <a:spLocks noChangeArrowheads="1"/>
          </p:cNvSpPr>
          <p:nvPr/>
        </p:nvSpPr>
        <p:spPr bwMode="auto">
          <a:xfrm>
            <a:off x="6751638" y="1089006"/>
            <a:ext cx="571500" cy="307975"/>
          </a:xfrm>
          <a:prstGeom prst="rect">
            <a:avLst/>
          </a:prstGeom>
          <a:noFill/>
          <a:ln w="9525">
            <a:noFill/>
            <a:miter lim="800000"/>
            <a:headEnd/>
            <a:tailEnd/>
          </a:ln>
        </p:spPr>
        <p:txBody>
          <a:bodyPr>
            <a:spAutoFit/>
          </a:bodyPr>
          <a:lstStyle/>
          <a:p>
            <a:pPr algn="ctr"/>
            <a:r>
              <a:rPr lang="en-US" sz="1400" b="1" dirty="0" smtClean="0">
                <a:solidFill>
                  <a:schemeClr val="tx2"/>
                </a:solidFill>
                <a:latin typeface="Calibri" pitchFamily="34" charset="0"/>
              </a:rPr>
              <a:t>2011</a:t>
            </a:r>
            <a:endParaRPr lang="en-US" sz="1400" b="1" dirty="0">
              <a:solidFill>
                <a:schemeClr val="tx2"/>
              </a:solidFill>
              <a:latin typeface="Calibri" pitchFamily="34" charset="0"/>
            </a:endParaRPr>
          </a:p>
        </p:txBody>
      </p:sp>
      <p:sp>
        <p:nvSpPr>
          <p:cNvPr id="7226" name="CaixaDeTexto 151"/>
          <p:cNvSpPr txBox="1">
            <a:spLocks noChangeArrowheads="1"/>
          </p:cNvSpPr>
          <p:nvPr/>
        </p:nvSpPr>
        <p:spPr bwMode="auto">
          <a:xfrm>
            <a:off x="7608888" y="1089006"/>
            <a:ext cx="571500" cy="307975"/>
          </a:xfrm>
          <a:prstGeom prst="rect">
            <a:avLst/>
          </a:prstGeom>
          <a:noFill/>
          <a:ln w="9525">
            <a:noFill/>
            <a:miter lim="800000"/>
            <a:headEnd/>
            <a:tailEnd/>
          </a:ln>
        </p:spPr>
        <p:txBody>
          <a:bodyPr>
            <a:spAutoFit/>
          </a:bodyPr>
          <a:lstStyle/>
          <a:p>
            <a:pPr algn="ctr"/>
            <a:r>
              <a:rPr lang="en-US" sz="1400" b="1">
                <a:solidFill>
                  <a:schemeClr val="tx2"/>
                </a:solidFill>
                <a:latin typeface="Calibri" pitchFamily="34" charset="0"/>
              </a:rPr>
              <a:t>2050</a:t>
            </a:r>
          </a:p>
        </p:txBody>
      </p:sp>
      <p:sp>
        <p:nvSpPr>
          <p:cNvPr id="7227" name="CaixaDeTexto 152"/>
          <p:cNvSpPr txBox="1">
            <a:spLocks noChangeArrowheads="1"/>
          </p:cNvSpPr>
          <p:nvPr/>
        </p:nvSpPr>
        <p:spPr bwMode="auto">
          <a:xfrm>
            <a:off x="8285163" y="1089006"/>
            <a:ext cx="571500" cy="261937"/>
          </a:xfrm>
          <a:prstGeom prst="rect">
            <a:avLst/>
          </a:prstGeom>
          <a:noFill/>
          <a:ln w="9525">
            <a:noFill/>
            <a:miter lim="800000"/>
            <a:headEnd/>
            <a:tailEnd/>
          </a:ln>
        </p:spPr>
        <p:txBody>
          <a:bodyPr>
            <a:spAutoFit/>
          </a:bodyPr>
          <a:lstStyle/>
          <a:p>
            <a:pPr algn="ctr"/>
            <a:r>
              <a:rPr lang="en-US" sz="1100" b="1" dirty="0">
                <a:solidFill>
                  <a:srgbClr val="FF0000"/>
                </a:solidFill>
                <a:latin typeface="Calibri" pitchFamily="34" charset="0"/>
              </a:rPr>
              <a:t>CAGR</a:t>
            </a:r>
          </a:p>
        </p:txBody>
      </p:sp>
      <p:sp>
        <p:nvSpPr>
          <p:cNvPr id="7228" name="CaixaDeTexto 153"/>
          <p:cNvSpPr txBox="1">
            <a:spLocks noChangeArrowheads="1"/>
          </p:cNvSpPr>
          <p:nvPr/>
        </p:nvSpPr>
        <p:spPr bwMode="auto">
          <a:xfrm>
            <a:off x="7180263" y="1089006"/>
            <a:ext cx="571500" cy="261937"/>
          </a:xfrm>
          <a:prstGeom prst="rect">
            <a:avLst/>
          </a:prstGeom>
          <a:noFill/>
          <a:ln w="9525">
            <a:noFill/>
            <a:miter lim="800000"/>
            <a:headEnd/>
            <a:tailEnd/>
          </a:ln>
        </p:spPr>
        <p:txBody>
          <a:bodyPr>
            <a:spAutoFit/>
          </a:bodyPr>
          <a:lstStyle/>
          <a:p>
            <a:pPr algn="ctr"/>
            <a:r>
              <a:rPr lang="en-US" sz="1100">
                <a:solidFill>
                  <a:schemeClr val="tx2"/>
                </a:solidFill>
                <a:latin typeface="Calibri" pitchFamily="34" charset="0"/>
              </a:rPr>
              <a:t>…</a:t>
            </a:r>
          </a:p>
        </p:txBody>
      </p:sp>
      <p:sp>
        <p:nvSpPr>
          <p:cNvPr id="7229" name="CaixaDeTexto 154"/>
          <p:cNvSpPr txBox="1">
            <a:spLocks noChangeArrowheads="1"/>
          </p:cNvSpPr>
          <p:nvPr/>
        </p:nvSpPr>
        <p:spPr bwMode="auto">
          <a:xfrm>
            <a:off x="6823076" y="1581131"/>
            <a:ext cx="500062" cy="338137"/>
          </a:xfrm>
          <a:prstGeom prst="rect">
            <a:avLst/>
          </a:prstGeom>
          <a:noFill/>
          <a:ln w="9525">
            <a:noFill/>
            <a:miter lim="800000"/>
            <a:headEnd/>
            <a:tailEnd/>
          </a:ln>
        </p:spPr>
        <p:txBody>
          <a:bodyPr>
            <a:spAutoFit/>
          </a:bodyPr>
          <a:lstStyle/>
          <a:p>
            <a:pPr algn="ctr"/>
            <a:r>
              <a:rPr lang="en-US" sz="1600" b="1" dirty="0" smtClean="0">
                <a:solidFill>
                  <a:schemeClr val="tx2"/>
                </a:solidFill>
                <a:latin typeface="Calibri" pitchFamily="34" charset="0"/>
              </a:rPr>
              <a:t>2.3</a:t>
            </a:r>
            <a:endParaRPr lang="en-US" sz="1600" b="1" dirty="0">
              <a:solidFill>
                <a:schemeClr val="tx2"/>
              </a:solidFill>
              <a:latin typeface="Calibri" pitchFamily="34" charset="0"/>
            </a:endParaRPr>
          </a:p>
        </p:txBody>
      </p:sp>
      <p:sp>
        <p:nvSpPr>
          <p:cNvPr id="7230" name="CaixaDeTexto 155"/>
          <p:cNvSpPr txBox="1">
            <a:spLocks noChangeArrowheads="1"/>
          </p:cNvSpPr>
          <p:nvPr/>
        </p:nvSpPr>
        <p:spPr bwMode="auto">
          <a:xfrm>
            <a:off x="7608888" y="1581131"/>
            <a:ext cx="642938" cy="338137"/>
          </a:xfrm>
          <a:prstGeom prst="rect">
            <a:avLst/>
          </a:prstGeom>
          <a:noFill/>
          <a:ln w="9525">
            <a:noFill/>
            <a:miter lim="800000"/>
            <a:headEnd/>
            <a:tailEnd/>
          </a:ln>
        </p:spPr>
        <p:txBody>
          <a:bodyPr>
            <a:spAutoFit/>
          </a:bodyPr>
          <a:lstStyle/>
          <a:p>
            <a:pPr algn="ctr"/>
            <a:r>
              <a:rPr lang="en-US" sz="1600" b="1" dirty="0" smtClean="0">
                <a:solidFill>
                  <a:schemeClr val="tx2"/>
                </a:solidFill>
                <a:latin typeface="Calibri" pitchFamily="34" charset="0"/>
              </a:rPr>
              <a:t>8.8</a:t>
            </a:r>
            <a:endParaRPr lang="en-US" sz="1600" b="1" dirty="0">
              <a:solidFill>
                <a:schemeClr val="tx2"/>
              </a:solidFill>
              <a:latin typeface="Calibri" pitchFamily="34" charset="0"/>
            </a:endParaRPr>
          </a:p>
        </p:txBody>
      </p:sp>
      <p:sp>
        <p:nvSpPr>
          <p:cNvPr id="7231" name="CaixaDeTexto 156"/>
          <p:cNvSpPr txBox="1">
            <a:spLocks noChangeArrowheads="1"/>
          </p:cNvSpPr>
          <p:nvPr/>
        </p:nvSpPr>
        <p:spPr bwMode="auto">
          <a:xfrm>
            <a:off x="8250292" y="1581131"/>
            <a:ext cx="607988" cy="338554"/>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3.5%</a:t>
            </a:r>
            <a:endParaRPr lang="en-US" sz="1600" b="1" dirty="0">
              <a:solidFill>
                <a:srgbClr val="FF0000"/>
              </a:solidFill>
              <a:latin typeface="Calibri" pitchFamily="34" charset="0"/>
            </a:endParaRPr>
          </a:p>
        </p:txBody>
      </p:sp>
      <p:sp>
        <p:nvSpPr>
          <p:cNvPr id="7232" name="CaixaDeTexto 157"/>
          <p:cNvSpPr txBox="1">
            <a:spLocks noChangeArrowheads="1"/>
          </p:cNvSpPr>
          <p:nvPr/>
        </p:nvSpPr>
        <p:spPr bwMode="auto">
          <a:xfrm>
            <a:off x="6751638" y="2374881"/>
            <a:ext cx="642938" cy="338137"/>
          </a:xfrm>
          <a:prstGeom prst="rect">
            <a:avLst/>
          </a:prstGeom>
          <a:noFill/>
          <a:ln w="9525">
            <a:noFill/>
            <a:miter lim="800000"/>
            <a:headEnd/>
            <a:tailEnd/>
          </a:ln>
        </p:spPr>
        <p:txBody>
          <a:bodyPr>
            <a:spAutoFit/>
          </a:bodyPr>
          <a:lstStyle/>
          <a:p>
            <a:pPr algn="ctr"/>
            <a:r>
              <a:rPr lang="en-US" sz="1600" b="1" dirty="0" smtClean="0">
                <a:solidFill>
                  <a:schemeClr val="tx2"/>
                </a:solidFill>
                <a:latin typeface="Calibri" pitchFamily="34" charset="0"/>
              </a:rPr>
              <a:t>30.7</a:t>
            </a:r>
            <a:endParaRPr lang="en-US" sz="1600" b="1" dirty="0">
              <a:solidFill>
                <a:schemeClr val="tx2"/>
              </a:solidFill>
              <a:latin typeface="Calibri" pitchFamily="34" charset="0"/>
            </a:endParaRPr>
          </a:p>
        </p:txBody>
      </p:sp>
      <p:sp>
        <p:nvSpPr>
          <p:cNvPr id="7233" name="CaixaDeTexto 158"/>
          <p:cNvSpPr txBox="1">
            <a:spLocks noChangeArrowheads="1"/>
          </p:cNvSpPr>
          <p:nvPr/>
        </p:nvSpPr>
        <p:spPr bwMode="auto">
          <a:xfrm>
            <a:off x="7608888" y="2374881"/>
            <a:ext cx="642938" cy="338137"/>
          </a:xfrm>
          <a:prstGeom prst="rect">
            <a:avLst/>
          </a:prstGeom>
          <a:noFill/>
          <a:ln w="9525">
            <a:noFill/>
            <a:miter lim="800000"/>
            <a:headEnd/>
            <a:tailEnd/>
          </a:ln>
        </p:spPr>
        <p:txBody>
          <a:bodyPr>
            <a:spAutoFit/>
          </a:bodyPr>
          <a:lstStyle/>
          <a:p>
            <a:pPr algn="ctr"/>
            <a:r>
              <a:rPr lang="en-US" sz="1600" b="1" dirty="0" smtClean="0">
                <a:solidFill>
                  <a:schemeClr val="tx2"/>
                </a:solidFill>
                <a:latin typeface="Calibri" pitchFamily="34" charset="0"/>
              </a:rPr>
              <a:t>70.6</a:t>
            </a:r>
            <a:endParaRPr lang="en-US" sz="1600" b="1" dirty="0">
              <a:solidFill>
                <a:schemeClr val="tx2"/>
              </a:solidFill>
              <a:latin typeface="Calibri" pitchFamily="34" charset="0"/>
            </a:endParaRPr>
          </a:p>
        </p:txBody>
      </p:sp>
      <p:sp>
        <p:nvSpPr>
          <p:cNvPr id="7234" name="CaixaDeTexto 159"/>
          <p:cNvSpPr txBox="1">
            <a:spLocks noChangeArrowheads="1"/>
          </p:cNvSpPr>
          <p:nvPr/>
        </p:nvSpPr>
        <p:spPr bwMode="auto">
          <a:xfrm>
            <a:off x="8286776" y="2374881"/>
            <a:ext cx="607988" cy="338554"/>
          </a:xfrm>
          <a:prstGeom prst="rect">
            <a:avLst/>
          </a:prstGeom>
          <a:noFill/>
          <a:ln w="9525">
            <a:noFill/>
            <a:miter lim="800000"/>
            <a:headEnd/>
            <a:tailEnd/>
          </a:ln>
        </p:spPr>
        <p:txBody>
          <a:bodyPr wrap="square">
            <a:spAutoFit/>
          </a:bodyPr>
          <a:lstStyle/>
          <a:p>
            <a:pPr algn="ctr"/>
            <a:r>
              <a:rPr lang="en-US" sz="1600" b="1" dirty="0" smtClean="0">
                <a:solidFill>
                  <a:srgbClr val="FF0000"/>
                </a:solidFill>
                <a:latin typeface="Calibri" pitchFamily="34" charset="0"/>
              </a:rPr>
              <a:t>2.2%</a:t>
            </a:r>
            <a:endParaRPr lang="en-US" sz="1600" b="1" dirty="0">
              <a:solidFill>
                <a:srgbClr val="FF0000"/>
              </a:solidFill>
              <a:latin typeface="Calibri" pitchFamily="34" charset="0"/>
            </a:endParaRPr>
          </a:p>
        </p:txBody>
      </p:sp>
      <p:cxnSp>
        <p:nvCxnSpPr>
          <p:cNvPr id="161" name="Conector reto 160"/>
          <p:cNvCxnSpPr/>
          <p:nvPr/>
        </p:nvCxnSpPr>
        <p:spPr>
          <a:xfrm rot="5400000">
            <a:off x="6358732" y="1759725"/>
            <a:ext cx="64293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Conector reto 161"/>
          <p:cNvCxnSpPr/>
          <p:nvPr/>
        </p:nvCxnSpPr>
        <p:spPr>
          <a:xfrm rot="5400000">
            <a:off x="4858544" y="1759725"/>
            <a:ext cx="64293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Conector reto 162"/>
          <p:cNvCxnSpPr/>
          <p:nvPr/>
        </p:nvCxnSpPr>
        <p:spPr>
          <a:xfrm rot="5400000">
            <a:off x="6358732" y="2553475"/>
            <a:ext cx="64293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Conector reto 163"/>
          <p:cNvCxnSpPr/>
          <p:nvPr/>
        </p:nvCxnSpPr>
        <p:spPr>
          <a:xfrm rot="5400000">
            <a:off x="4858544" y="2553475"/>
            <a:ext cx="64293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Retângulo 164"/>
          <p:cNvSpPr/>
          <p:nvPr/>
        </p:nvSpPr>
        <p:spPr>
          <a:xfrm>
            <a:off x="8250292" y="1089006"/>
            <a:ext cx="607988" cy="178593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240" name="CaixaDeTexto 136"/>
          <p:cNvSpPr txBox="1">
            <a:spLocks noChangeArrowheads="1"/>
          </p:cNvSpPr>
          <p:nvPr/>
        </p:nvSpPr>
        <p:spPr bwMode="auto">
          <a:xfrm>
            <a:off x="3490905" y="1581139"/>
            <a:ext cx="576262" cy="276225"/>
          </a:xfrm>
          <a:prstGeom prst="rect">
            <a:avLst/>
          </a:prstGeom>
          <a:noFill/>
          <a:ln w="9525">
            <a:noFill/>
            <a:miter lim="800000"/>
            <a:headEnd/>
            <a:tailEnd/>
          </a:ln>
        </p:spPr>
        <p:txBody>
          <a:bodyPr>
            <a:spAutoFit/>
          </a:bodyPr>
          <a:lstStyle/>
          <a:p>
            <a:pPr algn="ctr"/>
            <a:r>
              <a:rPr lang="pt-BR" sz="1200" dirty="0" smtClean="0">
                <a:solidFill>
                  <a:schemeClr val="tx2"/>
                </a:solidFill>
                <a:latin typeface="Calibri" pitchFamily="34" charset="0"/>
              </a:rPr>
              <a:t>466</a:t>
            </a:r>
            <a:endParaRPr lang="pt-BR" sz="1200" dirty="0">
              <a:solidFill>
                <a:schemeClr val="tx2"/>
              </a:solidFill>
              <a:latin typeface="Calibri" pitchFamily="34" charset="0"/>
            </a:endParaRPr>
          </a:p>
        </p:txBody>
      </p:sp>
      <p:sp>
        <p:nvSpPr>
          <p:cNvPr id="120" name="CaixaDeTexto 119"/>
          <p:cNvSpPr txBox="1"/>
          <p:nvPr/>
        </p:nvSpPr>
        <p:spPr>
          <a:xfrm>
            <a:off x="3495667" y="2819400"/>
            <a:ext cx="571500" cy="252413"/>
          </a:xfrm>
          <a:prstGeom prst="rect">
            <a:avLst/>
          </a:prstGeom>
          <a:noFill/>
        </p:spPr>
        <p:txBody>
          <a:bodyPr>
            <a:spAutoFit/>
          </a:bodyPr>
          <a:lstStyle/>
          <a:p>
            <a:pPr algn="ctr" fontAlgn="auto">
              <a:spcBef>
                <a:spcPts val="0"/>
              </a:spcBef>
              <a:spcAft>
                <a:spcPts val="0"/>
              </a:spcAft>
              <a:defRPr/>
            </a:pPr>
            <a:r>
              <a:rPr lang="pt-BR" sz="1050" dirty="0" smtClean="0">
                <a:latin typeface="+mn-lt"/>
              </a:rPr>
              <a:t>2012</a:t>
            </a:r>
            <a:endParaRPr lang="pt-BR" sz="1050" dirty="0">
              <a:latin typeface="+mn-lt"/>
            </a:endParaRPr>
          </a:p>
        </p:txBody>
      </p:sp>
      <p:sp>
        <p:nvSpPr>
          <p:cNvPr id="124" name="Retângulo 123"/>
          <p:cNvSpPr/>
          <p:nvPr/>
        </p:nvSpPr>
        <p:spPr>
          <a:xfrm>
            <a:off x="3744905" y="1866889"/>
            <a:ext cx="179385" cy="965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0" name="CaixaDeTexto 154"/>
          <p:cNvSpPr txBox="1">
            <a:spLocks noChangeArrowheads="1"/>
          </p:cNvSpPr>
          <p:nvPr/>
        </p:nvSpPr>
        <p:spPr bwMode="auto">
          <a:xfrm>
            <a:off x="214312" y="4456112"/>
            <a:ext cx="1357291" cy="254019"/>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000" b="1" dirty="0" err="1" smtClean="0">
                <a:solidFill>
                  <a:schemeClr val="tx2"/>
                </a:solidFill>
              </a:rPr>
              <a:t>Document</a:t>
            </a:r>
            <a:r>
              <a:rPr lang="pt-BR" sz="1000" b="1" dirty="0" smtClean="0">
                <a:solidFill>
                  <a:schemeClr val="tx2"/>
                </a:solidFill>
              </a:rPr>
              <a:t> </a:t>
            </a:r>
            <a:r>
              <a:rPr lang="pt-BR" sz="1000" b="1" dirty="0" err="1" smtClean="0">
                <a:solidFill>
                  <a:schemeClr val="tx2"/>
                </a:solidFill>
              </a:rPr>
              <a:t>Prepartion</a:t>
            </a:r>
            <a:endParaRPr lang="pt-BR" sz="1000" b="1" dirty="0">
              <a:solidFill>
                <a:schemeClr val="tx2"/>
              </a:solidFill>
            </a:endParaRPr>
          </a:p>
        </p:txBody>
      </p:sp>
      <p:sp>
        <p:nvSpPr>
          <p:cNvPr id="135" name="CaixaDeTexto 154"/>
          <p:cNvSpPr txBox="1">
            <a:spLocks noChangeArrowheads="1"/>
          </p:cNvSpPr>
          <p:nvPr/>
        </p:nvSpPr>
        <p:spPr bwMode="auto">
          <a:xfrm>
            <a:off x="214312" y="4786312"/>
            <a:ext cx="1357291"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000" b="1" dirty="0" err="1" smtClean="0">
                <a:solidFill>
                  <a:schemeClr val="tx2"/>
                </a:solidFill>
              </a:rPr>
              <a:t>Customs</a:t>
            </a:r>
            <a:r>
              <a:rPr lang="pt-BR" sz="1000" b="1" dirty="0" smtClean="0">
                <a:solidFill>
                  <a:schemeClr val="tx2"/>
                </a:solidFill>
              </a:rPr>
              <a:t> </a:t>
            </a:r>
            <a:r>
              <a:rPr lang="pt-BR" sz="1000" b="1" dirty="0" err="1" smtClean="0">
                <a:solidFill>
                  <a:schemeClr val="tx2"/>
                </a:solidFill>
              </a:rPr>
              <a:t>Clearance</a:t>
            </a:r>
            <a:endParaRPr lang="pt-BR" sz="1000" b="1" dirty="0">
              <a:solidFill>
                <a:schemeClr val="tx2"/>
              </a:solidFill>
            </a:endParaRPr>
          </a:p>
        </p:txBody>
      </p:sp>
      <p:sp>
        <p:nvSpPr>
          <p:cNvPr id="136" name="CaixaDeTexto 154"/>
          <p:cNvSpPr txBox="1">
            <a:spLocks noChangeArrowheads="1"/>
          </p:cNvSpPr>
          <p:nvPr/>
        </p:nvSpPr>
        <p:spPr bwMode="auto">
          <a:xfrm>
            <a:off x="214312" y="5111749"/>
            <a:ext cx="1357291"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000" b="1" dirty="0" err="1" smtClean="0">
                <a:solidFill>
                  <a:schemeClr val="tx2"/>
                </a:solidFill>
              </a:rPr>
              <a:t>Ports</a:t>
            </a:r>
            <a:r>
              <a:rPr lang="pt-BR" sz="1000" b="1" dirty="0" smtClean="0">
                <a:solidFill>
                  <a:schemeClr val="tx2"/>
                </a:solidFill>
              </a:rPr>
              <a:t> </a:t>
            </a:r>
            <a:r>
              <a:rPr lang="pt-BR" sz="1000" b="1" dirty="0" err="1" smtClean="0">
                <a:solidFill>
                  <a:schemeClr val="tx2"/>
                </a:solidFill>
              </a:rPr>
              <a:t>Handling</a:t>
            </a:r>
            <a:endParaRPr lang="pt-BR" sz="1000" b="1" dirty="0">
              <a:solidFill>
                <a:schemeClr val="tx2"/>
              </a:solidFill>
            </a:endParaRPr>
          </a:p>
        </p:txBody>
      </p:sp>
      <p:sp>
        <p:nvSpPr>
          <p:cNvPr id="137" name="CaixaDeTexto 154"/>
          <p:cNvSpPr txBox="1">
            <a:spLocks noChangeArrowheads="1"/>
          </p:cNvSpPr>
          <p:nvPr/>
        </p:nvSpPr>
        <p:spPr bwMode="auto">
          <a:xfrm>
            <a:off x="214312" y="5429250"/>
            <a:ext cx="1357291" cy="24608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000" b="1" dirty="0" err="1" smtClean="0">
                <a:solidFill>
                  <a:schemeClr val="tx2"/>
                </a:solidFill>
              </a:rPr>
              <a:t>Inland</a:t>
            </a:r>
            <a:r>
              <a:rPr lang="pt-BR" sz="1000" b="1" dirty="0" smtClean="0">
                <a:solidFill>
                  <a:schemeClr val="tx2"/>
                </a:solidFill>
              </a:rPr>
              <a:t> </a:t>
            </a:r>
            <a:r>
              <a:rPr lang="pt-BR" sz="1000" b="1" dirty="0" err="1" smtClean="0">
                <a:solidFill>
                  <a:schemeClr val="tx2"/>
                </a:solidFill>
              </a:rPr>
              <a:t>Transort</a:t>
            </a:r>
            <a:r>
              <a:rPr lang="pt-BR" sz="1000" b="1" dirty="0" smtClean="0">
                <a:solidFill>
                  <a:schemeClr val="tx2"/>
                </a:solidFill>
              </a:rPr>
              <a:t> </a:t>
            </a:r>
            <a:endParaRPr lang="pt-BR" sz="1000" b="1" dirty="0">
              <a:solidFill>
                <a:schemeClr val="tx2"/>
              </a:solidFill>
            </a:endParaRPr>
          </a:p>
        </p:txBody>
      </p:sp>
      <p:sp>
        <p:nvSpPr>
          <p:cNvPr id="7260" name="CaixaDeTexto 154"/>
          <p:cNvSpPr txBox="1">
            <a:spLocks noChangeArrowheads="1"/>
          </p:cNvSpPr>
          <p:nvPr/>
        </p:nvSpPr>
        <p:spPr bwMode="auto">
          <a:xfrm>
            <a:off x="1566846" y="4044950"/>
            <a:ext cx="719138" cy="384721"/>
          </a:xfrm>
          <a:prstGeom prst="rect">
            <a:avLst/>
          </a:prstGeom>
        </p:spPr>
        <p:txBody>
          <a:bodyPr wrap="square">
            <a:spAutoFit/>
          </a:bodyPr>
          <a:lstStyle/>
          <a:p>
            <a:pPr algn="ctr"/>
            <a:r>
              <a:rPr lang="pt-BR" sz="1000" b="1" dirty="0" err="1" smtClean="0">
                <a:solidFill>
                  <a:schemeClr val="tx2"/>
                </a:solidFill>
                <a:latin typeface="Calibri" pitchFamily="34" charset="0"/>
              </a:rPr>
              <a:t>Duration</a:t>
            </a:r>
            <a:endParaRPr lang="pt-BR" sz="1000" b="1" dirty="0" smtClean="0">
              <a:solidFill>
                <a:schemeClr val="tx2"/>
              </a:solidFill>
              <a:latin typeface="Calibri" pitchFamily="34" charset="0"/>
            </a:endParaRPr>
          </a:p>
          <a:p>
            <a:pPr algn="ctr"/>
            <a:r>
              <a:rPr lang="pt-BR" sz="900" dirty="0" smtClean="0">
                <a:solidFill>
                  <a:schemeClr val="tx2"/>
                </a:solidFill>
                <a:latin typeface="Calibri" pitchFamily="34" charset="0"/>
              </a:rPr>
              <a:t>(</a:t>
            </a:r>
            <a:r>
              <a:rPr lang="pt-BR" sz="900" dirty="0" err="1" smtClean="0">
                <a:solidFill>
                  <a:schemeClr val="tx2"/>
                </a:solidFill>
                <a:latin typeface="Calibri" pitchFamily="34" charset="0"/>
              </a:rPr>
              <a:t>Days</a:t>
            </a:r>
            <a:r>
              <a:rPr lang="pt-BR" sz="900" dirty="0" smtClean="0">
                <a:solidFill>
                  <a:schemeClr val="tx2"/>
                </a:solidFill>
                <a:latin typeface="Calibri" pitchFamily="34" charset="0"/>
              </a:rPr>
              <a:t>)</a:t>
            </a:r>
            <a:endParaRPr lang="pt-BR" sz="900" dirty="0">
              <a:solidFill>
                <a:schemeClr val="tx2"/>
              </a:solidFill>
              <a:latin typeface="Calibri" pitchFamily="34" charset="0"/>
            </a:endParaRPr>
          </a:p>
        </p:txBody>
      </p:sp>
      <p:sp>
        <p:nvSpPr>
          <p:cNvPr id="7261" name="CaixaDeTexto 154"/>
          <p:cNvSpPr txBox="1">
            <a:spLocks noChangeArrowheads="1"/>
          </p:cNvSpPr>
          <p:nvPr/>
        </p:nvSpPr>
        <p:spPr bwMode="auto">
          <a:xfrm>
            <a:off x="2209788" y="4044950"/>
            <a:ext cx="719138" cy="246221"/>
          </a:xfrm>
          <a:prstGeom prst="rect">
            <a:avLst/>
          </a:prstGeom>
        </p:spPr>
        <p:txBody>
          <a:bodyPr>
            <a:spAutoFit/>
          </a:bodyPr>
          <a:lstStyle/>
          <a:p>
            <a:pPr algn="ctr"/>
            <a:r>
              <a:rPr lang="pt-BR" sz="1000" b="1" dirty="0" smtClean="0">
                <a:solidFill>
                  <a:schemeClr val="tx2"/>
                </a:solidFill>
                <a:latin typeface="Calibri" pitchFamily="34" charset="0"/>
              </a:rPr>
              <a:t>USD </a:t>
            </a:r>
            <a:r>
              <a:rPr lang="pt-BR" sz="1000" b="1" dirty="0" err="1" smtClean="0">
                <a:solidFill>
                  <a:schemeClr val="tx2"/>
                </a:solidFill>
                <a:latin typeface="Calibri" pitchFamily="34" charset="0"/>
              </a:rPr>
              <a:t>Cost</a:t>
            </a:r>
            <a:endParaRPr lang="pt-BR" sz="900" dirty="0">
              <a:solidFill>
                <a:schemeClr val="tx2"/>
              </a:solidFill>
              <a:latin typeface="Calibri" pitchFamily="34" charset="0"/>
            </a:endParaRPr>
          </a:p>
        </p:txBody>
      </p:sp>
      <p:sp>
        <p:nvSpPr>
          <p:cNvPr id="148" name="CaixaDeTexto 154"/>
          <p:cNvSpPr txBox="1">
            <a:spLocks noChangeArrowheads="1"/>
          </p:cNvSpPr>
          <p:nvPr/>
        </p:nvSpPr>
        <p:spPr bwMode="auto">
          <a:xfrm>
            <a:off x="1714480" y="4456112"/>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6</a:t>
            </a:r>
            <a:endParaRPr lang="pt-BR" sz="1000" b="1" dirty="0">
              <a:solidFill>
                <a:schemeClr val="tx2"/>
              </a:solidFill>
            </a:endParaRPr>
          </a:p>
        </p:txBody>
      </p:sp>
      <p:sp>
        <p:nvSpPr>
          <p:cNvPr id="151" name="CaixaDeTexto 154"/>
          <p:cNvSpPr txBox="1">
            <a:spLocks noChangeArrowheads="1"/>
          </p:cNvSpPr>
          <p:nvPr/>
        </p:nvSpPr>
        <p:spPr bwMode="auto">
          <a:xfrm>
            <a:off x="1714480" y="4786312"/>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3</a:t>
            </a:r>
            <a:endParaRPr lang="pt-BR" sz="1000" b="1" dirty="0">
              <a:solidFill>
                <a:schemeClr val="tx2"/>
              </a:solidFill>
            </a:endParaRPr>
          </a:p>
        </p:txBody>
      </p:sp>
      <p:sp>
        <p:nvSpPr>
          <p:cNvPr id="152" name="CaixaDeTexto 154"/>
          <p:cNvSpPr txBox="1">
            <a:spLocks noChangeArrowheads="1"/>
          </p:cNvSpPr>
          <p:nvPr/>
        </p:nvSpPr>
        <p:spPr bwMode="auto">
          <a:xfrm>
            <a:off x="1714480" y="5111750"/>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3</a:t>
            </a:r>
            <a:endParaRPr lang="pt-BR" sz="1000" b="1" dirty="0">
              <a:solidFill>
                <a:schemeClr val="tx2"/>
              </a:solidFill>
            </a:endParaRPr>
          </a:p>
        </p:txBody>
      </p:sp>
      <p:sp>
        <p:nvSpPr>
          <p:cNvPr id="153" name="CaixaDeTexto 154"/>
          <p:cNvSpPr txBox="1">
            <a:spLocks noChangeArrowheads="1"/>
          </p:cNvSpPr>
          <p:nvPr/>
        </p:nvSpPr>
        <p:spPr bwMode="auto">
          <a:xfrm>
            <a:off x="1714480" y="5429250"/>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1</a:t>
            </a:r>
            <a:endParaRPr lang="pt-BR" sz="1000" b="1" dirty="0">
              <a:solidFill>
                <a:schemeClr val="tx2"/>
              </a:solidFill>
            </a:endParaRPr>
          </a:p>
        </p:txBody>
      </p:sp>
      <p:sp>
        <p:nvSpPr>
          <p:cNvPr id="154" name="CaixaDeTexto 154"/>
          <p:cNvSpPr txBox="1">
            <a:spLocks noChangeArrowheads="1"/>
          </p:cNvSpPr>
          <p:nvPr/>
        </p:nvSpPr>
        <p:spPr bwMode="auto">
          <a:xfrm>
            <a:off x="2285984" y="4429132"/>
            <a:ext cx="549292"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325</a:t>
            </a:r>
            <a:endParaRPr lang="pt-BR" sz="1000" b="1" dirty="0">
              <a:solidFill>
                <a:schemeClr val="tx2"/>
              </a:solidFill>
            </a:endParaRPr>
          </a:p>
        </p:txBody>
      </p:sp>
      <p:sp>
        <p:nvSpPr>
          <p:cNvPr id="155" name="CaixaDeTexto 154"/>
          <p:cNvSpPr txBox="1">
            <a:spLocks noChangeArrowheads="1"/>
          </p:cNvSpPr>
          <p:nvPr/>
        </p:nvSpPr>
        <p:spPr bwMode="auto">
          <a:xfrm>
            <a:off x="2285984" y="4759332"/>
            <a:ext cx="549292"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400</a:t>
            </a:r>
            <a:endParaRPr lang="pt-BR" sz="1000" b="1" dirty="0">
              <a:solidFill>
                <a:schemeClr val="tx2"/>
              </a:solidFill>
            </a:endParaRPr>
          </a:p>
        </p:txBody>
      </p:sp>
      <p:sp>
        <p:nvSpPr>
          <p:cNvPr id="156" name="CaixaDeTexto 154"/>
          <p:cNvSpPr txBox="1">
            <a:spLocks noChangeArrowheads="1"/>
          </p:cNvSpPr>
          <p:nvPr/>
        </p:nvSpPr>
        <p:spPr bwMode="auto">
          <a:xfrm>
            <a:off x="2285984" y="5084770"/>
            <a:ext cx="549292"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500</a:t>
            </a:r>
            <a:endParaRPr lang="pt-BR" sz="1000" b="1" dirty="0">
              <a:solidFill>
                <a:schemeClr val="tx2"/>
              </a:solidFill>
            </a:endParaRPr>
          </a:p>
        </p:txBody>
      </p:sp>
      <p:sp>
        <p:nvSpPr>
          <p:cNvPr id="157" name="CaixaDeTexto 154"/>
          <p:cNvSpPr txBox="1">
            <a:spLocks noChangeArrowheads="1"/>
          </p:cNvSpPr>
          <p:nvPr/>
        </p:nvSpPr>
        <p:spPr bwMode="auto">
          <a:xfrm>
            <a:off x="2285984" y="5402270"/>
            <a:ext cx="549292"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990</a:t>
            </a:r>
            <a:endParaRPr lang="pt-BR" sz="1000" b="1" dirty="0">
              <a:solidFill>
                <a:schemeClr val="tx2"/>
              </a:solidFill>
            </a:endParaRPr>
          </a:p>
        </p:txBody>
      </p:sp>
      <p:sp>
        <p:nvSpPr>
          <p:cNvPr id="158" name="CaixaDeTexto 154"/>
          <p:cNvSpPr txBox="1">
            <a:spLocks noChangeArrowheads="1"/>
          </p:cNvSpPr>
          <p:nvPr/>
        </p:nvSpPr>
        <p:spPr bwMode="auto">
          <a:xfrm>
            <a:off x="214312" y="5754688"/>
            <a:ext cx="1357291" cy="24608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000" b="1" dirty="0">
                <a:solidFill>
                  <a:schemeClr val="bg1"/>
                </a:solidFill>
              </a:rPr>
              <a:t>Total </a:t>
            </a:r>
          </a:p>
        </p:txBody>
      </p:sp>
      <p:sp>
        <p:nvSpPr>
          <p:cNvPr id="159" name="CaixaDeTexto 154"/>
          <p:cNvSpPr txBox="1">
            <a:spLocks noChangeArrowheads="1"/>
          </p:cNvSpPr>
          <p:nvPr/>
        </p:nvSpPr>
        <p:spPr bwMode="auto">
          <a:xfrm>
            <a:off x="1714480" y="5754687"/>
            <a:ext cx="423883" cy="246221"/>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bg1"/>
                </a:solidFill>
              </a:rPr>
              <a:t>13</a:t>
            </a:r>
            <a:endParaRPr lang="pt-BR" sz="1000" b="1" dirty="0">
              <a:solidFill>
                <a:schemeClr val="bg1"/>
              </a:solidFill>
            </a:endParaRPr>
          </a:p>
        </p:txBody>
      </p:sp>
      <p:sp>
        <p:nvSpPr>
          <p:cNvPr id="160" name="CaixaDeTexto 154"/>
          <p:cNvSpPr txBox="1">
            <a:spLocks noChangeArrowheads="1"/>
          </p:cNvSpPr>
          <p:nvPr/>
        </p:nvSpPr>
        <p:spPr bwMode="auto">
          <a:xfrm>
            <a:off x="2285984" y="5755493"/>
            <a:ext cx="549292" cy="246221"/>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bg1"/>
                </a:solidFill>
              </a:rPr>
              <a:t>2,215</a:t>
            </a:r>
            <a:endParaRPr lang="pt-BR" sz="1000" b="1" dirty="0">
              <a:solidFill>
                <a:schemeClr val="bg1"/>
              </a:solidFill>
            </a:endParaRPr>
          </a:p>
        </p:txBody>
      </p:sp>
      <p:sp>
        <p:nvSpPr>
          <p:cNvPr id="166" name="CaixaDeTexto 154"/>
          <p:cNvSpPr txBox="1">
            <a:spLocks noChangeArrowheads="1"/>
          </p:cNvSpPr>
          <p:nvPr/>
        </p:nvSpPr>
        <p:spPr bwMode="auto">
          <a:xfrm>
            <a:off x="3160692" y="4456112"/>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2</a:t>
            </a:r>
            <a:endParaRPr lang="pt-BR" sz="1000" b="1" dirty="0">
              <a:solidFill>
                <a:schemeClr val="tx2"/>
              </a:solidFill>
            </a:endParaRPr>
          </a:p>
        </p:txBody>
      </p:sp>
      <p:sp>
        <p:nvSpPr>
          <p:cNvPr id="167" name="CaixaDeTexto 166"/>
          <p:cNvSpPr txBox="1">
            <a:spLocks noChangeArrowheads="1"/>
          </p:cNvSpPr>
          <p:nvPr/>
        </p:nvSpPr>
        <p:spPr bwMode="auto">
          <a:xfrm>
            <a:off x="3160692" y="4786312"/>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1</a:t>
            </a:r>
            <a:endParaRPr lang="pt-BR" sz="1000" b="1" dirty="0">
              <a:solidFill>
                <a:schemeClr val="tx2"/>
              </a:solidFill>
            </a:endParaRPr>
          </a:p>
        </p:txBody>
      </p:sp>
      <p:sp>
        <p:nvSpPr>
          <p:cNvPr id="168" name="CaixaDeTexto 154"/>
          <p:cNvSpPr txBox="1">
            <a:spLocks noChangeArrowheads="1"/>
          </p:cNvSpPr>
          <p:nvPr/>
        </p:nvSpPr>
        <p:spPr bwMode="auto">
          <a:xfrm>
            <a:off x="3160692" y="5111750"/>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2</a:t>
            </a:r>
            <a:endParaRPr lang="pt-BR" sz="1000" b="1" dirty="0">
              <a:solidFill>
                <a:schemeClr val="tx2"/>
              </a:solidFill>
            </a:endParaRPr>
          </a:p>
        </p:txBody>
      </p:sp>
      <p:sp>
        <p:nvSpPr>
          <p:cNvPr id="169" name="CaixaDeTexto 154"/>
          <p:cNvSpPr txBox="1">
            <a:spLocks noChangeArrowheads="1"/>
          </p:cNvSpPr>
          <p:nvPr/>
        </p:nvSpPr>
        <p:spPr bwMode="auto">
          <a:xfrm>
            <a:off x="3160692" y="5429250"/>
            <a:ext cx="423883"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1</a:t>
            </a:r>
            <a:endParaRPr lang="pt-BR" sz="1000" b="1" dirty="0">
              <a:solidFill>
                <a:schemeClr val="tx2"/>
              </a:solidFill>
            </a:endParaRPr>
          </a:p>
        </p:txBody>
      </p:sp>
      <p:sp>
        <p:nvSpPr>
          <p:cNvPr id="170" name="CaixaDeTexto 154"/>
          <p:cNvSpPr txBox="1">
            <a:spLocks noChangeArrowheads="1"/>
          </p:cNvSpPr>
          <p:nvPr/>
        </p:nvSpPr>
        <p:spPr bwMode="auto">
          <a:xfrm>
            <a:off x="3160692" y="5754687"/>
            <a:ext cx="423883" cy="246221"/>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bg1"/>
                </a:solidFill>
              </a:rPr>
              <a:t>6</a:t>
            </a:r>
            <a:endParaRPr lang="pt-BR" sz="1000" b="1" dirty="0">
              <a:solidFill>
                <a:schemeClr val="bg1"/>
              </a:solidFill>
            </a:endParaRPr>
          </a:p>
        </p:txBody>
      </p:sp>
      <p:sp>
        <p:nvSpPr>
          <p:cNvPr id="172" name="CaixaDeTexto 154"/>
          <p:cNvSpPr txBox="1">
            <a:spLocks noChangeArrowheads="1"/>
          </p:cNvSpPr>
          <p:nvPr/>
        </p:nvSpPr>
        <p:spPr bwMode="auto">
          <a:xfrm>
            <a:off x="3717920" y="4456112"/>
            <a:ext cx="500068"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230</a:t>
            </a:r>
            <a:endParaRPr lang="pt-BR" sz="1000" b="1" dirty="0">
              <a:solidFill>
                <a:schemeClr val="tx2"/>
              </a:solidFill>
            </a:endParaRPr>
          </a:p>
        </p:txBody>
      </p:sp>
      <p:sp>
        <p:nvSpPr>
          <p:cNvPr id="174" name="CaixaDeTexto 173"/>
          <p:cNvSpPr txBox="1">
            <a:spLocks noChangeArrowheads="1"/>
          </p:cNvSpPr>
          <p:nvPr/>
        </p:nvSpPr>
        <p:spPr bwMode="auto">
          <a:xfrm>
            <a:off x="3717920" y="4786312"/>
            <a:ext cx="500068"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60</a:t>
            </a:r>
            <a:endParaRPr lang="pt-BR" sz="1000" b="1" dirty="0">
              <a:solidFill>
                <a:schemeClr val="tx2"/>
              </a:solidFill>
            </a:endParaRPr>
          </a:p>
        </p:txBody>
      </p:sp>
      <p:cxnSp>
        <p:nvCxnSpPr>
          <p:cNvPr id="181" name="Conector reto 180"/>
          <p:cNvCxnSpPr/>
          <p:nvPr/>
        </p:nvCxnSpPr>
        <p:spPr>
          <a:xfrm rot="5400000">
            <a:off x="2028815" y="5027613"/>
            <a:ext cx="1944687" cy="1588"/>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nvGrpSpPr>
          <p:cNvPr id="133" name="Grupo 167"/>
          <p:cNvGrpSpPr>
            <a:grpSpLocks/>
          </p:cNvGrpSpPr>
          <p:nvPr/>
        </p:nvGrpSpPr>
        <p:grpSpPr bwMode="auto">
          <a:xfrm>
            <a:off x="4738185" y="4149707"/>
            <a:ext cx="2000250" cy="195280"/>
            <a:chOff x="285720" y="3071810"/>
            <a:chExt cx="2214578" cy="144016"/>
          </a:xfrm>
        </p:grpSpPr>
        <p:cxnSp>
          <p:nvCxnSpPr>
            <p:cNvPr id="134" name="Conector reto 133"/>
            <p:cNvCxnSpPr/>
            <p:nvPr/>
          </p:nvCxnSpPr>
          <p:spPr>
            <a:xfrm>
              <a:off x="285720" y="3071810"/>
              <a:ext cx="2214578"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39" name="Conector reto 138"/>
            <p:cNvCxnSpPr/>
            <p:nvPr/>
          </p:nvCxnSpPr>
          <p:spPr>
            <a:xfrm rot="5400000">
              <a:off x="2428290"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38" name="Conector reto 137"/>
            <p:cNvCxnSpPr/>
            <p:nvPr/>
          </p:nvCxnSpPr>
          <p:spPr>
            <a:xfrm rot="5400000">
              <a:off x="213712"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41" name="CaixaDeTexto 140"/>
          <p:cNvSpPr txBox="1"/>
          <p:nvPr/>
        </p:nvSpPr>
        <p:spPr>
          <a:xfrm>
            <a:off x="5214942" y="3909994"/>
            <a:ext cx="1000133" cy="461665"/>
          </a:xfrm>
          <a:prstGeom prst="rect">
            <a:avLst/>
          </a:prstGeom>
          <a:solidFill>
            <a:schemeClr val="bg1"/>
          </a:solidFill>
          <a:ln>
            <a:noFill/>
          </a:ln>
        </p:spPr>
        <p:txBody>
          <a:bodyPr wrap="square">
            <a:spAutoFit/>
          </a:bodyPr>
          <a:lstStyle/>
          <a:p>
            <a:pPr algn="ctr">
              <a:defRPr/>
            </a:pPr>
            <a:r>
              <a:rPr lang="en-US" sz="1200" dirty="0">
                <a:solidFill>
                  <a:schemeClr val="tx2"/>
                </a:solidFill>
                <a:latin typeface="+mj-lt"/>
              </a:rPr>
              <a:t>Historical CAGR </a:t>
            </a:r>
            <a:r>
              <a:rPr lang="en-US" sz="1200" dirty="0" smtClean="0">
                <a:solidFill>
                  <a:srgbClr val="19336D"/>
                </a:solidFill>
                <a:latin typeface="+mj-lt"/>
              </a:rPr>
              <a:t>6.4%</a:t>
            </a:r>
            <a:endParaRPr lang="en-US" sz="1200" dirty="0">
              <a:solidFill>
                <a:srgbClr val="19336D"/>
              </a:solidFill>
              <a:latin typeface="+mj-lt"/>
            </a:endParaRPr>
          </a:p>
        </p:txBody>
      </p:sp>
      <p:grpSp>
        <p:nvGrpSpPr>
          <p:cNvPr id="143" name="Grupo 184"/>
          <p:cNvGrpSpPr>
            <a:grpSpLocks/>
          </p:cNvGrpSpPr>
          <p:nvPr/>
        </p:nvGrpSpPr>
        <p:grpSpPr bwMode="auto">
          <a:xfrm>
            <a:off x="6858000" y="4149706"/>
            <a:ext cx="2000250" cy="188915"/>
            <a:chOff x="285720" y="3071810"/>
            <a:chExt cx="2214578" cy="144016"/>
          </a:xfrm>
        </p:grpSpPr>
        <p:cxnSp>
          <p:nvCxnSpPr>
            <p:cNvPr id="178" name="Conector reto 177"/>
            <p:cNvCxnSpPr/>
            <p:nvPr/>
          </p:nvCxnSpPr>
          <p:spPr>
            <a:xfrm>
              <a:off x="285720" y="3071810"/>
              <a:ext cx="2214578"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79" name="Conector reto 178"/>
            <p:cNvCxnSpPr/>
            <p:nvPr/>
          </p:nvCxnSpPr>
          <p:spPr>
            <a:xfrm rot="5400000">
              <a:off x="213712"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80" name="Conector reto 179"/>
            <p:cNvCxnSpPr/>
            <p:nvPr/>
          </p:nvCxnSpPr>
          <p:spPr>
            <a:xfrm rot="5400000">
              <a:off x="2428290" y="3143818"/>
              <a:ext cx="144016"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grpSp>
      <p:sp>
        <p:nvSpPr>
          <p:cNvPr id="183" name="CaixaDeTexto 182"/>
          <p:cNvSpPr txBox="1"/>
          <p:nvPr/>
        </p:nvSpPr>
        <p:spPr>
          <a:xfrm>
            <a:off x="7250548" y="3909994"/>
            <a:ext cx="1214465" cy="461665"/>
          </a:xfrm>
          <a:prstGeom prst="rect">
            <a:avLst/>
          </a:prstGeom>
          <a:solidFill>
            <a:schemeClr val="bg1"/>
          </a:solidFill>
          <a:ln>
            <a:noFill/>
          </a:ln>
        </p:spPr>
        <p:txBody>
          <a:bodyPr wrap="square">
            <a:spAutoFit/>
          </a:bodyPr>
          <a:lstStyle/>
          <a:p>
            <a:pPr algn="ctr">
              <a:defRPr/>
            </a:pPr>
            <a:r>
              <a:rPr lang="en-US" sz="1200" dirty="0" smtClean="0">
                <a:solidFill>
                  <a:schemeClr val="tx2"/>
                </a:solidFill>
                <a:latin typeface="+mj-lt"/>
              </a:rPr>
              <a:t>Estimated </a:t>
            </a:r>
          </a:p>
          <a:p>
            <a:pPr algn="ctr">
              <a:defRPr/>
            </a:pPr>
            <a:r>
              <a:rPr lang="en-US" sz="1200" dirty="0" smtClean="0">
                <a:solidFill>
                  <a:schemeClr val="tx2"/>
                </a:solidFill>
                <a:latin typeface="+mj-lt"/>
              </a:rPr>
              <a:t>CAGR </a:t>
            </a:r>
            <a:r>
              <a:rPr lang="en-US" sz="1200" dirty="0" smtClean="0">
                <a:solidFill>
                  <a:srgbClr val="19336D"/>
                </a:solidFill>
                <a:latin typeface="+mj-lt"/>
              </a:rPr>
              <a:t>7.4%</a:t>
            </a:r>
            <a:endParaRPr lang="en-US" sz="1200" dirty="0">
              <a:solidFill>
                <a:srgbClr val="19336D"/>
              </a:solidFill>
              <a:latin typeface="+mj-lt"/>
            </a:endParaRPr>
          </a:p>
        </p:txBody>
      </p:sp>
      <p:grpSp>
        <p:nvGrpSpPr>
          <p:cNvPr id="190" name="Grupo 189"/>
          <p:cNvGrpSpPr/>
          <p:nvPr/>
        </p:nvGrpSpPr>
        <p:grpSpPr>
          <a:xfrm>
            <a:off x="4834892" y="4357706"/>
            <a:ext cx="4152900" cy="1714500"/>
            <a:chOff x="4643438" y="2714620"/>
            <a:chExt cx="4152900" cy="1714500"/>
          </a:xfrm>
        </p:grpSpPr>
        <p:pic>
          <p:nvPicPr>
            <p:cNvPr id="1026" name="Picture 2"/>
            <p:cNvPicPr>
              <a:picLocks noChangeAspect="1" noChangeArrowheads="1"/>
            </p:cNvPicPr>
            <p:nvPr/>
          </p:nvPicPr>
          <p:blipFill>
            <a:blip r:embed="rId10" cstate="print"/>
            <a:srcRect/>
            <a:stretch>
              <a:fillRect/>
            </a:stretch>
          </p:blipFill>
          <p:spPr bwMode="auto">
            <a:xfrm>
              <a:off x="4643438" y="2714620"/>
              <a:ext cx="4152900" cy="1714500"/>
            </a:xfrm>
            <a:prstGeom prst="rect">
              <a:avLst/>
            </a:prstGeom>
            <a:noFill/>
            <a:ln w="9525">
              <a:noFill/>
              <a:miter lim="800000"/>
              <a:headEnd/>
              <a:tailEnd/>
            </a:ln>
            <a:effectLst/>
          </p:spPr>
        </p:pic>
        <p:sp>
          <p:nvSpPr>
            <p:cNvPr id="127" name="CaixaDeTexto 126"/>
            <p:cNvSpPr txBox="1"/>
            <p:nvPr/>
          </p:nvSpPr>
          <p:spPr>
            <a:xfrm>
              <a:off x="4681538" y="3357562"/>
              <a:ext cx="428628" cy="246221"/>
            </a:xfrm>
            <a:prstGeom prst="rect">
              <a:avLst/>
            </a:prstGeom>
            <a:noFill/>
          </p:spPr>
          <p:txBody>
            <a:bodyPr wrap="square" rtlCol="0">
              <a:spAutoFit/>
            </a:bodyPr>
            <a:lstStyle/>
            <a:p>
              <a:r>
                <a:rPr lang="pt-BR" sz="1000" dirty="0" smtClean="0">
                  <a:solidFill>
                    <a:schemeClr val="tx2"/>
                  </a:solidFill>
                  <a:latin typeface="+mj-lt"/>
                </a:rPr>
                <a:t>5.0</a:t>
              </a:r>
              <a:endParaRPr lang="pt-BR" sz="1000" dirty="0">
                <a:solidFill>
                  <a:schemeClr val="tx2"/>
                </a:solidFill>
                <a:latin typeface="+mj-lt"/>
              </a:endParaRPr>
            </a:p>
          </p:txBody>
        </p:sp>
        <p:sp>
          <p:nvSpPr>
            <p:cNvPr id="131" name="CaixaDeTexto 130"/>
            <p:cNvSpPr txBox="1"/>
            <p:nvPr/>
          </p:nvSpPr>
          <p:spPr>
            <a:xfrm>
              <a:off x="5031108" y="3286124"/>
              <a:ext cx="428628" cy="246221"/>
            </a:xfrm>
            <a:prstGeom prst="rect">
              <a:avLst/>
            </a:prstGeom>
            <a:noFill/>
          </p:spPr>
          <p:txBody>
            <a:bodyPr wrap="square" rtlCol="0">
              <a:spAutoFit/>
            </a:bodyPr>
            <a:lstStyle/>
            <a:p>
              <a:r>
                <a:rPr lang="pt-BR" sz="1000" dirty="0" smtClean="0">
                  <a:solidFill>
                    <a:schemeClr val="tx2"/>
                  </a:solidFill>
                  <a:latin typeface="+mj-lt"/>
                </a:rPr>
                <a:t>6.2</a:t>
              </a:r>
              <a:endParaRPr lang="pt-BR" sz="1000" dirty="0">
                <a:solidFill>
                  <a:schemeClr val="tx2"/>
                </a:solidFill>
                <a:latin typeface="+mj-lt"/>
              </a:endParaRPr>
            </a:p>
          </p:txBody>
        </p:sp>
        <p:sp>
          <p:nvSpPr>
            <p:cNvPr id="132" name="CaixaDeTexto 131"/>
            <p:cNvSpPr txBox="1"/>
            <p:nvPr/>
          </p:nvSpPr>
          <p:spPr>
            <a:xfrm>
              <a:off x="5375916" y="3214686"/>
              <a:ext cx="428628" cy="246221"/>
            </a:xfrm>
            <a:prstGeom prst="rect">
              <a:avLst/>
            </a:prstGeom>
            <a:noFill/>
          </p:spPr>
          <p:txBody>
            <a:bodyPr wrap="square" rtlCol="0">
              <a:spAutoFit/>
            </a:bodyPr>
            <a:lstStyle/>
            <a:p>
              <a:r>
                <a:rPr lang="pt-BR" sz="1000" dirty="0" smtClean="0">
                  <a:solidFill>
                    <a:schemeClr val="tx2"/>
                  </a:solidFill>
                  <a:latin typeface="+mj-lt"/>
                </a:rPr>
                <a:t>7.0</a:t>
              </a:r>
              <a:endParaRPr lang="pt-BR" sz="1000" dirty="0">
                <a:solidFill>
                  <a:schemeClr val="tx2"/>
                </a:solidFill>
                <a:latin typeface="+mj-lt"/>
              </a:endParaRPr>
            </a:p>
          </p:txBody>
        </p:sp>
        <p:sp>
          <p:nvSpPr>
            <p:cNvPr id="140" name="CaixaDeTexto 139"/>
            <p:cNvSpPr txBox="1"/>
            <p:nvPr/>
          </p:nvSpPr>
          <p:spPr>
            <a:xfrm>
              <a:off x="5722628" y="3214686"/>
              <a:ext cx="428628" cy="246221"/>
            </a:xfrm>
            <a:prstGeom prst="rect">
              <a:avLst/>
            </a:prstGeom>
            <a:noFill/>
          </p:spPr>
          <p:txBody>
            <a:bodyPr wrap="square" rtlCol="0">
              <a:spAutoFit/>
            </a:bodyPr>
            <a:lstStyle/>
            <a:p>
              <a:r>
                <a:rPr lang="pt-BR" sz="1000" dirty="0" smtClean="0">
                  <a:solidFill>
                    <a:schemeClr val="tx2"/>
                  </a:solidFill>
                  <a:latin typeface="+mj-lt"/>
                </a:rPr>
                <a:t>6.8</a:t>
              </a:r>
              <a:endParaRPr lang="pt-BR" sz="1000" dirty="0">
                <a:solidFill>
                  <a:schemeClr val="tx2"/>
                </a:solidFill>
                <a:latin typeface="+mj-lt"/>
              </a:endParaRPr>
            </a:p>
          </p:txBody>
        </p:sp>
        <p:sp>
          <p:nvSpPr>
            <p:cNvPr id="142" name="CaixaDeTexto 141"/>
            <p:cNvSpPr txBox="1"/>
            <p:nvPr/>
          </p:nvSpPr>
          <p:spPr>
            <a:xfrm>
              <a:off x="6072198" y="3184206"/>
              <a:ext cx="428628" cy="246221"/>
            </a:xfrm>
            <a:prstGeom prst="rect">
              <a:avLst/>
            </a:prstGeom>
            <a:noFill/>
          </p:spPr>
          <p:txBody>
            <a:bodyPr wrap="square" rtlCol="0">
              <a:spAutoFit/>
            </a:bodyPr>
            <a:lstStyle/>
            <a:p>
              <a:r>
                <a:rPr lang="pt-BR" sz="1000" dirty="0" smtClean="0">
                  <a:solidFill>
                    <a:schemeClr val="tx2"/>
                  </a:solidFill>
                  <a:latin typeface="+mj-lt"/>
                </a:rPr>
                <a:t>8.2</a:t>
              </a:r>
              <a:endParaRPr lang="pt-BR" sz="1000" dirty="0">
                <a:solidFill>
                  <a:schemeClr val="tx2"/>
                </a:solidFill>
                <a:latin typeface="+mj-lt"/>
              </a:endParaRPr>
            </a:p>
          </p:txBody>
        </p:sp>
        <p:sp>
          <p:nvSpPr>
            <p:cNvPr id="185" name="CaixaDeTexto 184"/>
            <p:cNvSpPr txBox="1"/>
            <p:nvPr/>
          </p:nvSpPr>
          <p:spPr>
            <a:xfrm>
              <a:off x="6771338" y="3143248"/>
              <a:ext cx="428628" cy="246221"/>
            </a:xfrm>
            <a:prstGeom prst="rect">
              <a:avLst/>
            </a:prstGeom>
            <a:noFill/>
          </p:spPr>
          <p:txBody>
            <a:bodyPr wrap="square" rtlCol="0">
              <a:spAutoFit/>
            </a:bodyPr>
            <a:lstStyle/>
            <a:p>
              <a:r>
                <a:rPr lang="pt-BR" sz="1000" dirty="0" smtClean="0">
                  <a:solidFill>
                    <a:schemeClr val="tx2"/>
                  </a:solidFill>
                  <a:latin typeface="+mj-lt"/>
                </a:rPr>
                <a:t>8.8</a:t>
              </a:r>
              <a:endParaRPr lang="pt-BR" sz="1000" dirty="0">
                <a:solidFill>
                  <a:schemeClr val="tx2"/>
                </a:solidFill>
                <a:latin typeface="+mj-lt"/>
              </a:endParaRPr>
            </a:p>
          </p:txBody>
        </p:sp>
        <p:sp>
          <p:nvSpPr>
            <p:cNvPr id="186" name="CaixaDeTexto 185"/>
            <p:cNvSpPr txBox="1"/>
            <p:nvPr/>
          </p:nvSpPr>
          <p:spPr>
            <a:xfrm>
              <a:off x="7121842" y="3070860"/>
              <a:ext cx="428628" cy="246221"/>
            </a:xfrm>
            <a:prstGeom prst="rect">
              <a:avLst/>
            </a:prstGeom>
            <a:noFill/>
          </p:spPr>
          <p:txBody>
            <a:bodyPr wrap="square" rtlCol="0">
              <a:spAutoFit/>
            </a:bodyPr>
            <a:lstStyle/>
            <a:p>
              <a:r>
                <a:rPr lang="pt-BR" sz="1000" dirty="0" smtClean="0">
                  <a:solidFill>
                    <a:schemeClr val="tx2"/>
                  </a:solidFill>
                  <a:latin typeface="+mj-lt"/>
                </a:rPr>
                <a:t>10.2</a:t>
              </a:r>
              <a:endParaRPr lang="pt-BR" sz="1000" dirty="0">
                <a:solidFill>
                  <a:schemeClr val="tx2"/>
                </a:solidFill>
                <a:latin typeface="+mj-lt"/>
              </a:endParaRPr>
            </a:p>
          </p:txBody>
        </p:sp>
        <p:sp>
          <p:nvSpPr>
            <p:cNvPr id="187" name="CaixaDeTexto 186"/>
            <p:cNvSpPr txBox="1"/>
            <p:nvPr/>
          </p:nvSpPr>
          <p:spPr>
            <a:xfrm>
              <a:off x="7457122" y="2971800"/>
              <a:ext cx="428628" cy="246221"/>
            </a:xfrm>
            <a:prstGeom prst="rect">
              <a:avLst/>
            </a:prstGeom>
            <a:noFill/>
          </p:spPr>
          <p:txBody>
            <a:bodyPr wrap="square" rtlCol="0">
              <a:spAutoFit/>
            </a:bodyPr>
            <a:lstStyle/>
            <a:p>
              <a:r>
                <a:rPr lang="pt-BR" sz="1000" dirty="0" smtClean="0">
                  <a:solidFill>
                    <a:schemeClr val="tx2"/>
                  </a:solidFill>
                  <a:latin typeface="+mj-lt"/>
                </a:rPr>
                <a:t>11.7</a:t>
              </a:r>
              <a:endParaRPr lang="pt-BR" sz="1000" dirty="0">
                <a:solidFill>
                  <a:schemeClr val="tx2"/>
                </a:solidFill>
                <a:latin typeface="+mj-lt"/>
              </a:endParaRPr>
            </a:p>
          </p:txBody>
        </p:sp>
        <p:sp>
          <p:nvSpPr>
            <p:cNvPr id="188" name="CaixaDeTexto 187"/>
            <p:cNvSpPr txBox="1"/>
            <p:nvPr/>
          </p:nvSpPr>
          <p:spPr>
            <a:xfrm>
              <a:off x="7786710" y="2857496"/>
              <a:ext cx="428628" cy="246221"/>
            </a:xfrm>
            <a:prstGeom prst="rect">
              <a:avLst/>
            </a:prstGeom>
            <a:noFill/>
          </p:spPr>
          <p:txBody>
            <a:bodyPr wrap="square" rtlCol="0">
              <a:spAutoFit/>
            </a:bodyPr>
            <a:lstStyle/>
            <a:p>
              <a:r>
                <a:rPr lang="pt-BR" sz="1000" dirty="0" smtClean="0">
                  <a:solidFill>
                    <a:schemeClr val="tx2"/>
                  </a:solidFill>
                  <a:latin typeface="+mj-lt"/>
                </a:rPr>
                <a:t>13.5</a:t>
              </a:r>
              <a:endParaRPr lang="pt-BR" sz="1000" dirty="0">
                <a:solidFill>
                  <a:schemeClr val="tx2"/>
                </a:solidFill>
                <a:latin typeface="+mj-lt"/>
              </a:endParaRPr>
            </a:p>
          </p:txBody>
        </p:sp>
        <p:sp>
          <p:nvSpPr>
            <p:cNvPr id="189" name="CaixaDeTexto 188"/>
            <p:cNvSpPr txBox="1"/>
            <p:nvPr/>
          </p:nvSpPr>
          <p:spPr>
            <a:xfrm>
              <a:off x="8143900" y="2778438"/>
              <a:ext cx="428628" cy="246221"/>
            </a:xfrm>
            <a:prstGeom prst="rect">
              <a:avLst/>
            </a:prstGeom>
            <a:noFill/>
          </p:spPr>
          <p:txBody>
            <a:bodyPr wrap="square" rtlCol="0">
              <a:spAutoFit/>
            </a:bodyPr>
            <a:lstStyle/>
            <a:p>
              <a:r>
                <a:rPr lang="pt-BR" sz="1000" dirty="0" smtClean="0">
                  <a:solidFill>
                    <a:schemeClr val="tx2"/>
                  </a:solidFill>
                  <a:latin typeface="+mj-lt"/>
                </a:rPr>
                <a:t>15.6</a:t>
              </a:r>
              <a:endParaRPr lang="pt-BR" sz="1000" dirty="0">
                <a:solidFill>
                  <a:schemeClr val="tx2"/>
                </a:solidFill>
                <a:latin typeface="+mj-lt"/>
              </a:endParaRPr>
            </a:p>
          </p:txBody>
        </p:sp>
      </p:grpSp>
      <p:sp>
        <p:nvSpPr>
          <p:cNvPr id="130" name="CaixaDeTexto 154"/>
          <p:cNvSpPr txBox="1">
            <a:spLocks noChangeArrowheads="1"/>
          </p:cNvSpPr>
          <p:nvPr/>
        </p:nvSpPr>
        <p:spPr bwMode="auto">
          <a:xfrm>
            <a:off x="3717920" y="5111750"/>
            <a:ext cx="500068"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400</a:t>
            </a:r>
            <a:endParaRPr lang="pt-BR" sz="1000" b="1" dirty="0">
              <a:solidFill>
                <a:schemeClr val="tx2"/>
              </a:solidFill>
            </a:endParaRPr>
          </a:p>
        </p:txBody>
      </p:sp>
      <p:sp>
        <p:nvSpPr>
          <p:cNvPr id="175" name="CaixaDeTexto 154"/>
          <p:cNvSpPr txBox="1">
            <a:spLocks noChangeArrowheads="1"/>
          </p:cNvSpPr>
          <p:nvPr/>
        </p:nvSpPr>
        <p:spPr bwMode="auto">
          <a:xfrm>
            <a:off x="3717920" y="5429250"/>
            <a:ext cx="500068" cy="246221"/>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tx2"/>
                </a:solidFill>
              </a:rPr>
              <a:t>400</a:t>
            </a:r>
            <a:endParaRPr lang="pt-BR" sz="1000" b="1" dirty="0">
              <a:solidFill>
                <a:schemeClr val="tx2"/>
              </a:solidFill>
            </a:endParaRPr>
          </a:p>
        </p:txBody>
      </p:sp>
      <p:sp>
        <p:nvSpPr>
          <p:cNvPr id="176" name="CaixaDeTexto 154"/>
          <p:cNvSpPr txBox="1">
            <a:spLocks noChangeArrowheads="1"/>
          </p:cNvSpPr>
          <p:nvPr/>
        </p:nvSpPr>
        <p:spPr bwMode="auto">
          <a:xfrm>
            <a:off x="3717920" y="5754687"/>
            <a:ext cx="500068" cy="246221"/>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pt-BR" sz="1000" b="1" dirty="0" smtClean="0">
                <a:solidFill>
                  <a:schemeClr val="bg1"/>
                </a:solidFill>
              </a:rPr>
              <a:t>1,090</a:t>
            </a:r>
            <a:endParaRPr lang="pt-BR" sz="1000" b="1" dirty="0">
              <a:solidFill>
                <a:schemeClr val="bg1"/>
              </a:solidFill>
            </a:endParaRPr>
          </a:p>
        </p:txBody>
      </p:sp>
      <p:sp>
        <p:nvSpPr>
          <p:cNvPr id="184" name="Retângulo 183"/>
          <p:cNvSpPr/>
          <p:nvPr/>
        </p:nvSpPr>
        <p:spPr>
          <a:xfrm>
            <a:off x="3568688" y="1962129"/>
            <a:ext cx="179388" cy="86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1" name="CaixaDeTexto 136"/>
          <p:cNvSpPr txBox="1">
            <a:spLocks noChangeArrowheads="1"/>
          </p:cNvSpPr>
          <p:nvPr/>
        </p:nvSpPr>
        <p:spPr bwMode="auto">
          <a:xfrm>
            <a:off x="3957633" y="1481124"/>
            <a:ext cx="576262" cy="276225"/>
          </a:xfrm>
          <a:prstGeom prst="rect">
            <a:avLst/>
          </a:prstGeom>
          <a:noFill/>
          <a:ln w="9525">
            <a:noFill/>
            <a:miter lim="800000"/>
            <a:headEnd/>
            <a:tailEnd/>
          </a:ln>
        </p:spPr>
        <p:txBody>
          <a:bodyPr>
            <a:spAutoFit/>
          </a:bodyPr>
          <a:lstStyle/>
          <a:p>
            <a:pPr algn="ctr"/>
            <a:r>
              <a:rPr lang="pt-BR" sz="1200" dirty="0" smtClean="0">
                <a:solidFill>
                  <a:schemeClr val="tx2"/>
                </a:solidFill>
                <a:latin typeface="Calibri" pitchFamily="34" charset="0"/>
              </a:rPr>
              <a:t>499</a:t>
            </a:r>
            <a:endParaRPr lang="pt-BR" sz="1200" dirty="0">
              <a:solidFill>
                <a:schemeClr val="tx2"/>
              </a:solidFill>
              <a:latin typeface="Calibri" pitchFamily="34" charset="0"/>
            </a:endParaRPr>
          </a:p>
        </p:txBody>
      </p:sp>
      <p:sp>
        <p:nvSpPr>
          <p:cNvPr id="192" name="CaixaDeTexto 191"/>
          <p:cNvSpPr txBox="1"/>
          <p:nvPr/>
        </p:nvSpPr>
        <p:spPr>
          <a:xfrm>
            <a:off x="3971949" y="2819398"/>
            <a:ext cx="571500" cy="252413"/>
          </a:xfrm>
          <a:prstGeom prst="rect">
            <a:avLst/>
          </a:prstGeom>
          <a:noFill/>
        </p:spPr>
        <p:txBody>
          <a:bodyPr>
            <a:spAutoFit/>
          </a:bodyPr>
          <a:lstStyle/>
          <a:p>
            <a:pPr algn="ctr" fontAlgn="auto">
              <a:spcBef>
                <a:spcPts val="0"/>
              </a:spcBef>
              <a:spcAft>
                <a:spcPts val="0"/>
              </a:spcAft>
              <a:defRPr/>
            </a:pPr>
            <a:r>
              <a:rPr lang="pt-BR" sz="1050" dirty="0" smtClean="0">
                <a:latin typeface="+mn-lt"/>
              </a:rPr>
              <a:t>2013E</a:t>
            </a:r>
            <a:endParaRPr lang="pt-BR" sz="1050" dirty="0">
              <a:latin typeface="+mn-lt"/>
            </a:endParaRPr>
          </a:p>
        </p:txBody>
      </p:sp>
      <p:sp>
        <p:nvSpPr>
          <p:cNvPr id="194" name="Retângulo 193"/>
          <p:cNvSpPr/>
          <p:nvPr/>
        </p:nvSpPr>
        <p:spPr>
          <a:xfrm>
            <a:off x="4054495" y="1881177"/>
            <a:ext cx="179388" cy="9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5" name="Retângulo 194"/>
          <p:cNvSpPr/>
          <p:nvPr/>
        </p:nvSpPr>
        <p:spPr>
          <a:xfrm>
            <a:off x="4240211" y="1785926"/>
            <a:ext cx="179388" cy="1031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93" name="Picture 2"/>
          <p:cNvPicPr>
            <a:picLocks noChangeAspect="1" noChangeArrowheads="1"/>
          </p:cNvPicPr>
          <p:nvPr/>
        </p:nvPicPr>
        <p:blipFill>
          <a:blip r:embed="rId2" cstate="print"/>
          <a:srcRect/>
          <a:stretch>
            <a:fillRect/>
          </a:stretch>
        </p:blipFill>
        <p:spPr bwMode="auto">
          <a:xfrm>
            <a:off x="2076331" y="3714752"/>
            <a:ext cx="423967" cy="288926"/>
          </a:xfrm>
          <a:prstGeom prst="rect">
            <a:avLst/>
          </a:prstGeom>
          <a:noFill/>
          <a:ln w="9525">
            <a:noFill/>
            <a:miter lim="800000"/>
            <a:headEnd/>
            <a:tailEnd/>
          </a:ln>
        </p:spPr>
      </p:pic>
      <p:pic>
        <p:nvPicPr>
          <p:cNvPr id="196" name="Picture 13"/>
          <p:cNvPicPr>
            <a:picLocks noChangeAspect="1" noChangeArrowheads="1"/>
          </p:cNvPicPr>
          <p:nvPr/>
        </p:nvPicPr>
        <p:blipFill>
          <a:blip r:embed="rId9" cstate="print"/>
          <a:srcRect/>
          <a:stretch>
            <a:fillRect/>
          </a:stretch>
        </p:blipFill>
        <p:spPr bwMode="auto">
          <a:xfrm>
            <a:off x="3454092" y="3714752"/>
            <a:ext cx="474966" cy="260351"/>
          </a:xfrm>
          <a:prstGeom prst="rect">
            <a:avLst/>
          </a:prstGeom>
          <a:noFill/>
          <a:ln w="9525">
            <a:noFill/>
            <a:miter lim="800000"/>
            <a:headEnd/>
            <a:tailEnd/>
          </a:ln>
        </p:spPr>
      </p:pic>
      <p:sp>
        <p:nvSpPr>
          <p:cNvPr id="197" name="CaixaDeTexto 154"/>
          <p:cNvSpPr txBox="1">
            <a:spLocks noChangeArrowheads="1"/>
          </p:cNvSpPr>
          <p:nvPr/>
        </p:nvSpPr>
        <p:spPr bwMode="auto">
          <a:xfrm>
            <a:off x="2982897" y="4044411"/>
            <a:ext cx="727085" cy="384721"/>
          </a:xfrm>
          <a:prstGeom prst="rect">
            <a:avLst/>
          </a:prstGeom>
        </p:spPr>
        <p:txBody>
          <a:bodyPr wrap="square">
            <a:spAutoFit/>
          </a:bodyPr>
          <a:lstStyle/>
          <a:p>
            <a:pPr algn="ctr"/>
            <a:r>
              <a:rPr lang="pt-BR" sz="1000" b="1" dirty="0" err="1" smtClean="0">
                <a:solidFill>
                  <a:schemeClr val="tx2"/>
                </a:solidFill>
                <a:latin typeface="Calibri" pitchFamily="34" charset="0"/>
              </a:rPr>
              <a:t>Duration</a:t>
            </a:r>
            <a:endParaRPr lang="pt-BR" sz="1000" b="1" dirty="0" smtClean="0">
              <a:solidFill>
                <a:schemeClr val="tx2"/>
              </a:solidFill>
              <a:latin typeface="Calibri" pitchFamily="34" charset="0"/>
            </a:endParaRPr>
          </a:p>
          <a:p>
            <a:pPr algn="ctr"/>
            <a:r>
              <a:rPr lang="pt-BR" sz="900" dirty="0" smtClean="0">
                <a:solidFill>
                  <a:schemeClr val="tx2"/>
                </a:solidFill>
                <a:latin typeface="Calibri" pitchFamily="34" charset="0"/>
              </a:rPr>
              <a:t>(</a:t>
            </a:r>
            <a:r>
              <a:rPr lang="pt-BR" sz="900" dirty="0" err="1" smtClean="0">
                <a:solidFill>
                  <a:schemeClr val="tx2"/>
                </a:solidFill>
                <a:latin typeface="Calibri" pitchFamily="34" charset="0"/>
              </a:rPr>
              <a:t>Days</a:t>
            </a:r>
            <a:r>
              <a:rPr lang="pt-BR" sz="900" dirty="0" smtClean="0">
                <a:solidFill>
                  <a:schemeClr val="tx2"/>
                </a:solidFill>
                <a:latin typeface="Calibri" pitchFamily="34" charset="0"/>
              </a:rPr>
              <a:t>)</a:t>
            </a:r>
            <a:endParaRPr lang="pt-BR" sz="900" dirty="0">
              <a:solidFill>
                <a:schemeClr val="tx2"/>
              </a:solidFill>
              <a:latin typeface="Calibri" pitchFamily="34" charset="0"/>
            </a:endParaRPr>
          </a:p>
        </p:txBody>
      </p:sp>
      <p:sp>
        <p:nvSpPr>
          <p:cNvPr id="198" name="CaixaDeTexto 154"/>
          <p:cNvSpPr txBox="1">
            <a:spLocks noChangeArrowheads="1"/>
          </p:cNvSpPr>
          <p:nvPr/>
        </p:nvSpPr>
        <p:spPr bwMode="auto">
          <a:xfrm>
            <a:off x="3570286" y="4044411"/>
            <a:ext cx="719138" cy="246221"/>
          </a:xfrm>
          <a:prstGeom prst="rect">
            <a:avLst/>
          </a:prstGeom>
        </p:spPr>
        <p:txBody>
          <a:bodyPr>
            <a:spAutoFit/>
          </a:bodyPr>
          <a:lstStyle/>
          <a:p>
            <a:pPr algn="ctr"/>
            <a:r>
              <a:rPr lang="pt-BR" sz="1000" b="1" dirty="0" smtClean="0">
                <a:solidFill>
                  <a:schemeClr val="tx2"/>
                </a:solidFill>
                <a:latin typeface="Calibri" pitchFamily="34" charset="0"/>
              </a:rPr>
              <a:t>USD </a:t>
            </a:r>
            <a:r>
              <a:rPr lang="pt-BR" sz="1000" b="1" dirty="0" err="1" smtClean="0">
                <a:solidFill>
                  <a:schemeClr val="tx2"/>
                </a:solidFill>
                <a:latin typeface="Calibri" pitchFamily="34" charset="0"/>
              </a:rPr>
              <a:t>Cost</a:t>
            </a:r>
            <a:endParaRPr lang="pt-BR" sz="900" dirty="0">
              <a:solidFill>
                <a:schemeClr val="tx2"/>
              </a:solidFill>
              <a:latin typeface="Calibri" pitchFamily="34" charset="0"/>
            </a:endParaRPr>
          </a:p>
        </p:txBody>
      </p:sp>
      <p:sp>
        <p:nvSpPr>
          <p:cNvPr id="235" name="CaixaDeTexto 234"/>
          <p:cNvSpPr txBox="1"/>
          <p:nvPr/>
        </p:nvSpPr>
        <p:spPr>
          <a:xfrm>
            <a:off x="214282" y="3786191"/>
            <a:ext cx="1571636" cy="276999"/>
          </a:xfrm>
          <a:prstGeom prst="rect">
            <a:avLst/>
          </a:prstGeom>
          <a:solidFill>
            <a:schemeClr val="bg1"/>
          </a:solidFill>
          <a:ln>
            <a:noFill/>
          </a:ln>
        </p:spPr>
        <p:txBody>
          <a:bodyPr wrap="square">
            <a:spAutoFit/>
          </a:bodyPr>
          <a:lstStyle/>
          <a:p>
            <a:pPr fontAlgn="auto">
              <a:spcBef>
                <a:spcPts val="0"/>
              </a:spcBef>
              <a:spcAft>
                <a:spcPts val="0"/>
              </a:spcAft>
              <a:defRPr/>
            </a:pPr>
            <a:r>
              <a:rPr lang="en-US" sz="1200" b="1" dirty="0" smtClean="0">
                <a:solidFill>
                  <a:schemeClr val="tx2"/>
                </a:solidFill>
                <a:latin typeface="+mj-lt"/>
              </a:rPr>
              <a:t>Export Procedures</a:t>
            </a:r>
            <a:endParaRPr lang="en-US" sz="1200" dirty="0">
              <a:solidFill>
                <a:schemeClr val="tx2"/>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noChangeArrowheads="1"/>
          </p:cNvPicPr>
          <p:nvPr/>
        </p:nvPicPr>
        <p:blipFill>
          <a:blip r:embed="rId2" cstate="print"/>
          <a:srcRect b="6728"/>
          <a:stretch>
            <a:fillRect/>
          </a:stretch>
        </p:blipFill>
        <p:spPr bwMode="auto">
          <a:xfrm>
            <a:off x="238125" y="1727200"/>
            <a:ext cx="8667750" cy="2638425"/>
          </a:xfrm>
          <a:prstGeom prst="rect">
            <a:avLst/>
          </a:prstGeom>
          <a:noFill/>
          <a:ln w="9525">
            <a:noFill/>
            <a:miter lim="800000"/>
            <a:headEnd/>
            <a:tailEnd/>
          </a:ln>
        </p:spPr>
      </p:pic>
      <p:sp>
        <p:nvSpPr>
          <p:cNvPr id="9219" name="CaixaDeTexto 2"/>
          <p:cNvSpPr txBox="1">
            <a:spLocks noChangeArrowheads="1"/>
          </p:cNvSpPr>
          <p:nvPr/>
        </p:nvSpPr>
        <p:spPr bwMode="auto">
          <a:xfrm>
            <a:off x="323850" y="1187450"/>
            <a:ext cx="8569325" cy="585788"/>
          </a:xfrm>
          <a:prstGeom prst="rect">
            <a:avLst/>
          </a:prstGeom>
          <a:noFill/>
          <a:ln w="9525">
            <a:noFill/>
            <a:miter lim="800000"/>
            <a:headEnd/>
            <a:tailEnd/>
          </a:ln>
        </p:spPr>
        <p:txBody>
          <a:bodyPr>
            <a:spAutoFit/>
          </a:bodyPr>
          <a:lstStyle/>
          <a:p>
            <a:pPr algn="r"/>
            <a:r>
              <a:rPr lang="pt-BR" sz="3200" b="1">
                <a:solidFill>
                  <a:schemeClr val="tx2"/>
                </a:solidFill>
                <a:latin typeface="Calibri" pitchFamily="34" charset="0"/>
              </a:rPr>
              <a:t>Our Business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va\Desktop\DSC_6177.JPG"/>
          <p:cNvPicPr>
            <a:picLocks noChangeAspect="1" noChangeArrowheads="1"/>
          </p:cNvPicPr>
          <p:nvPr/>
        </p:nvPicPr>
        <p:blipFill>
          <a:blip r:embed="rId2" cstate="print"/>
          <a:srcRect/>
          <a:stretch>
            <a:fillRect/>
          </a:stretch>
        </p:blipFill>
        <p:spPr bwMode="auto">
          <a:xfrm>
            <a:off x="0" y="-24"/>
            <a:ext cx="9144000" cy="6072188"/>
          </a:xfrm>
          <a:prstGeom prst="rect">
            <a:avLst/>
          </a:prstGeom>
          <a:noFill/>
        </p:spPr>
      </p:pic>
      <p:sp>
        <p:nvSpPr>
          <p:cNvPr id="14" name="Retângulo 13"/>
          <p:cNvSpPr/>
          <p:nvPr/>
        </p:nvSpPr>
        <p:spPr>
          <a:xfrm>
            <a:off x="32" y="142852"/>
            <a:ext cx="9144000" cy="150021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244" name="CaixaDeTexto 10"/>
          <p:cNvSpPr txBox="1">
            <a:spLocks noChangeArrowheads="1"/>
          </p:cNvSpPr>
          <p:nvPr/>
        </p:nvSpPr>
        <p:spPr bwMode="auto">
          <a:xfrm>
            <a:off x="0" y="142852"/>
            <a:ext cx="6929454" cy="400110"/>
          </a:xfrm>
          <a:prstGeom prst="rect">
            <a:avLst/>
          </a:prstGeom>
          <a:noFill/>
          <a:ln w="9525">
            <a:noFill/>
            <a:miter lim="800000"/>
            <a:headEnd/>
            <a:tailEnd/>
          </a:ln>
        </p:spPr>
        <p:txBody>
          <a:bodyPr wrap="square">
            <a:spAutoFit/>
          </a:bodyPr>
          <a:lstStyle/>
          <a:p>
            <a:r>
              <a:rPr lang="pt-BR" sz="2000" b="1" dirty="0" smtClean="0">
                <a:solidFill>
                  <a:schemeClr val="tx2"/>
                </a:solidFill>
                <a:latin typeface="Calibri" pitchFamily="34" charset="0"/>
              </a:rPr>
              <a:t>Container </a:t>
            </a:r>
            <a:r>
              <a:rPr lang="pt-BR" sz="2000" b="1" dirty="0" err="1" smtClean="0">
                <a:solidFill>
                  <a:schemeClr val="tx2"/>
                </a:solidFill>
                <a:latin typeface="Calibri" pitchFamily="34" charset="0"/>
              </a:rPr>
              <a:t>Terminals</a:t>
            </a:r>
            <a:r>
              <a:rPr lang="pt-BR" sz="2000" b="1" dirty="0" smtClean="0">
                <a:solidFill>
                  <a:schemeClr val="tx2"/>
                </a:solidFill>
                <a:latin typeface="Calibri" pitchFamily="34" charset="0"/>
              </a:rPr>
              <a:t> </a:t>
            </a:r>
            <a:r>
              <a:rPr lang="pt-BR" sz="2000" b="1" dirty="0" err="1" smtClean="0">
                <a:solidFill>
                  <a:schemeClr val="tx2"/>
                </a:solidFill>
                <a:latin typeface="Calibri" pitchFamily="34" charset="0"/>
              </a:rPr>
              <a:t>and</a:t>
            </a:r>
            <a:r>
              <a:rPr lang="pt-BR" sz="2000" b="1" dirty="0" smtClean="0">
                <a:solidFill>
                  <a:schemeClr val="tx2"/>
                </a:solidFill>
                <a:latin typeface="Calibri" pitchFamily="34" charset="0"/>
              </a:rPr>
              <a:t> </a:t>
            </a:r>
            <a:r>
              <a:rPr lang="pt-BR" sz="2000" b="1" dirty="0" err="1" smtClean="0">
                <a:solidFill>
                  <a:schemeClr val="tx2"/>
                </a:solidFill>
                <a:latin typeface="Calibri" pitchFamily="34" charset="0"/>
              </a:rPr>
              <a:t>Logistics</a:t>
            </a:r>
            <a:endParaRPr lang="pt-BR" b="1" dirty="0">
              <a:solidFill>
                <a:schemeClr val="tx2"/>
              </a:solidFill>
              <a:latin typeface="Calibri" pitchFamily="34" charset="0"/>
            </a:endParaRPr>
          </a:p>
        </p:txBody>
      </p:sp>
      <p:sp>
        <p:nvSpPr>
          <p:cNvPr id="10245" name="CaixaDeTexto 15"/>
          <p:cNvSpPr txBox="1">
            <a:spLocks noChangeArrowheads="1"/>
          </p:cNvSpPr>
          <p:nvPr/>
        </p:nvSpPr>
        <p:spPr bwMode="auto">
          <a:xfrm>
            <a:off x="5072066" y="525462"/>
            <a:ext cx="1441450" cy="461665"/>
          </a:xfrm>
          <a:prstGeom prst="rect">
            <a:avLst/>
          </a:prstGeom>
          <a:noFill/>
          <a:ln w="9525">
            <a:noFill/>
            <a:miter lim="800000"/>
            <a:headEnd/>
            <a:tailEnd/>
          </a:ln>
        </p:spPr>
        <p:txBody>
          <a:bodyPr>
            <a:spAutoFit/>
          </a:bodyPr>
          <a:lstStyle/>
          <a:p>
            <a:pPr algn="ctr"/>
            <a:r>
              <a:rPr lang="pt-BR" sz="2400" b="1" dirty="0" smtClean="0">
                <a:solidFill>
                  <a:schemeClr val="tx2"/>
                </a:solidFill>
                <a:latin typeface="Calibri" pitchFamily="34" charset="0"/>
              </a:rPr>
              <a:t>908,300</a:t>
            </a:r>
            <a:endParaRPr lang="pt-BR" sz="2400" b="1" dirty="0">
              <a:solidFill>
                <a:schemeClr val="tx2"/>
              </a:solidFill>
              <a:latin typeface="Calibri" pitchFamily="34" charset="0"/>
            </a:endParaRPr>
          </a:p>
        </p:txBody>
      </p:sp>
      <p:sp>
        <p:nvSpPr>
          <p:cNvPr id="10246" name="CaixaDeTexto 16"/>
          <p:cNvSpPr txBox="1">
            <a:spLocks noChangeArrowheads="1"/>
          </p:cNvSpPr>
          <p:nvPr/>
        </p:nvSpPr>
        <p:spPr bwMode="auto">
          <a:xfrm>
            <a:off x="-176216" y="874694"/>
            <a:ext cx="2605076" cy="723275"/>
          </a:xfrm>
          <a:prstGeom prst="rect">
            <a:avLst/>
          </a:prstGeom>
          <a:noFill/>
          <a:ln w="9525">
            <a:noFill/>
            <a:miter lim="800000"/>
            <a:headEnd/>
            <a:tailEnd/>
          </a:ln>
        </p:spPr>
        <p:txBody>
          <a:bodyPr wrap="square">
            <a:spAutoFit/>
          </a:bodyPr>
          <a:lstStyle/>
          <a:p>
            <a:pPr algn="ctr"/>
            <a:r>
              <a:rPr lang="pt-BR" sz="1600" dirty="0" err="1" smtClean="0">
                <a:solidFill>
                  <a:schemeClr val="tx2"/>
                </a:solidFill>
                <a:latin typeface="Calibri" pitchFamily="34" charset="0"/>
              </a:rPr>
              <a:t>Cntr</a:t>
            </a:r>
            <a:r>
              <a:rPr lang="pt-BR" sz="1600" dirty="0" smtClean="0">
                <a:solidFill>
                  <a:schemeClr val="tx2"/>
                </a:solidFill>
                <a:latin typeface="Calibri" pitchFamily="34" charset="0"/>
              </a:rPr>
              <a:t> </a:t>
            </a:r>
            <a:r>
              <a:rPr lang="pt-BR" sz="1600" dirty="0" err="1" smtClean="0">
                <a:solidFill>
                  <a:schemeClr val="tx2"/>
                </a:solidFill>
                <a:latin typeface="Calibri" pitchFamily="34" charset="0"/>
              </a:rPr>
              <a:t>Terminals</a:t>
            </a:r>
            <a:r>
              <a:rPr lang="pt-BR" sz="1600" dirty="0" smtClean="0">
                <a:solidFill>
                  <a:schemeClr val="tx2"/>
                </a:solidFill>
                <a:latin typeface="Calibri" pitchFamily="34" charset="0"/>
              </a:rPr>
              <a:t> </a:t>
            </a:r>
          </a:p>
          <a:p>
            <a:pPr algn="ctr"/>
            <a:r>
              <a:rPr lang="pt-BR" sz="1600" dirty="0" smtClean="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(29%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
        <p:nvSpPr>
          <p:cNvPr id="10247" name="CaixaDeTexto 17"/>
          <p:cNvSpPr txBox="1">
            <a:spLocks noChangeArrowheads="1"/>
          </p:cNvSpPr>
          <p:nvPr/>
        </p:nvSpPr>
        <p:spPr bwMode="auto">
          <a:xfrm>
            <a:off x="4800615" y="928670"/>
            <a:ext cx="20161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TEU </a:t>
            </a:r>
            <a:r>
              <a:rPr lang="pt-BR" sz="1600" dirty="0" err="1">
                <a:solidFill>
                  <a:schemeClr val="tx2"/>
                </a:solidFill>
                <a:latin typeface="Calibri" pitchFamily="34" charset="0"/>
              </a:rPr>
              <a:t>handled</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2012 </a:t>
            </a:r>
            <a:r>
              <a:rPr lang="pt-BR" sz="900" dirty="0" err="1">
                <a:solidFill>
                  <a:schemeClr val="tx2"/>
                </a:solidFill>
                <a:latin typeface="Calibri" pitchFamily="34" charset="0"/>
              </a:rPr>
              <a:t>Tecon</a:t>
            </a:r>
            <a:r>
              <a:rPr lang="pt-BR" sz="900" dirty="0">
                <a:solidFill>
                  <a:schemeClr val="tx2"/>
                </a:solidFill>
                <a:latin typeface="Calibri" pitchFamily="34" charset="0"/>
              </a:rPr>
              <a:t> RG + </a:t>
            </a:r>
            <a:r>
              <a:rPr lang="pt-BR" sz="900" dirty="0" err="1">
                <a:solidFill>
                  <a:schemeClr val="tx2"/>
                </a:solidFill>
                <a:latin typeface="Calibri" pitchFamily="34" charset="0"/>
              </a:rPr>
              <a:t>Tecon</a:t>
            </a:r>
            <a:r>
              <a:rPr lang="pt-BR" sz="900" dirty="0">
                <a:solidFill>
                  <a:schemeClr val="tx2"/>
                </a:solidFill>
                <a:latin typeface="Calibri" pitchFamily="34" charset="0"/>
              </a:rPr>
              <a:t> SSA)</a:t>
            </a:r>
          </a:p>
        </p:txBody>
      </p:sp>
      <p:sp>
        <p:nvSpPr>
          <p:cNvPr id="10248" name="CaixaDeTexto 18"/>
          <p:cNvSpPr txBox="1">
            <a:spLocks noChangeArrowheads="1"/>
          </p:cNvSpPr>
          <p:nvPr/>
        </p:nvSpPr>
        <p:spPr bwMode="auto">
          <a:xfrm>
            <a:off x="7215206" y="525462"/>
            <a:ext cx="1727200" cy="461665"/>
          </a:xfrm>
          <a:prstGeom prst="rect">
            <a:avLst/>
          </a:prstGeom>
          <a:noFill/>
          <a:ln w="9525">
            <a:noFill/>
            <a:miter lim="800000"/>
            <a:headEnd/>
            <a:tailEnd/>
          </a:ln>
        </p:spPr>
        <p:txBody>
          <a:bodyPr>
            <a:spAutoFit/>
          </a:bodyPr>
          <a:lstStyle/>
          <a:p>
            <a:pPr algn="ctr"/>
            <a:r>
              <a:rPr lang="pt-BR" sz="2400" b="1" dirty="0">
                <a:solidFill>
                  <a:schemeClr val="tx2"/>
                </a:solidFill>
                <a:latin typeface="Calibri" pitchFamily="34" charset="0"/>
              </a:rPr>
              <a:t>1,880,000</a:t>
            </a:r>
          </a:p>
        </p:txBody>
      </p:sp>
      <p:sp>
        <p:nvSpPr>
          <p:cNvPr id="10249" name="CaixaDeTexto 19"/>
          <p:cNvSpPr txBox="1">
            <a:spLocks noChangeArrowheads="1"/>
          </p:cNvSpPr>
          <p:nvPr/>
        </p:nvSpPr>
        <p:spPr bwMode="auto">
          <a:xfrm>
            <a:off x="7056469" y="952486"/>
            <a:ext cx="2016125" cy="476250"/>
          </a:xfrm>
          <a:prstGeom prst="rect">
            <a:avLst/>
          </a:prstGeom>
          <a:noFill/>
          <a:ln w="9525">
            <a:noFill/>
            <a:miter lim="800000"/>
            <a:headEnd/>
            <a:tailEnd/>
          </a:ln>
        </p:spPr>
        <p:txBody>
          <a:bodyPr>
            <a:spAutoFit/>
          </a:bodyPr>
          <a:lstStyle/>
          <a:p>
            <a:pPr algn="ctr"/>
            <a:r>
              <a:rPr lang="pt-BR" sz="1600" dirty="0">
                <a:solidFill>
                  <a:schemeClr val="tx2"/>
                </a:solidFill>
                <a:latin typeface="Calibri" pitchFamily="34" charset="0"/>
              </a:rPr>
              <a:t>TEU </a:t>
            </a:r>
            <a:r>
              <a:rPr lang="pt-BR" sz="1600" dirty="0" err="1">
                <a:solidFill>
                  <a:schemeClr val="tx2"/>
                </a:solidFill>
                <a:latin typeface="Calibri" pitchFamily="34" charset="0"/>
              </a:rPr>
              <a:t>capacity</a:t>
            </a:r>
            <a:endParaRPr lang="pt-BR" sz="1600" dirty="0">
              <a:solidFill>
                <a:schemeClr val="tx2"/>
              </a:solidFill>
              <a:latin typeface="Calibri" pitchFamily="34" charset="0"/>
            </a:endParaRPr>
          </a:p>
          <a:p>
            <a:pPr algn="ctr"/>
            <a:r>
              <a:rPr lang="pt-BR" sz="900" dirty="0">
                <a:solidFill>
                  <a:schemeClr val="tx2"/>
                </a:solidFill>
                <a:latin typeface="Calibri" pitchFamily="34" charset="0"/>
              </a:rPr>
              <a:t>(</a:t>
            </a:r>
            <a:r>
              <a:rPr lang="pt-BR" sz="900" dirty="0" smtClean="0">
                <a:solidFill>
                  <a:schemeClr val="tx2"/>
                </a:solidFill>
                <a:latin typeface="Calibri" pitchFamily="34" charset="0"/>
              </a:rPr>
              <a:t>2012 </a:t>
            </a:r>
            <a:r>
              <a:rPr lang="pt-BR" sz="900" dirty="0" err="1">
                <a:solidFill>
                  <a:schemeClr val="tx2"/>
                </a:solidFill>
                <a:latin typeface="Calibri" pitchFamily="34" charset="0"/>
              </a:rPr>
              <a:t>Tecon</a:t>
            </a:r>
            <a:r>
              <a:rPr lang="pt-BR" sz="900" dirty="0">
                <a:solidFill>
                  <a:schemeClr val="tx2"/>
                </a:solidFill>
                <a:latin typeface="Calibri" pitchFamily="34" charset="0"/>
              </a:rPr>
              <a:t> RG + </a:t>
            </a:r>
            <a:r>
              <a:rPr lang="pt-BR" sz="900" dirty="0" err="1">
                <a:solidFill>
                  <a:schemeClr val="tx2"/>
                </a:solidFill>
                <a:latin typeface="Calibri" pitchFamily="34" charset="0"/>
              </a:rPr>
              <a:t>Tecon</a:t>
            </a:r>
            <a:r>
              <a:rPr lang="pt-BR" sz="900" dirty="0">
                <a:solidFill>
                  <a:schemeClr val="tx2"/>
                </a:solidFill>
                <a:latin typeface="Calibri" pitchFamily="34" charset="0"/>
              </a:rPr>
              <a:t> SSA)</a:t>
            </a:r>
          </a:p>
        </p:txBody>
      </p:sp>
      <p:sp>
        <p:nvSpPr>
          <p:cNvPr id="10250" name="CaixaDeTexto 26"/>
          <p:cNvSpPr txBox="1">
            <a:spLocks noChangeArrowheads="1"/>
          </p:cNvSpPr>
          <p:nvPr/>
        </p:nvSpPr>
        <p:spPr bwMode="auto">
          <a:xfrm>
            <a:off x="252411" y="525462"/>
            <a:ext cx="1800225" cy="461665"/>
          </a:xfrm>
          <a:prstGeom prst="rect">
            <a:avLst/>
          </a:prstGeom>
          <a:noFill/>
          <a:ln w="9525">
            <a:noFill/>
            <a:miter lim="800000"/>
            <a:headEnd/>
            <a:tailEnd/>
          </a:ln>
        </p:spPr>
        <p:txBody>
          <a:bodyPr>
            <a:spAutoFit/>
          </a:bodyPr>
          <a:lstStyle/>
          <a:p>
            <a:pPr algn="ctr"/>
            <a:r>
              <a:rPr lang="pt-BR" sz="2400" b="1" dirty="0">
                <a:solidFill>
                  <a:schemeClr val="tx2"/>
                </a:solidFill>
                <a:latin typeface="Calibri" pitchFamily="34" charset="0"/>
              </a:rPr>
              <a:t>USD </a:t>
            </a:r>
            <a:r>
              <a:rPr lang="pt-BR" sz="2400" b="1" dirty="0" smtClean="0">
                <a:solidFill>
                  <a:schemeClr val="tx2"/>
                </a:solidFill>
                <a:latin typeface="Calibri" pitchFamily="34" charset="0"/>
              </a:rPr>
              <a:t>189M</a:t>
            </a:r>
            <a:endParaRPr lang="pt-BR" sz="2400" b="1" dirty="0">
              <a:solidFill>
                <a:schemeClr val="tx2"/>
              </a:solidFill>
              <a:latin typeface="Calibri" pitchFamily="34" charset="0"/>
            </a:endParaRPr>
          </a:p>
        </p:txBody>
      </p:sp>
      <p:sp>
        <p:nvSpPr>
          <p:cNvPr id="10251" name="CaixaDeTexto 12"/>
          <p:cNvSpPr txBox="1">
            <a:spLocks noChangeArrowheads="1"/>
          </p:cNvSpPr>
          <p:nvPr/>
        </p:nvSpPr>
        <p:spPr bwMode="auto">
          <a:xfrm>
            <a:off x="34925" y="5732463"/>
            <a:ext cx="1393825" cy="277812"/>
          </a:xfrm>
          <a:prstGeom prst="rect">
            <a:avLst/>
          </a:prstGeom>
          <a:noFill/>
          <a:ln w="9525">
            <a:noFill/>
            <a:miter lim="800000"/>
            <a:headEnd/>
            <a:tailEnd/>
          </a:ln>
        </p:spPr>
        <p:txBody>
          <a:bodyPr>
            <a:spAutoFit/>
          </a:bodyPr>
          <a:lstStyle/>
          <a:p>
            <a:r>
              <a:rPr lang="pt-BR" sz="1200" b="1">
                <a:solidFill>
                  <a:schemeClr val="bg1"/>
                </a:solidFill>
                <a:latin typeface="Calibri" pitchFamily="34" charset="0"/>
              </a:rPr>
              <a:t>Tecon Rio Grande</a:t>
            </a:r>
          </a:p>
        </p:txBody>
      </p:sp>
      <p:sp>
        <p:nvSpPr>
          <p:cNvPr id="13" name="CaixaDeTexto 26"/>
          <p:cNvSpPr txBox="1">
            <a:spLocks noChangeArrowheads="1"/>
          </p:cNvSpPr>
          <p:nvPr/>
        </p:nvSpPr>
        <p:spPr bwMode="auto">
          <a:xfrm>
            <a:off x="2643174" y="525442"/>
            <a:ext cx="1800225" cy="461665"/>
          </a:xfrm>
          <a:prstGeom prst="rect">
            <a:avLst/>
          </a:prstGeom>
          <a:noFill/>
          <a:ln w="9525">
            <a:noFill/>
            <a:miter lim="800000"/>
            <a:headEnd/>
            <a:tailEnd/>
          </a:ln>
        </p:spPr>
        <p:txBody>
          <a:bodyPr>
            <a:spAutoFit/>
          </a:bodyPr>
          <a:lstStyle/>
          <a:p>
            <a:pPr algn="ctr"/>
            <a:r>
              <a:rPr lang="pt-BR" sz="2400" b="1" dirty="0">
                <a:solidFill>
                  <a:schemeClr val="tx2"/>
                </a:solidFill>
                <a:latin typeface="Calibri" pitchFamily="34" charset="0"/>
              </a:rPr>
              <a:t>USD </a:t>
            </a:r>
            <a:r>
              <a:rPr lang="pt-BR" sz="2400" b="1" dirty="0" smtClean="0">
                <a:solidFill>
                  <a:schemeClr val="tx2"/>
                </a:solidFill>
                <a:latin typeface="Calibri" pitchFamily="34" charset="0"/>
              </a:rPr>
              <a:t>108M</a:t>
            </a:r>
            <a:endParaRPr lang="pt-BR" sz="2400" b="1" dirty="0">
              <a:solidFill>
                <a:schemeClr val="tx2"/>
              </a:solidFill>
              <a:latin typeface="Calibri" pitchFamily="34" charset="0"/>
            </a:endParaRPr>
          </a:p>
        </p:txBody>
      </p:sp>
      <p:sp>
        <p:nvSpPr>
          <p:cNvPr id="15" name="CaixaDeTexto 16"/>
          <p:cNvSpPr txBox="1">
            <a:spLocks noChangeArrowheads="1"/>
          </p:cNvSpPr>
          <p:nvPr/>
        </p:nvSpPr>
        <p:spPr bwMode="auto">
          <a:xfrm>
            <a:off x="2203462" y="874694"/>
            <a:ext cx="2605076" cy="723275"/>
          </a:xfrm>
          <a:prstGeom prst="rect">
            <a:avLst/>
          </a:prstGeom>
          <a:noFill/>
          <a:ln w="9525">
            <a:noFill/>
            <a:miter lim="800000"/>
            <a:headEnd/>
            <a:tailEnd/>
          </a:ln>
        </p:spPr>
        <p:txBody>
          <a:bodyPr wrap="square">
            <a:spAutoFit/>
          </a:bodyPr>
          <a:lstStyle/>
          <a:p>
            <a:pPr algn="ctr"/>
            <a:r>
              <a:rPr lang="pt-BR" sz="1600" dirty="0" err="1" smtClean="0">
                <a:solidFill>
                  <a:schemeClr val="tx2"/>
                </a:solidFill>
                <a:latin typeface="Calibri" pitchFamily="34" charset="0"/>
              </a:rPr>
              <a:t>Logistics</a:t>
            </a:r>
            <a:endParaRPr lang="pt-BR" sz="1600" dirty="0" smtClean="0">
              <a:solidFill>
                <a:schemeClr val="tx2"/>
              </a:solidFill>
              <a:latin typeface="Calibri" pitchFamily="34" charset="0"/>
            </a:endParaRPr>
          </a:p>
          <a:p>
            <a:pPr algn="ctr"/>
            <a:r>
              <a:rPr lang="pt-BR" sz="1600" dirty="0" smtClean="0">
                <a:solidFill>
                  <a:schemeClr val="tx2"/>
                </a:solidFill>
                <a:latin typeface="Calibri" pitchFamily="34" charset="0"/>
              </a:rPr>
              <a:t>Net </a:t>
            </a:r>
            <a:r>
              <a:rPr lang="pt-BR" sz="1600" dirty="0" err="1">
                <a:solidFill>
                  <a:schemeClr val="tx2"/>
                </a:solidFill>
                <a:latin typeface="Calibri" pitchFamily="34" charset="0"/>
              </a:rPr>
              <a:t>Revenues</a:t>
            </a:r>
            <a:endParaRPr lang="pt-BR" sz="1600" dirty="0">
              <a:solidFill>
                <a:schemeClr val="tx2"/>
              </a:solidFill>
              <a:latin typeface="Calibri" pitchFamily="34" charset="0"/>
            </a:endParaRPr>
          </a:p>
          <a:p>
            <a:pPr algn="ctr"/>
            <a:r>
              <a:rPr lang="pt-BR" sz="900" dirty="0" smtClean="0">
                <a:solidFill>
                  <a:schemeClr val="tx2"/>
                </a:solidFill>
                <a:latin typeface="Calibri" pitchFamily="34" charset="0"/>
              </a:rPr>
              <a:t>(17% </a:t>
            </a:r>
            <a:r>
              <a:rPr lang="pt-BR" sz="900" dirty="0" err="1">
                <a:solidFill>
                  <a:schemeClr val="tx2"/>
                </a:solidFill>
                <a:latin typeface="Calibri" pitchFamily="34" charset="0"/>
              </a:rPr>
              <a:t>of</a:t>
            </a:r>
            <a:r>
              <a:rPr lang="pt-BR" sz="900" dirty="0">
                <a:solidFill>
                  <a:schemeClr val="tx2"/>
                </a:solidFill>
                <a:latin typeface="Calibri" pitchFamily="34" charset="0"/>
              </a:rPr>
              <a:t> </a:t>
            </a:r>
            <a:r>
              <a:rPr lang="pt-BR" sz="900" dirty="0" smtClean="0">
                <a:solidFill>
                  <a:schemeClr val="tx2"/>
                </a:solidFill>
                <a:latin typeface="Calibri" pitchFamily="34" charset="0"/>
              </a:rPr>
              <a:t>2012 </a:t>
            </a:r>
            <a:r>
              <a:rPr lang="pt-BR" sz="900" dirty="0">
                <a:solidFill>
                  <a:schemeClr val="tx2"/>
                </a:solidFill>
                <a:latin typeface="Calibri" pitchFamily="34" charset="0"/>
              </a:rPr>
              <a:t>Total </a:t>
            </a:r>
            <a:r>
              <a:rPr lang="pt-BR" sz="900" dirty="0" err="1">
                <a:solidFill>
                  <a:schemeClr val="tx2"/>
                </a:solidFill>
                <a:latin typeface="Calibri" pitchFamily="34" charset="0"/>
              </a:rPr>
              <a:t>Revenues</a:t>
            </a:r>
            <a:r>
              <a:rPr lang="pt-BR" sz="900" dirty="0">
                <a:solidFill>
                  <a:schemeClr val="tx2"/>
                </a:solidFill>
                <a:latin typeface="Calibri" pitchFamily="34" charset="0"/>
              </a:rPr>
              <a:t>)</a:t>
            </a:r>
            <a:endParaRPr lang="pt-BR" sz="16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73081" y="2281227"/>
            <a:ext cx="2143125" cy="1741488"/>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773644" y="2165340"/>
            <a:ext cx="2524125" cy="1857375"/>
          </a:xfrm>
          <a:prstGeom prst="rect">
            <a:avLst/>
          </a:prstGeom>
          <a:noFill/>
          <a:ln w="9525">
            <a:noFill/>
            <a:miter lim="800000"/>
            <a:headEnd/>
            <a:tailEnd/>
          </a:ln>
        </p:spPr>
      </p:pic>
      <p:sp>
        <p:nvSpPr>
          <p:cNvPr id="113" name="Retângulo 112"/>
          <p:cNvSpPr/>
          <p:nvPr/>
        </p:nvSpPr>
        <p:spPr>
          <a:xfrm>
            <a:off x="130206" y="2093902"/>
            <a:ext cx="4357688"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48" name="Retângulo 47"/>
          <p:cNvSpPr/>
          <p:nvPr/>
        </p:nvSpPr>
        <p:spPr>
          <a:xfrm>
            <a:off x="0" y="404813"/>
            <a:ext cx="9144000" cy="1511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270" name="CaixaDeTexto 1"/>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r>
              <a:rPr lang="pt-BR" b="1" dirty="0" smtClean="0">
                <a:solidFill>
                  <a:schemeClr val="tx2"/>
                </a:solidFill>
                <a:latin typeface="Calibri" pitchFamily="34" charset="0"/>
              </a:rPr>
              <a:t>Container </a:t>
            </a:r>
            <a:r>
              <a:rPr lang="pt-BR" sz="2000" b="1" dirty="0" err="1" smtClean="0">
                <a:solidFill>
                  <a:schemeClr val="tx2"/>
                </a:solidFill>
                <a:latin typeface="Calibri" pitchFamily="34" charset="0"/>
              </a:rPr>
              <a:t>Terminals</a:t>
            </a:r>
            <a:r>
              <a:rPr lang="pt-BR" sz="2000" b="1" dirty="0" smtClean="0">
                <a:solidFill>
                  <a:schemeClr val="tx2"/>
                </a:solidFill>
                <a:latin typeface="Calibri" pitchFamily="34" charset="0"/>
              </a:rPr>
              <a:t>  </a:t>
            </a:r>
            <a:r>
              <a:rPr lang="pt-BR" sz="2000" b="1" dirty="0" err="1" smtClean="0">
                <a:solidFill>
                  <a:schemeClr val="tx2"/>
                </a:solidFill>
                <a:latin typeface="Calibri" pitchFamily="34" charset="0"/>
              </a:rPr>
              <a:t>and</a:t>
            </a:r>
            <a:r>
              <a:rPr lang="pt-BR" sz="2000" b="1" dirty="0" smtClean="0">
                <a:solidFill>
                  <a:schemeClr val="tx2"/>
                </a:solidFill>
                <a:latin typeface="Calibri" pitchFamily="34" charset="0"/>
              </a:rPr>
              <a:t> </a:t>
            </a:r>
            <a:r>
              <a:rPr lang="pt-BR" sz="2000" b="1" dirty="0" err="1" smtClean="0">
                <a:solidFill>
                  <a:schemeClr val="tx2"/>
                </a:solidFill>
                <a:latin typeface="Calibri" pitchFamily="34" charset="0"/>
              </a:rPr>
              <a:t>Logistics</a:t>
            </a:r>
            <a:endParaRPr lang="pt-BR" sz="2000" b="1" dirty="0">
              <a:solidFill>
                <a:schemeClr val="tx2"/>
              </a:solidFill>
              <a:latin typeface="Calibri" pitchFamily="34" charset="0"/>
            </a:endParaRPr>
          </a:p>
        </p:txBody>
      </p:sp>
      <p:sp>
        <p:nvSpPr>
          <p:cNvPr id="11271" name="CaixaDeTexto 136"/>
          <p:cNvSpPr txBox="1">
            <a:spLocks noChangeArrowheads="1"/>
          </p:cNvSpPr>
          <p:nvPr/>
        </p:nvSpPr>
        <p:spPr bwMode="auto">
          <a:xfrm>
            <a:off x="30163" y="571480"/>
            <a:ext cx="9113837" cy="1323439"/>
          </a:xfrm>
          <a:prstGeom prst="rect">
            <a:avLst/>
          </a:prstGeom>
          <a:noFill/>
          <a:ln w="9525">
            <a:noFill/>
            <a:miter lim="800000"/>
            <a:headEnd/>
            <a:tailEnd/>
          </a:ln>
        </p:spPr>
        <p:txBody>
          <a:bodyPr>
            <a:spAutoFit/>
          </a:bodyPr>
          <a:lstStyle/>
          <a:p>
            <a:pPr>
              <a:buFont typeface="Arial" charset="0"/>
              <a:buChar char="•"/>
            </a:pPr>
            <a:r>
              <a:rPr lang="en-US" sz="1600" dirty="0">
                <a:solidFill>
                  <a:schemeClr val="bg1"/>
                </a:solidFill>
                <a:latin typeface="Calibri" pitchFamily="34" charset="0"/>
              </a:rPr>
              <a:t> Container Terminal concessions for 25 + 25 years in the ports of Rio Grande and Salvador</a:t>
            </a:r>
          </a:p>
          <a:p>
            <a:pPr>
              <a:buFont typeface="Arial" charset="0"/>
              <a:buChar char="•"/>
            </a:pPr>
            <a:endParaRPr lang="en-US" sz="12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Third largest </a:t>
            </a:r>
            <a:r>
              <a:rPr lang="en-US" sz="1600" dirty="0" smtClean="0">
                <a:solidFill>
                  <a:schemeClr val="bg1"/>
                </a:solidFill>
                <a:latin typeface="Calibri" pitchFamily="34" charset="0"/>
              </a:rPr>
              <a:t>container port </a:t>
            </a:r>
            <a:r>
              <a:rPr lang="en-US" sz="1600" dirty="0">
                <a:solidFill>
                  <a:schemeClr val="bg1"/>
                </a:solidFill>
                <a:latin typeface="Calibri" pitchFamily="34" charset="0"/>
              </a:rPr>
              <a:t>operator in Brazil, with 11% market share</a:t>
            </a:r>
          </a:p>
          <a:p>
            <a:pPr>
              <a:buFont typeface="Arial" charset="0"/>
              <a:buChar char="•"/>
            </a:pPr>
            <a:endParaRPr lang="en-US" sz="1200" dirty="0">
              <a:solidFill>
                <a:schemeClr val="bg1"/>
              </a:solidFill>
              <a:latin typeface="Calibri" pitchFamily="34" charset="0"/>
            </a:endParaRPr>
          </a:p>
          <a:p>
            <a:pPr>
              <a:buFont typeface="Arial" charset="0"/>
              <a:buChar char="•"/>
            </a:pPr>
            <a:r>
              <a:rPr lang="en-US" sz="1600" dirty="0">
                <a:solidFill>
                  <a:schemeClr val="bg1"/>
                </a:solidFill>
                <a:latin typeface="Calibri" pitchFamily="34" charset="0"/>
              </a:rPr>
              <a:t> Strategically located assets are key competitive </a:t>
            </a:r>
            <a:r>
              <a:rPr lang="en-US" sz="1600" dirty="0" smtClean="0">
                <a:solidFill>
                  <a:schemeClr val="bg1"/>
                </a:solidFill>
                <a:latin typeface="Calibri" pitchFamily="34" charset="0"/>
              </a:rPr>
              <a:t>advantage </a:t>
            </a:r>
          </a:p>
          <a:p>
            <a:pPr>
              <a:buFont typeface="Arial" charset="0"/>
              <a:buChar char="•"/>
            </a:pPr>
            <a:endParaRPr lang="en-US" sz="800" dirty="0" smtClean="0">
              <a:solidFill>
                <a:schemeClr val="bg1"/>
              </a:solidFill>
              <a:latin typeface="Calibri" pitchFamily="34" charset="0"/>
            </a:endParaRPr>
          </a:p>
        </p:txBody>
      </p:sp>
      <p:sp>
        <p:nvSpPr>
          <p:cNvPr id="49" name="CaixaDeTexto 48"/>
          <p:cNvSpPr txBox="1"/>
          <p:nvPr/>
        </p:nvSpPr>
        <p:spPr>
          <a:xfrm>
            <a:off x="238156" y="1928802"/>
            <a:ext cx="2178050"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err="1">
                <a:solidFill>
                  <a:schemeClr val="tx2"/>
                </a:solidFill>
                <a:latin typeface="+mj-lt"/>
              </a:rPr>
              <a:t>Tecon</a:t>
            </a:r>
            <a:r>
              <a:rPr lang="en-US" sz="1400" b="1" dirty="0">
                <a:solidFill>
                  <a:schemeClr val="tx2"/>
                </a:solidFill>
                <a:latin typeface="+mj-lt"/>
              </a:rPr>
              <a:t> Rio Grande Location</a:t>
            </a:r>
            <a:endParaRPr lang="en-US" sz="1400" dirty="0">
              <a:solidFill>
                <a:schemeClr val="tx2"/>
              </a:solidFill>
              <a:latin typeface="+mj-lt"/>
            </a:endParaRPr>
          </a:p>
        </p:txBody>
      </p:sp>
      <p:sp>
        <p:nvSpPr>
          <p:cNvPr id="115" name="Retângulo 114"/>
          <p:cNvSpPr/>
          <p:nvPr/>
        </p:nvSpPr>
        <p:spPr>
          <a:xfrm>
            <a:off x="130175" y="4298955"/>
            <a:ext cx="4357688"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50" name="CaixaDeTexto 49"/>
          <p:cNvSpPr txBox="1"/>
          <p:nvPr/>
        </p:nvSpPr>
        <p:spPr>
          <a:xfrm>
            <a:off x="238125" y="4143380"/>
            <a:ext cx="2119298" cy="307777"/>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err="1" smtClean="0">
                <a:solidFill>
                  <a:schemeClr val="tx2"/>
                </a:solidFill>
                <a:latin typeface="+mj-lt"/>
              </a:rPr>
              <a:t>Cntr</a:t>
            </a:r>
            <a:r>
              <a:rPr lang="en-US" sz="1400" b="1" dirty="0" smtClean="0">
                <a:solidFill>
                  <a:schemeClr val="tx2"/>
                </a:solidFill>
                <a:latin typeface="+mj-lt"/>
              </a:rPr>
              <a:t> Terminals Profile</a:t>
            </a:r>
            <a:endParaRPr lang="en-US" sz="900" dirty="0">
              <a:solidFill>
                <a:schemeClr val="tx2"/>
              </a:solidFill>
              <a:latin typeface="+mj-lt"/>
            </a:endParaRPr>
          </a:p>
        </p:txBody>
      </p:sp>
      <p:sp>
        <p:nvSpPr>
          <p:cNvPr id="117" name="Retângulo 116"/>
          <p:cNvSpPr/>
          <p:nvPr/>
        </p:nvSpPr>
        <p:spPr>
          <a:xfrm>
            <a:off x="4630738" y="4298955"/>
            <a:ext cx="4357687" cy="19161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9" name="Retângulo de cantos arredondados 118"/>
          <p:cNvSpPr/>
          <p:nvPr/>
        </p:nvSpPr>
        <p:spPr>
          <a:xfrm>
            <a:off x="273050" y="5081593"/>
            <a:ext cx="2070100"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a:solidFill>
                  <a:schemeClr val="tx2"/>
                </a:solidFill>
              </a:rPr>
              <a:t>Total </a:t>
            </a:r>
            <a:r>
              <a:rPr lang="pt-BR" sz="1050" b="1" dirty="0" err="1">
                <a:solidFill>
                  <a:schemeClr val="tx2"/>
                </a:solidFill>
              </a:rPr>
              <a:t>Berth</a:t>
            </a:r>
            <a:r>
              <a:rPr lang="pt-BR" sz="1050" b="1" dirty="0">
                <a:solidFill>
                  <a:schemeClr val="tx2"/>
                </a:solidFill>
              </a:rPr>
              <a:t> </a:t>
            </a:r>
            <a:r>
              <a:rPr lang="pt-BR" sz="1050" b="1" dirty="0" err="1">
                <a:solidFill>
                  <a:schemeClr val="tx2"/>
                </a:solidFill>
              </a:rPr>
              <a:t>length</a:t>
            </a:r>
            <a:r>
              <a:rPr lang="pt-BR" sz="1050" b="1" dirty="0">
                <a:solidFill>
                  <a:schemeClr val="tx2"/>
                </a:solidFill>
              </a:rPr>
              <a:t> (m)</a:t>
            </a:r>
          </a:p>
        </p:txBody>
      </p:sp>
      <p:sp>
        <p:nvSpPr>
          <p:cNvPr id="120" name="Retângulo de cantos arredondados 119"/>
          <p:cNvSpPr/>
          <p:nvPr/>
        </p:nvSpPr>
        <p:spPr>
          <a:xfrm>
            <a:off x="273050" y="4792668"/>
            <a:ext cx="2070100"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a:solidFill>
                  <a:schemeClr val="tx2"/>
                </a:solidFill>
              </a:rPr>
              <a:t># </a:t>
            </a:r>
            <a:r>
              <a:rPr lang="pt-BR" sz="1050" b="1" dirty="0" err="1">
                <a:solidFill>
                  <a:schemeClr val="tx2"/>
                </a:solidFill>
              </a:rPr>
              <a:t>Berths</a:t>
            </a:r>
            <a:endParaRPr lang="pt-BR" sz="1050" b="1" dirty="0">
              <a:solidFill>
                <a:schemeClr val="tx2"/>
              </a:solidFill>
            </a:endParaRPr>
          </a:p>
        </p:txBody>
      </p:sp>
      <p:sp>
        <p:nvSpPr>
          <p:cNvPr id="121" name="Retângulo de cantos arredondados 120"/>
          <p:cNvSpPr/>
          <p:nvPr/>
        </p:nvSpPr>
        <p:spPr>
          <a:xfrm>
            <a:off x="273050" y="5370518"/>
            <a:ext cx="2070100"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a:solidFill>
                  <a:schemeClr val="tx2"/>
                </a:solidFill>
              </a:rPr>
              <a:t>Total </a:t>
            </a:r>
            <a:r>
              <a:rPr lang="pt-BR" sz="1050" b="1" dirty="0" err="1">
                <a:solidFill>
                  <a:schemeClr val="tx2"/>
                </a:solidFill>
              </a:rPr>
              <a:t>area</a:t>
            </a:r>
            <a:r>
              <a:rPr lang="pt-BR" sz="1050" b="1" dirty="0">
                <a:solidFill>
                  <a:schemeClr val="tx2"/>
                </a:solidFill>
              </a:rPr>
              <a:t> (</a:t>
            </a:r>
            <a:r>
              <a:rPr lang="pt-BR" sz="1050" b="1" dirty="0" err="1">
                <a:solidFill>
                  <a:schemeClr val="tx2"/>
                </a:solidFill>
              </a:rPr>
              <a:t>sqm</a:t>
            </a:r>
            <a:r>
              <a:rPr lang="pt-BR" sz="1050" b="1" dirty="0">
                <a:solidFill>
                  <a:schemeClr val="tx2"/>
                </a:solidFill>
              </a:rPr>
              <a:t>)</a:t>
            </a:r>
          </a:p>
        </p:txBody>
      </p:sp>
      <p:sp>
        <p:nvSpPr>
          <p:cNvPr id="122" name="Retângulo de cantos arredondados 121"/>
          <p:cNvSpPr/>
          <p:nvPr/>
        </p:nvSpPr>
        <p:spPr>
          <a:xfrm>
            <a:off x="2520950" y="5081593"/>
            <a:ext cx="719138"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900</a:t>
            </a:r>
          </a:p>
        </p:txBody>
      </p:sp>
      <p:sp>
        <p:nvSpPr>
          <p:cNvPr id="123" name="Retângulo de cantos arredondados 122"/>
          <p:cNvSpPr/>
          <p:nvPr/>
        </p:nvSpPr>
        <p:spPr>
          <a:xfrm>
            <a:off x="2520950" y="4792668"/>
            <a:ext cx="719138"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3</a:t>
            </a:r>
          </a:p>
        </p:txBody>
      </p:sp>
      <p:sp>
        <p:nvSpPr>
          <p:cNvPr id="124" name="Retângulo de cantos arredondados 123"/>
          <p:cNvSpPr/>
          <p:nvPr/>
        </p:nvSpPr>
        <p:spPr>
          <a:xfrm>
            <a:off x="2520950" y="5370518"/>
            <a:ext cx="719138"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670,000</a:t>
            </a:r>
          </a:p>
        </p:txBody>
      </p:sp>
      <p:sp>
        <p:nvSpPr>
          <p:cNvPr id="125" name="Retângulo de cantos arredondados 124"/>
          <p:cNvSpPr/>
          <p:nvPr/>
        </p:nvSpPr>
        <p:spPr>
          <a:xfrm>
            <a:off x="3409950" y="5081593"/>
            <a:ext cx="720725"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617</a:t>
            </a:r>
          </a:p>
        </p:txBody>
      </p:sp>
      <p:sp>
        <p:nvSpPr>
          <p:cNvPr id="126" name="Retângulo de cantos arredondados 125"/>
          <p:cNvSpPr/>
          <p:nvPr/>
        </p:nvSpPr>
        <p:spPr>
          <a:xfrm>
            <a:off x="3409950" y="4792668"/>
            <a:ext cx="720725"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2</a:t>
            </a:r>
          </a:p>
        </p:txBody>
      </p:sp>
      <p:sp>
        <p:nvSpPr>
          <p:cNvPr id="127" name="Retângulo de cantos arredondados 126"/>
          <p:cNvSpPr/>
          <p:nvPr/>
        </p:nvSpPr>
        <p:spPr>
          <a:xfrm>
            <a:off x="3409950" y="5370518"/>
            <a:ext cx="720725"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118,000</a:t>
            </a:r>
          </a:p>
        </p:txBody>
      </p:sp>
      <p:sp>
        <p:nvSpPr>
          <p:cNvPr id="11286" name="CaixaDeTexto 130"/>
          <p:cNvSpPr txBox="1">
            <a:spLocks noChangeArrowheads="1"/>
          </p:cNvSpPr>
          <p:nvPr/>
        </p:nvSpPr>
        <p:spPr bwMode="auto">
          <a:xfrm>
            <a:off x="2416175" y="4279905"/>
            <a:ext cx="936625" cy="246063"/>
          </a:xfrm>
          <a:prstGeom prst="rect">
            <a:avLst/>
          </a:prstGeom>
          <a:noFill/>
          <a:ln w="9525">
            <a:noFill/>
            <a:miter lim="800000"/>
            <a:headEnd/>
            <a:tailEnd/>
          </a:ln>
        </p:spPr>
        <p:txBody>
          <a:bodyPr>
            <a:spAutoFit/>
          </a:bodyPr>
          <a:lstStyle/>
          <a:p>
            <a:pPr algn="ctr"/>
            <a:r>
              <a:rPr lang="pt-BR" sz="1000" b="1">
                <a:solidFill>
                  <a:schemeClr val="tx2"/>
                </a:solidFill>
                <a:latin typeface="Calibri" pitchFamily="34" charset="0"/>
              </a:rPr>
              <a:t>Rio Grande</a:t>
            </a:r>
          </a:p>
        </p:txBody>
      </p:sp>
      <p:sp>
        <p:nvSpPr>
          <p:cNvPr id="11287" name="CaixaDeTexto 131"/>
          <p:cNvSpPr txBox="1">
            <a:spLocks noChangeArrowheads="1"/>
          </p:cNvSpPr>
          <p:nvPr/>
        </p:nvSpPr>
        <p:spPr bwMode="auto">
          <a:xfrm>
            <a:off x="3265488" y="4279905"/>
            <a:ext cx="1008062" cy="246063"/>
          </a:xfrm>
          <a:prstGeom prst="rect">
            <a:avLst/>
          </a:prstGeom>
          <a:noFill/>
          <a:ln w="9525">
            <a:noFill/>
            <a:miter lim="800000"/>
            <a:headEnd/>
            <a:tailEnd/>
          </a:ln>
        </p:spPr>
        <p:txBody>
          <a:bodyPr>
            <a:spAutoFit/>
          </a:bodyPr>
          <a:lstStyle/>
          <a:p>
            <a:pPr algn="ctr"/>
            <a:r>
              <a:rPr lang="pt-BR" sz="1000" b="1">
                <a:solidFill>
                  <a:schemeClr val="tx2"/>
                </a:solidFill>
                <a:latin typeface="Calibri" pitchFamily="34" charset="0"/>
              </a:rPr>
              <a:t>Salvador</a:t>
            </a:r>
          </a:p>
        </p:txBody>
      </p:sp>
      <p:sp>
        <p:nvSpPr>
          <p:cNvPr id="141" name="Retângulo de cantos arredondados 140"/>
          <p:cNvSpPr/>
          <p:nvPr/>
        </p:nvSpPr>
        <p:spPr>
          <a:xfrm>
            <a:off x="273050" y="5659443"/>
            <a:ext cx="2070100"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a:solidFill>
                  <a:schemeClr val="tx2"/>
                </a:solidFill>
              </a:rPr>
              <a:t>Draft (m)</a:t>
            </a:r>
          </a:p>
        </p:txBody>
      </p:sp>
      <p:sp>
        <p:nvSpPr>
          <p:cNvPr id="142" name="Retângulo de cantos arredondados 141"/>
          <p:cNvSpPr/>
          <p:nvPr/>
        </p:nvSpPr>
        <p:spPr>
          <a:xfrm>
            <a:off x="2520950" y="5659443"/>
            <a:ext cx="719138"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15</a:t>
            </a:r>
          </a:p>
        </p:txBody>
      </p:sp>
      <p:sp>
        <p:nvSpPr>
          <p:cNvPr id="143" name="Retângulo de cantos arredondados 142"/>
          <p:cNvSpPr/>
          <p:nvPr/>
        </p:nvSpPr>
        <p:spPr>
          <a:xfrm>
            <a:off x="3409950" y="5659443"/>
            <a:ext cx="720725"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14</a:t>
            </a:r>
          </a:p>
        </p:txBody>
      </p:sp>
      <p:sp>
        <p:nvSpPr>
          <p:cNvPr id="144" name="Retângulo de cantos arredondados 143"/>
          <p:cNvSpPr/>
          <p:nvPr/>
        </p:nvSpPr>
        <p:spPr>
          <a:xfrm>
            <a:off x="273050" y="5949955"/>
            <a:ext cx="2070100" cy="214313"/>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a:solidFill>
                  <a:schemeClr val="tx2"/>
                </a:solidFill>
              </a:rPr>
              <a:t># </a:t>
            </a:r>
            <a:r>
              <a:rPr lang="pt-BR" sz="1050" b="1" dirty="0" err="1">
                <a:solidFill>
                  <a:schemeClr val="tx2"/>
                </a:solidFill>
              </a:rPr>
              <a:t>of</a:t>
            </a:r>
            <a:r>
              <a:rPr lang="pt-BR" sz="1050" b="1" dirty="0">
                <a:solidFill>
                  <a:schemeClr val="tx2"/>
                </a:solidFill>
              </a:rPr>
              <a:t> STS (</a:t>
            </a:r>
            <a:r>
              <a:rPr lang="pt-BR" sz="1050" b="1" dirty="0" err="1">
                <a:solidFill>
                  <a:schemeClr val="tx2"/>
                </a:solidFill>
              </a:rPr>
              <a:t>Portainers</a:t>
            </a:r>
            <a:r>
              <a:rPr lang="pt-BR" sz="1050" b="1" dirty="0">
                <a:solidFill>
                  <a:schemeClr val="tx2"/>
                </a:solidFill>
              </a:rPr>
              <a:t>)</a:t>
            </a:r>
          </a:p>
        </p:txBody>
      </p:sp>
      <p:sp>
        <p:nvSpPr>
          <p:cNvPr id="145" name="Retângulo de cantos arredondados 144"/>
          <p:cNvSpPr/>
          <p:nvPr/>
        </p:nvSpPr>
        <p:spPr>
          <a:xfrm>
            <a:off x="2520950" y="5949955"/>
            <a:ext cx="719138"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6</a:t>
            </a:r>
          </a:p>
        </p:txBody>
      </p:sp>
      <p:sp>
        <p:nvSpPr>
          <p:cNvPr id="146" name="Retângulo de cantos arredondados 145"/>
          <p:cNvSpPr/>
          <p:nvPr/>
        </p:nvSpPr>
        <p:spPr>
          <a:xfrm>
            <a:off x="3409950" y="5949955"/>
            <a:ext cx="720725"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6</a:t>
            </a:r>
          </a:p>
        </p:txBody>
      </p:sp>
      <p:sp>
        <p:nvSpPr>
          <p:cNvPr id="112" name="Retângulo de cantos arredondados 111"/>
          <p:cNvSpPr/>
          <p:nvPr/>
        </p:nvSpPr>
        <p:spPr>
          <a:xfrm>
            <a:off x="274638" y="4503743"/>
            <a:ext cx="2070100" cy="214312"/>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sz="1050" b="1" dirty="0" err="1">
                <a:solidFill>
                  <a:schemeClr val="tx2"/>
                </a:solidFill>
              </a:rPr>
              <a:t>Capacity</a:t>
            </a:r>
            <a:r>
              <a:rPr lang="pt-BR" sz="1050" b="1" dirty="0">
                <a:solidFill>
                  <a:schemeClr val="tx2"/>
                </a:solidFill>
              </a:rPr>
              <a:t> </a:t>
            </a:r>
          </a:p>
        </p:txBody>
      </p:sp>
      <p:sp>
        <p:nvSpPr>
          <p:cNvPr id="161" name="Retângulo de cantos arredondados 160"/>
          <p:cNvSpPr/>
          <p:nvPr/>
        </p:nvSpPr>
        <p:spPr>
          <a:xfrm>
            <a:off x="2522538" y="4503743"/>
            <a:ext cx="719137"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1,350k</a:t>
            </a:r>
          </a:p>
        </p:txBody>
      </p:sp>
      <p:sp>
        <p:nvSpPr>
          <p:cNvPr id="162" name="Retângulo de cantos arredondados 161"/>
          <p:cNvSpPr/>
          <p:nvPr/>
        </p:nvSpPr>
        <p:spPr>
          <a:xfrm>
            <a:off x="3411538" y="4503743"/>
            <a:ext cx="719137" cy="215900"/>
          </a:xfrm>
          <a:prstGeom prst="round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100" dirty="0">
                <a:solidFill>
                  <a:schemeClr val="tx2"/>
                </a:solidFill>
              </a:rPr>
              <a:t>530k</a:t>
            </a:r>
          </a:p>
        </p:txBody>
      </p:sp>
      <p:sp>
        <p:nvSpPr>
          <p:cNvPr id="106" name="Retângulo 105"/>
          <p:cNvSpPr/>
          <p:nvPr/>
        </p:nvSpPr>
        <p:spPr>
          <a:xfrm>
            <a:off x="4630769" y="2093902"/>
            <a:ext cx="4357687" cy="192881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7" name="CaixaDeTexto 106"/>
          <p:cNvSpPr txBox="1"/>
          <p:nvPr/>
        </p:nvSpPr>
        <p:spPr>
          <a:xfrm>
            <a:off x="4738719" y="1928802"/>
            <a:ext cx="1963737" cy="307975"/>
          </a:xfrm>
          <a:prstGeom prst="rect">
            <a:avLst/>
          </a:prstGeom>
          <a:solidFill>
            <a:schemeClr val="bg1"/>
          </a:solidFill>
          <a:ln>
            <a:noFill/>
          </a:ln>
        </p:spPr>
        <p:txBody>
          <a:bodyPr>
            <a:spAutoFit/>
          </a:bodyPr>
          <a:lstStyle/>
          <a:p>
            <a:pPr fontAlgn="auto">
              <a:spcBef>
                <a:spcPts val="0"/>
              </a:spcBef>
              <a:spcAft>
                <a:spcPts val="0"/>
              </a:spcAft>
              <a:defRPr/>
            </a:pPr>
            <a:r>
              <a:rPr lang="en-US" sz="1400" b="1" dirty="0" err="1">
                <a:solidFill>
                  <a:schemeClr val="tx2"/>
                </a:solidFill>
                <a:latin typeface="+mj-lt"/>
              </a:rPr>
              <a:t>Tecon</a:t>
            </a:r>
            <a:r>
              <a:rPr lang="en-US" sz="1400" b="1" dirty="0">
                <a:solidFill>
                  <a:schemeClr val="tx2"/>
                </a:solidFill>
                <a:latin typeface="+mj-lt"/>
              </a:rPr>
              <a:t> Salvador Location</a:t>
            </a:r>
            <a:endParaRPr lang="en-US" sz="1400" dirty="0">
              <a:solidFill>
                <a:schemeClr val="tx2"/>
              </a:solidFill>
              <a:latin typeface="+mj-lt"/>
            </a:endParaRPr>
          </a:p>
        </p:txBody>
      </p:sp>
      <p:cxnSp>
        <p:nvCxnSpPr>
          <p:cNvPr id="190" name="Conector de seta reta 189"/>
          <p:cNvCxnSpPr/>
          <p:nvPr/>
        </p:nvCxnSpPr>
        <p:spPr>
          <a:xfrm rot="5400000" flipH="1" flipV="1">
            <a:off x="1844706" y="3451215"/>
            <a:ext cx="428625" cy="285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3" name="Conector de seta reta 192"/>
          <p:cNvCxnSpPr/>
          <p:nvPr/>
        </p:nvCxnSpPr>
        <p:spPr>
          <a:xfrm rot="5400000" flipH="1" flipV="1">
            <a:off x="6881050" y="2486809"/>
            <a:ext cx="428625" cy="3571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5" name="CaixaDeTexto 194"/>
          <p:cNvSpPr txBox="1"/>
          <p:nvPr/>
        </p:nvSpPr>
        <p:spPr>
          <a:xfrm>
            <a:off x="6916769" y="2603490"/>
            <a:ext cx="857250" cy="246062"/>
          </a:xfrm>
          <a:prstGeom prst="rect">
            <a:avLst/>
          </a:prstGeom>
          <a:noFill/>
        </p:spPr>
        <p:txBody>
          <a:bodyPr>
            <a:spAutoFit/>
          </a:bodyPr>
          <a:lstStyle/>
          <a:p>
            <a:pPr algn="ctr">
              <a:defRPr/>
            </a:pPr>
            <a:r>
              <a:rPr lang="pt-BR" sz="1000" b="1" dirty="0">
                <a:solidFill>
                  <a:schemeClr val="tx2"/>
                </a:solidFill>
                <a:latin typeface="+mj-lt"/>
              </a:rPr>
              <a:t>850 km</a:t>
            </a:r>
          </a:p>
        </p:txBody>
      </p:sp>
      <p:sp>
        <p:nvSpPr>
          <p:cNvPr id="196" name="CaixaDeTexto 195"/>
          <p:cNvSpPr txBox="1"/>
          <p:nvPr/>
        </p:nvSpPr>
        <p:spPr>
          <a:xfrm>
            <a:off x="1916144" y="3522652"/>
            <a:ext cx="857250" cy="246063"/>
          </a:xfrm>
          <a:prstGeom prst="rect">
            <a:avLst/>
          </a:prstGeom>
          <a:noFill/>
        </p:spPr>
        <p:txBody>
          <a:bodyPr>
            <a:spAutoFit/>
          </a:bodyPr>
          <a:lstStyle/>
          <a:p>
            <a:pPr algn="ctr">
              <a:defRPr/>
            </a:pPr>
            <a:r>
              <a:rPr lang="pt-BR" sz="1000" b="1" dirty="0">
                <a:solidFill>
                  <a:schemeClr val="tx2"/>
                </a:solidFill>
                <a:latin typeface="+mj-lt"/>
              </a:rPr>
              <a:t>688 km</a:t>
            </a:r>
          </a:p>
        </p:txBody>
      </p:sp>
      <p:sp>
        <p:nvSpPr>
          <p:cNvPr id="197" name="CaixaDeTexto 196"/>
          <p:cNvSpPr txBox="1"/>
          <p:nvPr/>
        </p:nvSpPr>
        <p:spPr>
          <a:xfrm>
            <a:off x="2416206" y="2633652"/>
            <a:ext cx="1214438" cy="246063"/>
          </a:xfrm>
          <a:prstGeom prst="rect">
            <a:avLst/>
          </a:prstGeom>
          <a:noFill/>
        </p:spPr>
        <p:txBody>
          <a:bodyPr>
            <a:spAutoFit/>
          </a:bodyPr>
          <a:lstStyle/>
          <a:p>
            <a:pPr>
              <a:defRPr/>
            </a:pPr>
            <a:r>
              <a:rPr lang="pt-BR" sz="1000" dirty="0">
                <a:solidFill>
                  <a:schemeClr val="tx2"/>
                </a:solidFill>
                <a:latin typeface="+mj-lt"/>
              </a:rPr>
              <a:t>Paranaguá (</a:t>
            </a:r>
            <a:r>
              <a:rPr lang="pt-BR" sz="1000" dirty="0" err="1">
                <a:solidFill>
                  <a:schemeClr val="tx2"/>
                </a:solidFill>
                <a:latin typeface="+mj-lt"/>
              </a:rPr>
              <a:t>Advent</a:t>
            </a:r>
            <a:r>
              <a:rPr lang="pt-BR" sz="1000" dirty="0">
                <a:solidFill>
                  <a:schemeClr val="tx2"/>
                </a:solidFill>
                <a:latin typeface="+mj-lt"/>
              </a:rPr>
              <a:t>)</a:t>
            </a:r>
          </a:p>
        </p:txBody>
      </p:sp>
      <p:sp>
        <p:nvSpPr>
          <p:cNvPr id="198" name="CaixaDeTexto 197"/>
          <p:cNvSpPr txBox="1"/>
          <p:nvPr/>
        </p:nvSpPr>
        <p:spPr>
          <a:xfrm>
            <a:off x="2344769" y="2752715"/>
            <a:ext cx="1428750" cy="246062"/>
          </a:xfrm>
          <a:prstGeom prst="rect">
            <a:avLst/>
          </a:prstGeom>
          <a:noFill/>
        </p:spPr>
        <p:txBody>
          <a:bodyPr>
            <a:spAutoFit/>
          </a:bodyPr>
          <a:lstStyle/>
          <a:p>
            <a:pPr>
              <a:defRPr/>
            </a:pPr>
            <a:r>
              <a:rPr lang="pt-BR" sz="1000" dirty="0">
                <a:solidFill>
                  <a:schemeClr val="tx2"/>
                </a:solidFill>
                <a:latin typeface="+mj-lt"/>
              </a:rPr>
              <a:t>Itapoá (</a:t>
            </a:r>
            <a:r>
              <a:rPr lang="pt-BR" sz="1000" dirty="0" err="1">
                <a:solidFill>
                  <a:schemeClr val="tx2"/>
                </a:solidFill>
                <a:latin typeface="+mj-lt"/>
              </a:rPr>
              <a:t>Hamburg</a:t>
            </a:r>
            <a:r>
              <a:rPr lang="pt-BR" sz="1000" dirty="0">
                <a:solidFill>
                  <a:schemeClr val="tx2"/>
                </a:solidFill>
                <a:latin typeface="+mj-lt"/>
              </a:rPr>
              <a:t> </a:t>
            </a:r>
            <a:r>
              <a:rPr lang="pt-BR" sz="1000" dirty="0" err="1">
                <a:solidFill>
                  <a:schemeClr val="tx2"/>
                </a:solidFill>
                <a:latin typeface="+mj-lt"/>
              </a:rPr>
              <a:t>Sud</a:t>
            </a:r>
            <a:r>
              <a:rPr lang="pt-BR" sz="1000" dirty="0">
                <a:solidFill>
                  <a:schemeClr val="tx2"/>
                </a:solidFill>
                <a:latin typeface="+mj-lt"/>
              </a:rPr>
              <a:t>)</a:t>
            </a:r>
          </a:p>
        </p:txBody>
      </p:sp>
      <p:sp>
        <p:nvSpPr>
          <p:cNvPr id="199" name="CaixaDeTexto 198"/>
          <p:cNvSpPr txBox="1"/>
          <p:nvPr/>
        </p:nvSpPr>
        <p:spPr>
          <a:xfrm>
            <a:off x="2273331" y="2871777"/>
            <a:ext cx="2071688" cy="246063"/>
          </a:xfrm>
          <a:prstGeom prst="rect">
            <a:avLst/>
          </a:prstGeom>
          <a:noFill/>
        </p:spPr>
        <p:txBody>
          <a:bodyPr>
            <a:spAutoFit/>
          </a:bodyPr>
          <a:lstStyle/>
          <a:p>
            <a:pPr>
              <a:defRPr/>
            </a:pPr>
            <a:r>
              <a:rPr lang="pt-BR" sz="1000" dirty="0">
                <a:solidFill>
                  <a:schemeClr val="tx2"/>
                </a:solidFill>
                <a:latin typeface="+mj-lt"/>
              </a:rPr>
              <a:t>São Francisco do Sul (Dragados)</a:t>
            </a:r>
          </a:p>
        </p:txBody>
      </p:sp>
      <p:sp>
        <p:nvSpPr>
          <p:cNvPr id="200" name="CaixaDeTexto 199"/>
          <p:cNvSpPr txBox="1"/>
          <p:nvPr/>
        </p:nvSpPr>
        <p:spPr>
          <a:xfrm>
            <a:off x="2344769" y="2990840"/>
            <a:ext cx="2071687" cy="246062"/>
          </a:xfrm>
          <a:prstGeom prst="rect">
            <a:avLst/>
          </a:prstGeom>
          <a:noFill/>
        </p:spPr>
        <p:txBody>
          <a:bodyPr>
            <a:spAutoFit/>
          </a:bodyPr>
          <a:lstStyle/>
          <a:p>
            <a:pPr>
              <a:defRPr/>
            </a:pPr>
            <a:r>
              <a:rPr lang="pt-BR" sz="1000" dirty="0">
                <a:solidFill>
                  <a:schemeClr val="tx2"/>
                </a:solidFill>
                <a:latin typeface="+mj-lt"/>
              </a:rPr>
              <a:t>Itajaí / Navegantes (</a:t>
            </a:r>
            <a:r>
              <a:rPr lang="pt-BR" sz="1000" dirty="0" err="1">
                <a:solidFill>
                  <a:schemeClr val="tx2"/>
                </a:solidFill>
                <a:latin typeface="+mj-lt"/>
              </a:rPr>
              <a:t>Maersk</a:t>
            </a:r>
            <a:r>
              <a:rPr lang="pt-BR" sz="1000" dirty="0">
                <a:solidFill>
                  <a:schemeClr val="tx2"/>
                </a:solidFill>
                <a:latin typeface="+mj-lt"/>
              </a:rPr>
              <a:t> / MSC)</a:t>
            </a:r>
          </a:p>
        </p:txBody>
      </p:sp>
      <p:sp>
        <p:nvSpPr>
          <p:cNvPr id="201" name="CaixaDeTexto 200"/>
          <p:cNvSpPr txBox="1"/>
          <p:nvPr/>
        </p:nvSpPr>
        <p:spPr>
          <a:xfrm>
            <a:off x="2201894" y="3205152"/>
            <a:ext cx="2071687" cy="246063"/>
          </a:xfrm>
          <a:prstGeom prst="rect">
            <a:avLst/>
          </a:prstGeom>
          <a:noFill/>
        </p:spPr>
        <p:txBody>
          <a:bodyPr>
            <a:spAutoFit/>
          </a:bodyPr>
          <a:lstStyle/>
          <a:p>
            <a:pPr>
              <a:defRPr/>
            </a:pPr>
            <a:r>
              <a:rPr lang="pt-BR" sz="1000" dirty="0" err="1">
                <a:solidFill>
                  <a:schemeClr val="tx2"/>
                </a:solidFill>
                <a:latin typeface="+mj-lt"/>
              </a:rPr>
              <a:t>Imbituba</a:t>
            </a:r>
            <a:r>
              <a:rPr lang="pt-BR" sz="1000" dirty="0">
                <a:solidFill>
                  <a:schemeClr val="tx2"/>
                </a:solidFill>
                <a:latin typeface="+mj-lt"/>
              </a:rPr>
              <a:t> (Santos Brasil)</a:t>
            </a:r>
          </a:p>
        </p:txBody>
      </p:sp>
      <p:sp>
        <p:nvSpPr>
          <p:cNvPr id="202" name="CaixaDeTexto 201"/>
          <p:cNvSpPr txBox="1"/>
          <p:nvPr/>
        </p:nvSpPr>
        <p:spPr>
          <a:xfrm>
            <a:off x="1773269" y="3776652"/>
            <a:ext cx="2071687" cy="246063"/>
          </a:xfrm>
          <a:prstGeom prst="rect">
            <a:avLst/>
          </a:prstGeom>
          <a:noFill/>
        </p:spPr>
        <p:txBody>
          <a:bodyPr>
            <a:spAutoFit/>
          </a:bodyPr>
          <a:lstStyle/>
          <a:p>
            <a:pPr>
              <a:defRPr/>
            </a:pPr>
            <a:r>
              <a:rPr lang="pt-BR" sz="1000" b="1" dirty="0" err="1">
                <a:solidFill>
                  <a:schemeClr val="tx2"/>
                </a:solidFill>
                <a:latin typeface="+mj-lt"/>
              </a:rPr>
              <a:t>Tecon</a:t>
            </a:r>
            <a:r>
              <a:rPr lang="pt-BR" sz="1000" b="1" dirty="0">
                <a:solidFill>
                  <a:schemeClr val="tx2"/>
                </a:solidFill>
                <a:latin typeface="+mj-lt"/>
              </a:rPr>
              <a:t> Rio Grande (</a:t>
            </a:r>
            <a:r>
              <a:rPr lang="pt-BR" sz="1000" b="1" dirty="0" smtClean="0">
                <a:solidFill>
                  <a:schemeClr val="tx2"/>
                </a:solidFill>
                <a:latin typeface="+mj-lt"/>
              </a:rPr>
              <a:t>Wilson </a:t>
            </a:r>
            <a:r>
              <a:rPr lang="pt-BR" sz="1000" b="1" dirty="0">
                <a:solidFill>
                  <a:schemeClr val="tx2"/>
                </a:solidFill>
                <a:latin typeface="+mj-lt"/>
              </a:rPr>
              <a:t>Sons)</a:t>
            </a:r>
          </a:p>
        </p:txBody>
      </p:sp>
      <p:sp>
        <p:nvSpPr>
          <p:cNvPr id="203" name="CaixaDeTexto 202"/>
          <p:cNvSpPr txBox="1"/>
          <p:nvPr/>
        </p:nvSpPr>
        <p:spPr>
          <a:xfrm>
            <a:off x="6773894" y="2847965"/>
            <a:ext cx="2071687" cy="246062"/>
          </a:xfrm>
          <a:prstGeom prst="rect">
            <a:avLst/>
          </a:prstGeom>
          <a:noFill/>
        </p:spPr>
        <p:txBody>
          <a:bodyPr>
            <a:spAutoFit/>
          </a:bodyPr>
          <a:lstStyle/>
          <a:p>
            <a:pPr>
              <a:defRPr/>
            </a:pPr>
            <a:r>
              <a:rPr lang="pt-BR" sz="1000" b="1" dirty="0" err="1">
                <a:solidFill>
                  <a:schemeClr val="tx2"/>
                </a:solidFill>
                <a:latin typeface="+mj-lt"/>
              </a:rPr>
              <a:t>Tecon</a:t>
            </a:r>
            <a:r>
              <a:rPr lang="pt-BR" sz="1000" b="1" dirty="0">
                <a:solidFill>
                  <a:schemeClr val="tx2"/>
                </a:solidFill>
                <a:latin typeface="+mj-lt"/>
              </a:rPr>
              <a:t> Salvador (</a:t>
            </a:r>
            <a:r>
              <a:rPr lang="pt-BR" sz="1000" b="1" dirty="0" smtClean="0">
                <a:solidFill>
                  <a:schemeClr val="tx2"/>
                </a:solidFill>
                <a:latin typeface="+mj-lt"/>
              </a:rPr>
              <a:t>Wilson </a:t>
            </a:r>
            <a:r>
              <a:rPr lang="pt-BR" sz="1000" b="1" dirty="0">
                <a:solidFill>
                  <a:schemeClr val="tx2"/>
                </a:solidFill>
                <a:latin typeface="+mj-lt"/>
              </a:rPr>
              <a:t>Sons)</a:t>
            </a:r>
          </a:p>
        </p:txBody>
      </p:sp>
      <p:sp>
        <p:nvSpPr>
          <p:cNvPr id="204" name="CaixaDeTexto 203"/>
          <p:cNvSpPr txBox="1"/>
          <p:nvPr/>
        </p:nvSpPr>
        <p:spPr>
          <a:xfrm>
            <a:off x="6559581" y="3665527"/>
            <a:ext cx="2071688" cy="246063"/>
          </a:xfrm>
          <a:prstGeom prst="rect">
            <a:avLst/>
          </a:prstGeom>
          <a:noFill/>
        </p:spPr>
        <p:txBody>
          <a:bodyPr>
            <a:spAutoFit/>
          </a:bodyPr>
          <a:lstStyle/>
          <a:p>
            <a:pPr>
              <a:defRPr/>
            </a:pPr>
            <a:r>
              <a:rPr lang="pt-BR" sz="1000" dirty="0">
                <a:solidFill>
                  <a:schemeClr val="tx2"/>
                </a:solidFill>
                <a:latin typeface="+mj-lt"/>
              </a:rPr>
              <a:t>TVV (</a:t>
            </a:r>
            <a:r>
              <a:rPr lang="pt-BR" sz="1000" dirty="0" err="1">
                <a:solidFill>
                  <a:schemeClr val="tx2"/>
                </a:solidFill>
                <a:latin typeface="+mj-lt"/>
              </a:rPr>
              <a:t>Log-In</a:t>
            </a:r>
            <a:r>
              <a:rPr lang="pt-BR" sz="1000" dirty="0">
                <a:solidFill>
                  <a:schemeClr val="tx2"/>
                </a:solidFill>
                <a:latin typeface="+mj-lt"/>
              </a:rPr>
              <a:t>)</a:t>
            </a:r>
          </a:p>
        </p:txBody>
      </p:sp>
      <p:sp>
        <p:nvSpPr>
          <p:cNvPr id="205" name="CaixaDeTexto 204"/>
          <p:cNvSpPr txBox="1"/>
          <p:nvPr/>
        </p:nvSpPr>
        <p:spPr>
          <a:xfrm>
            <a:off x="7273956" y="2236777"/>
            <a:ext cx="1571625" cy="246063"/>
          </a:xfrm>
          <a:prstGeom prst="rect">
            <a:avLst/>
          </a:prstGeom>
          <a:noFill/>
        </p:spPr>
        <p:txBody>
          <a:bodyPr>
            <a:spAutoFit/>
          </a:bodyPr>
          <a:lstStyle/>
          <a:p>
            <a:pPr>
              <a:defRPr/>
            </a:pPr>
            <a:r>
              <a:rPr lang="pt-BR" sz="1000" dirty="0" err="1">
                <a:solidFill>
                  <a:schemeClr val="tx2"/>
                </a:solidFill>
                <a:latin typeface="+mj-lt"/>
              </a:rPr>
              <a:t>Tecon</a:t>
            </a:r>
            <a:r>
              <a:rPr lang="pt-BR" sz="1000" dirty="0">
                <a:solidFill>
                  <a:schemeClr val="tx2"/>
                </a:solidFill>
                <a:latin typeface="+mj-lt"/>
              </a:rPr>
              <a:t> </a:t>
            </a:r>
            <a:r>
              <a:rPr lang="pt-BR" sz="1000" dirty="0" err="1">
                <a:solidFill>
                  <a:schemeClr val="tx2"/>
                </a:solidFill>
                <a:latin typeface="+mj-lt"/>
              </a:rPr>
              <a:t>Suape</a:t>
            </a:r>
            <a:r>
              <a:rPr lang="pt-BR" sz="1000" dirty="0">
                <a:solidFill>
                  <a:schemeClr val="tx2"/>
                </a:solidFill>
                <a:latin typeface="+mj-lt"/>
              </a:rPr>
              <a:t> (ICTS)</a:t>
            </a:r>
          </a:p>
        </p:txBody>
      </p:sp>
      <p:cxnSp>
        <p:nvCxnSpPr>
          <p:cNvPr id="77" name="Conector de seta reta 76"/>
          <p:cNvCxnSpPr/>
          <p:nvPr/>
        </p:nvCxnSpPr>
        <p:spPr>
          <a:xfrm rot="5400000" flipH="1" flipV="1">
            <a:off x="6488144" y="3308339"/>
            <a:ext cx="571500" cy="1428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0" name="CaixaDeTexto 79"/>
          <p:cNvSpPr txBox="1"/>
          <p:nvPr/>
        </p:nvSpPr>
        <p:spPr>
          <a:xfrm>
            <a:off x="6631019" y="3308340"/>
            <a:ext cx="857250" cy="246062"/>
          </a:xfrm>
          <a:prstGeom prst="rect">
            <a:avLst/>
          </a:prstGeom>
          <a:noFill/>
        </p:spPr>
        <p:txBody>
          <a:bodyPr>
            <a:spAutoFit/>
          </a:bodyPr>
          <a:lstStyle/>
          <a:p>
            <a:pPr algn="ctr">
              <a:defRPr/>
            </a:pPr>
            <a:r>
              <a:rPr lang="pt-BR" sz="1000" b="1" dirty="0" smtClean="0">
                <a:solidFill>
                  <a:schemeClr val="tx2"/>
                </a:solidFill>
                <a:latin typeface="+mj-lt"/>
              </a:rPr>
              <a:t>1,182 </a:t>
            </a:r>
            <a:r>
              <a:rPr lang="pt-BR" sz="1000" b="1" dirty="0">
                <a:solidFill>
                  <a:schemeClr val="tx2"/>
                </a:solidFill>
                <a:latin typeface="+mj-lt"/>
              </a:rPr>
              <a:t>km</a:t>
            </a:r>
          </a:p>
        </p:txBody>
      </p:sp>
      <p:sp>
        <p:nvSpPr>
          <p:cNvPr id="79" name="Retângulo de cantos arredondados 78"/>
          <p:cNvSpPr/>
          <p:nvPr/>
        </p:nvSpPr>
        <p:spPr>
          <a:xfrm>
            <a:off x="4702176" y="5380046"/>
            <a:ext cx="1571625" cy="285750"/>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000">
                <a:solidFill>
                  <a:schemeClr val="tx2"/>
                </a:solidFill>
              </a:rPr>
              <a:t>Total Covered Area </a:t>
            </a:r>
            <a:r>
              <a:rPr lang="pt-BR" sz="1000" dirty="0">
                <a:solidFill>
                  <a:schemeClr val="tx2"/>
                </a:solidFill>
              </a:rPr>
              <a:t>(</a:t>
            </a:r>
            <a:r>
              <a:rPr lang="pt-BR" sz="1000" dirty="0" err="1">
                <a:solidFill>
                  <a:schemeClr val="tx2"/>
                </a:solidFill>
              </a:rPr>
              <a:t>sqm</a:t>
            </a:r>
            <a:r>
              <a:rPr lang="pt-BR" sz="1000" dirty="0">
                <a:solidFill>
                  <a:schemeClr val="tx2"/>
                </a:solidFill>
              </a:rPr>
              <a:t>)</a:t>
            </a:r>
          </a:p>
        </p:txBody>
      </p:sp>
      <p:sp>
        <p:nvSpPr>
          <p:cNvPr id="81" name="Retângulo de cantos arredondados 80"/>
          <p:cNvSpPr/>
          <p:nvPr/>
        </p:nvSpPr>
        <p:spPr>
          <a:xfrm>
            <a:off x="4702176" y="5808671"/>
            <a:ext cx="1571625" cy="285750"/>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000" dirty="0" err="1">
                <a:solidFill>
                  <a:schemeClr val="tx2"/>
                </a:solidFill>
              </a:rPr>
              <a:t>Distance</a:t>
            </a:r>
            <a:r>
              <a:rPr lang="pt-BR" sz="1000" dirty="0">
                <a:solidFill>
                  <a:schemeClr val="tx2"/>
                </a:solidFill>
              </a:rPr>
              <a:t> to </a:t>
            </a:r>
            <a:r>
              <a:rPr lang="pt-BR" sz="1000" dirty="0" err="1">
                <a:solidFill>
                  <a:schemeClr val="tx2"/>
                </a:solidFill>
              </a:rPr>
              <a:t>Port</a:t>
            </a:r>
            <a:endParaRPr lang="pt-BR" sz="1000" dirty="0">
              <a:solidFill>
                <a:schemeClr val="tx2"/>
              </a:solidFill>
            </a:endParaRPr>
          </a:p>
        </p:txBody>
      </p:sp>
      <p:sp>
        <p:nvSpPr>
          <p:cNvPr id="103" name="Retângulo de cantos arredondados 102"/>
          <p:cNvSpPr/>
          <p:nvPr/>
        </p:nvSpPr>
        <p:spPr>
          <a:xfrm>
            <a:off x="6373814" y="5376871"/>
            <a:ext cx="785812" cy="280988"/>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33,800</a:t>
            </a:r>
          </a:p>
        </p:txBody>
      </p:sp>
      <p:sp>
        <p:nvSpPr>
          <p:cNvPr id="116" name="Retângulo de cantos arredondados 115"/>
          <p:cNvSpPr/>
          <p:nvPr/>
        </p:nvSpPr>
        <p:spPr>
          <a:xfrm>
            <a:off x="6373814" y="580549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72 km</a:t>
            </a:r>
          </a:p>
        </p:txBody>
      </p:sp>
      <p:sp>
        <p:nvSpPr>
          <p:cNvPr id="128" name="Retângulo de cantos arredondados 127"/>
          <p:cNvSpPr/>
          <p:nvPr/>
        </p:nvSpPr>
        <p:spPr>
          <a:xfrm>
            <a:off x="4703764" y="4951421"/>
            <a:ext cx="1571625" cy="285750"/>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000" dirty="0">
                <a:solidFill>
                  <a:schemeClr val="tx2"/>
                </a:solidFill>
              </a:rPr>
              <a:t>Total Terminal </a:t>
            </a:r>
            <a:r>
              <a:rPr lang="pt-BR" sz="1000" dirty="0" err="1">
                <a:solidFill>
                  <a:schemeClr val="tx2"/>
                </a:solidFill>
              </a:rPr>
              <a:t>Area</a:t>
            </a:r>
            <a:r>
              <a:rPr lang="pt-BR" sz="1000" dirty="0">
                <a:solidFill>
                  <a:schemeClr val="tx2"/>
                </a:solidFill>
              </a:rPr>
              <a:t> (</a:t>
            </a:r>
            <a:r>
              <a:rPr lang="pt-BR" sz="1000" dirty="0" err="1">
                <a:solidFill>
                  <a:schemeClr val="tx2"/>
                </a:solidFill>
              </a:rPr>
              <a:t>sqm</a:t>
            </a:r>
            <a:r>
              <a:rPr lang="pt-BR" sz="1000" dirty="0">
                <a:solidFill>
                  <a:schemeClr val="tx2"/>
                </a:solidFill>
              </a:rPr>
              <a:t>)</a:t>
            </a:r>
          </a:p>
        </p:txBody>
      </p:sp>
      <p:sp>
        <p:nvSpPr>
          <p:cNvPr id="129" name="Retângulo de cantos arredondados 128"/>
          <p:cNvSpPr/>
          <p:nvPr/>
        </p:nvSpPr>
        <p:spPr>
          <a:xfrm>
            <a:off x="6373814" y="494824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92,000</a:t>
            </a:r>
          </a:p>
        </p:txBody>
      </p:sp>
      <p:sp>
        <p:nvSpPr>
          <p:cNvPr id="130" name="Retângulo de cantos arredondados 129"/>
          <p:cNvSpPr/>
          <p:nvPr/>
        </p:nvSpPr>
        <p:spPr>
          <a:xfrm>
            <a:off x="7234239" y="5376871"/>
            <a:ext cx="785812" cy="280988"/>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smtClean="0">
                <a:solidFill>
                  <a:schemeClr val="tx2"/>
                </a:solidFill>
              </a:rPr>
              <a:t>15,800</a:t>
            </a:r>
            <a:endParaRPr lang="pt-BR" sz="1000" b="1" dirty="0">
              <a:solidFill>
                <a:schemeClr val="tx2"/>
              </a:solidFill>
            </a:endParaRPr>
          </a:p>
        </p:txBody>
      </p:sp>
      <p:sp>
        <p:nvSpPr>
          <p:cNvPr id="131" name="Retângulo de cantos arredondados 130"/>
          <p:cNvSpPr/>
          <p:nvPr/>
        </p:nvSpPr>
        <p:spPr>
          <a:xfrm>
            <a:off x="7234239" y="580549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smtClean="0">
                <a:solidFill>
                  <a:schemeClr val="tx2"/>
                </a:solidFill>
              </a:rPr>
              <a:t>108 </a:t>
            </a:r>
            <a:r>
              <a:rPr lang="pt-BR" sz="1000" b="1" dirty="0">
                <a:solidFill>
                  <a:schemeClr val="tx2"/>
                </a:solidFill>
              </a:rPr>
              <a:t>km</a:t>
            </a:r>
          </a:p>
        </p:txBody>
      </p:sp>
      <p:sp>
        <p:nvSpPr>
          <p:cNvPr id="132" name="Retângulo de cantos arredondados 131"/>
          <p:cNvSpPr/>
          <p:nvPr/>
        </p:nvSpPr>
        <p:spPr>
          <a:xfrm>
            <a:off x="7234239" y="494824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smtClean="0">
                <a:solidFill>
                  <a:schemeClr val="tx2"/>
                </a:solidFill>
              </a:rPr>
              <a:t>21,800</a:t>
            </a:r>
            <a:endParaRPr lang="pt-BR" sz="1000" b="1" dirty="0">
              <a:solidFill>
                <a:schemeClr val="tx2"/>
              </a:solidFill>
            </a:endParaRPr>
          </a:p>
        </p:txBody>
      </p:sp>
      <p:sp>
        <p:nvSpPr>
          <p:cNvPr id="133" name="Retângulo de cantos arredondados 132"/>
          <p:cNvSpPr/>
          <p:nvPr/>
        </p:nvSpPr>
        <p:spPr>
          <a:xfrm>
            <a:off x="8091489" y="5376871"/>
            <a:ext cx="785812" cy="280988"/>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23,000</a:t>
            </a:r>
          </a:p>
        </p:txBody>
      </p:sp>
      <p:sp>
        <p:nvSpPr>
          <p:cNvPr id="134" name="Retângulo de cantos arredondados 133"/>
          <p:cNvSpPr/>
          <p:nvPr/>
        </p:nvSpPr>
        <p:spPr>
          <a:xfrm>
            <a:off x="8091489" y="580549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1 km</a:t>
            </a:r>
          </a:p>
        </p:txBody>
      </p:sp>
      <p:sp>
        <p:nvSpPr>
          <p:cNvPr id="135" name="Retângulo de cantos arredondados 134"/>
          <p:cNvSpPr/>
          <p:nvPr/>
        </p:nvSpPr>
        <p:spPr>
          <a:xfrm>
            <a:off x="8091489" y="4948246"/>
            <a:ext cx="785812" cy="28257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a:solidFill>
                  <a:schemeClr val="tx2"/>
                </a:solidFill>
              </a:rPr>
              <a:t>49,000</a:t>
            </a:r>
          </a:p>
        </p:txBody>
      </p:sp>
      <p:sp>
        <p:nvSpPr>
          <p:cNvPr id="136" name="CaixaDeTexto 130"/>
          <p:cNvSpPr txBox="1">
            <a:spLocks noChangeArrowheads="1"/>
          </p:cNvSpPr>
          <p:nvPr/>
        </p:nvSpPr>
        <p:spPr bwMode="auto">
          <a:xfrm>
            <a:off x="6257926" y="4649796"/>
            <a:ext cx="1016000" cy="230188"/>
          </a:xfrm>
          <a:prstGeom prst="rect">
            <a:avLst/>
          </a:prstGeom>
          <a:noFill/>
          <a:ln w="9525">
            <a:noFill/>
            <a:miter lim="800000"/>
            <a:headEnd/>
            <a:tailEnd/>
          </a:ln>
        </p:spPr>
        <p:txBody>
          <a:bodyPr>
            <a:spAutoFit/>
          </a:bodyPr>
          <a:lstStyle/>
          <a:p>
            <a:pPr algn="ctr"/>
            <a:r>
              <a:rPr lang="pt-BR" sz="900" b="1" dirty="0">
                <a:solidFill>
                  <a:schemeClr val="tx2"/>
                </a:solidFill>
                <a:latin typeface="Calibri" pitchFamily="34" charset="0"/>
              </a:rPr>
              <a:t>EADI </a:t>
            </a:r>
            <a:r>
              <a:rPr lang="pt-BR" sz="900" b="1" dirty="0" err="1">
                <a:solidFill>
                  <a:schemeClr val="tx2"/>
                </a:solidFill>
                <a:latin typeface="Calibri" pitchFamily="34" charset="0"/>
              </a:rPr>
              <a:t>Sto</a:t>
            </a:r>
            <a:r>
              <a:rPr lang="pt-BR" sz="900" b="1" dirty="0">
                <a:solidFill>
                  <a:schemeClr val="tx2"/>
                </a:solidFill>
                <a:latin typeface="Calibri" pitchFamily="34" charset="0"/>
              </a:rPr>
              <a:t> André</a:t>
            </a:r>
          </a:p>
        </p:txBody>
      </p:sp>
      <p:sp>
        <p:nvSpPr>
          <p:cNvPr id="137" name="CaixaDeTexto 131"/>
          <p:cNvSpPr txBox="1">
            <a:spLocks noChangeArrowheads="1"/>
          </p:cNvSpPr>
          <p:nvPr/>
        </p:nvSpPr>
        <p:spPr bwMode="auto">
          <a:xfrm>
            <a:off x="7123114" y="4649796"/>
            <a:ext cx="1008062" cy="230188"/>
          </a:xfrm>
          <a:prstGeom prst="rect">
            <a:avLst/>
          </a:prstGeom>
          <a:noFill/>
          <a:ln w="9525">
            <a:noFill/>
            <a:miter lim="800000"/>
            <a:headEnd/>
            <a:tailEnd/>
          </a:ln>
        </p:spPr>
        <p:txBody>
          <a:bodyPr>
            <a:spAutoFit/>
          </a:bodyPr>
          <a:lstStyle/>
          <a:p>
            <a:pPr algn="ctr"/>
            <a:r>
              <a:rPr lang="pt-BR" sz="900" b="1" dirty="0" smtClean="0">
                <a:solidFill>
                  <a:schemeClr val="tx2"/>
                </a:solidFill>
                <a:latin typeface="Calibri" pitchFamily="34" charset="0"/>
              </a:rPr>
              <a:t>LC </a:t>
            </a:r>
            <a:r>
              <a:rPr lang="pt-BR" sz="900" b="1" dirty="0" err="1">
                <a:solidFill>
                  <a:schemeClr val="tx2"/>
                </a:solidFill>
                <a:latin typeface="Calibri" pitchFamily="34" charset="0"/>
              </a:rPr>
              <a:t>Itapevi</a:t>
            </a:r>
            <a:endParaRPr lang="pt-BR" sz="900" b="1" dirty="0">
              <a:solidFill>
                <a:schemeClr val="tx2"/>
              </a:solidFill>
              <a:latin typeface="Calibri" pitchFamily="34" charset="0"/>
            </a:endParaRPr>
          </a:p>
        </p:txBody>
      </p:sp>
      <p:sp>
        <p:nvSpPr>
          <p:cNvPr id="138" name="CaixaDeTexto 132"/>
          <p:cNvSpPr txBox="1">
            <a:spLocks noChangeArrowheads="1"/>
          </p:cNvSpPr>
          <p:nvPr/>
        </p:nvSpPr>
        <p:spPr bwMode="auto">
          <a:xfrm>
            <a:off x="7980364" y="4649796"/>
            <a:ext cx="1008062" cy="230188"/>
          </a:xfrm>
          <a:prstGeom prst="rect">
            <a:avLst/>
          </a:prstGeom>
          <a:noFill/>
          <a:ln w="9525">
            <a:noFill/>
            <a:miter lim="800000"/>
            <a:headEnd/>
            <a:tailEnd/>
          </a:ln>
        </p:spPr>
        <p:txBody>
          <a:bodyPr>
            <a:spAutoFit/>
          </a:bodyPr>
          <a:lstStyle/>
          <a:p>
            <a:pPr algn="ctr"/>
            <a:r>
              <a:rPr lang="pt-BR" sz="900" b="1" dirty="0" smtClean="0">
                <a:solidFill>
                  <a:schemeClr val="tx2"/>
                </a:solidFill>
                <a:latin typeface="Calibri" pitchFamily="34" charset="0"/>
              </a:rPr>
              <a:t>LC </a:t>
            </a:r>
            <a:r>
              <a:rPr lang="pt-BR" sz="900" b="1" dirty="0" err="1">
                <a:solidFill>
                  <a:schemeClr val="tx2"/>
                </a:solidFill>
                <a:latin typeface="Calibri" pitchFamily="34" charset="0"/>
              </a:rPr>
              <a:t>Suape</a:t>
            </a:r>
            <a:endParaRPr lang="pt-BR" sz="900" b="1" dirty="0">
              <a:solidFill>
                <a:schemeClr val="tx2"/>
              </a:solidFill>
              <a:latin typeface="Calibri" pitchFamily="34" charset="0"/>
            </a:endParaRPr>
          </a:p>
        </p:txBody>
      </p:sp>
      <p:sp>
        <p:nvSpPr>
          <p:cNvPr id="147" name="CaixaDeTexto 146"/>
          <p:cNvSpPr txBox="1"/>
          <p:nvPr/>
        </p:nvSpPr>
        <p:spPr>
          <a:xfrm>
            <a:off x="4773614" y="4165595"/>
            <a:ext cx="3798914" cy="307777"/>
          </a:xfrm>
          <a:prstGeom prst="rect">
            <a:avLst/>
          </a:prstGeom>
          <a:solidFill>
            <a:schemeClr val="bg1"/>
          </a:solidFill>
          <a:ln>
            <a:noFill/>
          </a:ln>
        </p:spPr>
        <p:txBody>
          <a:bodyPr wrap="square">
            <a:spAutoFit/>
          </a:bodyPr>
          <a:lstStyle/>
          <a:p>
            <a:pPr fontAlgn="auto">
              <a:spcBef>
                <a:spcPts val="0"/>
              </a:spcBef>
              <a:spcAft>
                <a:spcPts val="0"/>
              </a:spcAft>
              <a:defRPr/>
            </a:pPr>
            <a:r>
              <a:rPr lang="en-US" sz="1400" b="1" dirty="0" smtClean="0">
                <a:solidFill>
                  <a:schemeClr val="tx2"/>
                </a:solidFill>
                <a:latin typeface="+mj-lt"/>
              </a:rPr>
              <a:t>Logistics: Focusing on EADI </a:t>
            </a:r>
            <a:r>
              <a:rPr lang="en-US" sz="1400" b="1" dirty="0">
                <a:solidFill>
                  <a:schemeClr val="tx2"/>
                </a:solidFill>
                <a:latin typeface="+mj-lt"/>
              </a:rPr>
              <a:t>and </a:t>
            </a:r>
            <a:r>
              <a:rPr lang="en-US" sz="1400" b="1" dirty="0" smtClean="0">
                <a:solidFill>
                  <a:schemeClr val="tx2"/>
                </a:solidFill>
                <a:latin typeface="+mj-lt"/>
              </a:rPr>
              <a:t>Logistics </a:t>
            </a:r>
            <a:r>
              <a:rPr lang="en-US" sz="1400" b="1" dirty="0" err="1" smtClean="0">
                <a:solidFill>
                  <a:schemeClr val="tx2"/>
                </a:solidFill>
                <a:latin typeface="+mj-lt"/>
              </a:rPr>
              <a:t>Centres</a:t>
            </a:r>
            <a:endParaRPr lang="en-US" sz="1400" dirty="0">
              <a:solidFill>
                <a:schemeClr val="tx2"/>
              </a:solidFill>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30841</TotalTime>
  <Words>1905</Words>
  <Application>Microsoft Office PowerPoint</Application>
  <PresentationFormat>Apresentação na tela (4:3)</PresentationFormat>
  <Paragraphs>646</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Wilson, Sons</dc:creator>
  <cp:lastModifiedBy>Wilson, Sons</cp:lastModifiedBy>
  <cp:revision>2045</cp:revision>
  <dcterms:created xsi:type="dcterms:W3CDTF">2011-03-24T13:20:14Z</dcterms:created>
  <dcterms:modified xsi:type="dcterms:W3CDTF">2013-03-27T13:57:39Z</dcterms:modified>
</cp:coreProperties>
</file>